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16"/>
  </p:notesMasterIdLst>
  <p:sldIdLst>
    <p:sldId id="256" r:id="rId5"/>
    <p:sldId id="266" r:id="rId6"/>
    <p:sldId id="270" r:id="rId7"/>
    <p:sldId id="271" r:id="rId8"/>
    <p:sldId id="268" r:id="rId9"/>
    <p:sldId id="260" r:id="rId10"/>
    <p:sldId id="275" r:id="rId11"/>
    <p:sldId id="276" r:id="rId12"/>
    <p:sldId id="272" r:id="rId13"/>
    <p:sldId id="273" r:id="rId14"/>
    <p:sldId id="274"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8579C0-667E-437B-A286-DA321A862EF1}" v="26" dt="2025-04-22T13:13:02.3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4" d="100"/>
          <a:sy n="64" d="100"/>
        </p:scale>
        <p:origin x="48" y="3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BAF3AA-A1C4-47F9-A89B-A8AD8A52555F}" type="datetimeFigureOut">
              <a:rPr lang="en-GB" smtClean="0"/>
              <a:t>13/09/2025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256E9E-9C4C-4FC2-9775-7A6C5DEC1400}" type="slidenum">
              <a:rPr lang="en-GB" smtClean="0"/>
              <a:t>‹#›</a:t>
            </a:fld>
            <a:endParaRPr lang="en-GB"/>
          </a:p>
        </p:txBody>
      </p:sp>
    </p:spTree>
    <p:extLst>
      <p:ext uri="{BB962C8B-B14F-4D97-AF65-F5344CB8AC3E}">
        <p14:creationId xmlns:p14="http://schemas.microsoft.com/office/powerpoint/2010/main" val="14905505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Wright brothers’ plane (Public Domain): </a:t>
            </a:r>
            <a:r>
              <a:rPr lang="en-US" b="0" dirty="0"/>
              <a:t>https://fr.wikipedia.org/wiki/Wright_Flyer_II#/media/Fichier:1904WrightFlyer.jpg</a:t>
            </a: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rgbClr val="000000"/>
                </a:solidFill>
                <a:effectLst/>
                <a:latin typeface="Calibri" panose="020F0502020204030204" pitchFamily="34" charset="0"/>
                <a:ea typeface="+mn-ea"/>
                <a:cs typeface="+mn-cs"/>
              </a:rPr>
              <a:t>Train Number One, July 1925 (sepia photo)</a:t>
            </a:r>
            <a:r>
              <a:rPr lang="en-US" sz="1200" b="1" kern="1200" dirty="0">
                <a:solidFill>
                  <a:srgbClr val="000000"/>
                </a:solidFill>
                <a:effectLst/>
                <a:latin typeface="Calibri" panose="020F0502020204030204" pitchFamily="34" charset="0"/>
                <a:ea typeface="+mn-ea"/>
                <a:cs typeface="+mn-cs"/>
              </a:rPr>
              <a:t> - </a:t>
            </a:r>
            <a:r>
              <a:rPr lang="en-US" sz="1200" b="0" i="0" kern="1200" dirty="0">
                <a:solidFill>
                  <a:srgbClr val="000000"/>
                </a:solidFill>
                <a:effectLst/>
                <a:latin typeface="Calibri" panose="020F0502020204030204" pitchFamily="34" charset="0"/>
                <a:ea typeface="+mn-ea"/>
                <a:cs typeface="+mn-cs"/>
              </a:rPr>
              <a:t>The Stapleton Collection / Bridgeman Images</a:t>
            </a:r>
            <a:r>
              <a:rPr lang="en-US" sz="1200" kern="1200" dirty="0">
                <a:solidFill>
                  <a:srgbClr val="000000"/>
                </a:solidFill>
                <a:effectLst/>
                <a:latin typeface="Calibri" panose="020F0502020204030204" pitchFamily="34" charset="0"/>
                <a:ea typeface="+mn-ea"/>
                <a:cs typeface="+mn-cs"/>
              </a:rPr>
              <a:t> </a:t>
            </a:r>
            <a:endParaRPr lang="en-GB"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Apollo 11 Crew (Public Domain): </a:t>
            </a:r>
            <a:r>
              <a:rPr lang="en-GB" dirty="0"/>
              <a:t>https://en.wikipedia.org/wiki/Neil_Armstrong#/media/File:Apollo_11_Prime_Crew_-_GPN-2000-001164_-_Ap11-s69-31740.jpg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Tudor transport: </a:t>
            </a:r>
            <a:r>
              <a:rPr lang="en-GB" b="0" dirty="0"/>
              <a:t>United Learning</a:t>
            </a:r>
            <a:endParaRPr lang="en-GB" b="1" dirty="0"/>
          </a:p>
          <a:p>
            <a:endParaRPr lang="en-GB" dirty="0"/>
          </a:p>
        </p:txBody>
      </p:sp>
      <p:sp>
        <p:nvSpPr>
          <p:cNvPr id="4" name="Slide Number Placeholder 3"/>
          <p:cNvSpPr>
            <a:spLocks noGrp="1"/>
          </p:cNvSpPr>
          <p:nvPr>
            <p:ph type="sldNum" sz="quarter" idx="5"/>
          </p:nvPr>
        </p:nvSpPr>
        <p:spPr/>
        <p:txBody>
          <a:bodyPr/>
          <a:lstStyle/>
          <a:p>
            <a:fld id="{D2A9E722-A5C7-4E09-A010-6385BADDE222}" type="slidenum">
              <a:rPr lang="en-GB" smtClean="0"/>
              <a:t>6</a:t>
            </a:fld>
            <a:endParaRPr lang="en-GB"/>
          </a:p>
        </p:txBody>
      </p:sp>
    </p:spTree>
    <p:extLst>
      <p:ext uri="{BB962C8B-B14F-4D97-AF65-F5344CB8AC3E}">
        <p14:creationId xmlns:p14="http://schemas.microsoft.com/office/powerpoint/2010/main" val="2219438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4ABF69-3C81-4E65-879C-7DA90BF9BA50}" type="datetimeFigureOut">
              <a:rPr lang="en-GB" smtClean="0"/>
              <a:t>13/09/2025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1699976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4ABF69-3C81-4E65-879C-7DA90BF9BA50}" type="datetimeFigureOut">
              <a:rPr lang="en-GB" smtClean="0"/>
              <a:t>13/09/2025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1028597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4ABF69-3C81-4E65-879C-7DA90BF9BA50}" type="datetimeFigureOut">
              <a:rPr lang="en-GB" smtClean="0"/>
              <a:t>13/09/2025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1002175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4ABF69-3C81-4E65-879C-7DA90BF9BA50}" type="datetimeFigureOut">
              <a:rPr lang="en-GB" smtClean="0"/>
              <a:t>13/09/2025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2721993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4ABF69-3C81-4E65-879C-7DA90BF9BA50}" type="datetimeFigureOut">
              <a:rPr lang="en-GB" smtClean="0"/>
              <a:t>13/09/2025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2119031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4ABF69-3C81-4E65-879C-7DA90BF9BA50}" type="datetimeFigureOut">
              <a:rPr lang="en-GB" smtClean="0"/>
              <a:t>13/09/2025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3096102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4ABF69-3C81-4E65-879C-7DA90BF9BA50}" type="datetimeFigureOut">
              <a:rPr lang="en-GB" smtClean="0"/>
              <a:t>13/09/2025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1912538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4ABF69-3C81-4E65-879C-7DA90BF9BA50}" type="datetimeFigureOut">
              <a:rPr lang="en-GB" smtClean="0"/>
              <a:t>13/09/2025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3187974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4ABF69-3C81-4E65-879C-7DA90BF9BA50}" type="datetimeFigureOut">
              <a:rPr lang="en-GB" smtClean="0"/>
              <a:t>13/09/2025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242991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4ABF69-3C81-4E65-879C-7DA90BF9BA50}" type="datetimeFigureOut">
              <a:rPr lang="en-GB" smtClean="0"/>
              <a:t>13/09/2025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1436500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4ABF69-3C81-4E65-879C-7DA90BF9BA50}" type="datetimeFigureOut">
              <a:rPr lang="en-GB" smtClean="0"/>
              <a:t>13/09/2025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27F07-E351-4FB8-828F-0A01A9C6A78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296937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4ABF69-3C81-4E65-879C-7DA90BF9BA50}" type="datetimeFigureOut">
              <a:rPr lang="en-GB" smtClean="0"/>
              <a:t>13/09/2025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21681046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4ABF69-3C81-4E65-879C-7DA90BF9BA50}" type="datetimeFigureOut">
              <a:rPr lang="en-GB" smtClean="0"/>
              <a:t>13/09/2025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27F07-E351-4FB8-828F-0A01A9C6A78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417337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4ABF69-3C81-4E65-879C-7DA90BF9BA50}" type="datetimeFigureOut">
              <a:rPr lang="en-GB" smtClean="0"/>
              <a:t>13/09/2025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10957466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4ABF69-3C81-4E65-879C-7DA90BF9BA50}" type="datetimeFigureOut">
              <a:rPr lang="en-GB" smtClean="0"/>
              <a:t>13/09/2025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33014259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4ABF69-3C81-4E65-879C-7DA90BF9BA50}" type="datetimeFigureOut">
              <a:rPr lang="en-GB" smtClean="0"/>
              <a:t>13/09/2025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27F07-E351-4FB8-828F-0A01A9C6A782}" type="slidenum">
              <a:rPr lang="en-GB" smtClean="0"/>
              <a:t>‹#›</a:t>
            </a:fld>
            <a:endParaRPr lang="en-GB"/>
          </a:p>
        </p:txBody>
      </p:sp>
    </p:spTree>
    <p:extLst>
      <p:ext uri="{BB962C8B-B14F-4D97-AF65-F5344CB8AC3E}">
        <p14:creationId xmlns:p14="http://schemas.microsoft.com/office/powerpoint/2010/main" val="1971963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D4ABF69-3C81-4E65-879C-7DA90BF9BA50}" type="datetimeFigureOut">
              <a:rPr lang="en-GB" smtClean="0"/>
              <a:t>13/09/2025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AD27F07-E351-4FB8-828F-0A01A9C6A782}" type="slidenum">
              <a:rPr lang="en-GB" smtClean="0"/>
              <a:t>‹#›</a:t>
            </a:fld>
            <a:endParaRPr lang="en-GB"/>
          </a:p>
        </p:txBody>
      </p:sp>
    </p:spTree>
    <p:extLst>
      <p:ext uri="{BB962C8B-B14F-4D97-AF65-F5344CB8AC3E}">
        <p14:creationId xmlns:p14="http://schemas.microsoft.com/office/powerpoint/2010/main" val="63234873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15247-2C59-C383-9772-085C76DEC856}"/>
              </a:ext>
            </a:extLst>
          </p:cNvPr>
          <p:cNvSpPr>
            <a:spLocks noGrp="1"/>
          </p:cNvSpPr>
          <p:nvPr>
            <p:ph type="ctrTitle"/>
          </p:nvPr>
        </p:nvSpPr>
        <p:spPr>
          <a:xfrm>
            <a:off x="1507066" y="999460"/>
            <a:ext cx="5698067" cy="4479852"/>
          </a:xfrm>
        </p:spPr>
        <p:txBody>
          <a:bodyPr anchor="ctr">
            <a:normAutofit/>
          </a:bodyPr>
          <a:lstStyle/>
          <a:p>
            <a:r>
              <a:rPr lang="en-GB" dirty="0"/>
              <a:t>Class 1 Essential Knowledge</a:t>
            </a:r>
          </a:p>
        </p:txBody>
      </p:sp>
      <p:sp>
        <p:nvSpPr>
          <p:cNvPr id="3" name="Subtitle 2">
            <a:extLst>
              <a:ext uri="{FF2B5EF4-FFF2-40B4-BE49-F238E27FC236}">
                <a16:creationId xmlns:a16="http://schemas.microsoft.com/office/drawing/2014/main" id="{2204A1FF-B5EA-8A6E-E810-53E15D958C14}"/>
              </a:ext>
            </a:extLst>
          </p:cNvPr>
          <p:cNvSpPr>
            <a:spLocks noGrp="1"/>
          </p:cNvSpPr>
          <p:nvPr>
            <p:ph type="subTitle" idx="1"/>
          </p:nvPr>
        </p:nvSpPr>
        <p:spPr>
          <a:xfrm>
            <a:off x="7871971" y="999460"/>
            <a:ext cx="3123620" cy="4479852"/>
          </a:xfrm>
        </p:spPr>
        <p:txBody>
          <a:bodyPr anchor="ctr">
            <a:normAutofit/>
          </a:bodyPr>
          <a:lstStyle/>
          <a:p>
            <a:pPr algn="l"/>
            <a:r>
              <a:rPr lang="en-GB" dirty="0"/>
              <a:t>Autumn 1 2025</a:t>
            </a:r>
          </a:p>
        </p:txBody>
      </p:sp>
    </p:spTree>
    <p:extLst>
      <p:ext uri="{BB962C8B-B14F-4D97-AF65-F5344CB8AC3E}">
        <p14:creationId xmlns:p14="http://schemas.microsoft.com/office/powerpoint/2010/main" val="1368658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C7AC7-16A1-B6E9-2DC8-F004DF66E108}"/>
              </a:ext>
            </a:extLst>
          </p:cNvPr>
          <p:cNvSpPr>
            <a:spLocks noGrp="1"/>
          </p:cNvSpPr>
          <p:nvPr>
            <p:ph type="title"/>
          </p:nvPr>
        </p:nvSpPr>
        <p:spPr>
          <a:xfrm>
            <a:off x="0" y="57063"/>
            <a:ext cx="3183556" cy="1320800"/>
          </a:xfrm>
        </p:spPr>
        <p:txBody>
          <a:bodyPr anchor="ctr">
            <a:normAutofit/>
          </a:bodyPr>
          <a:lstStyle/>
          <a:p>
            <a:r>
              <a:rPr lang="en-GB" dirty="0"/>
              <a:t>English</a:t>
            </a:r>
          </a:p>
        </p:txBody>
      </p:sp>
      <p:sp>
        <p:nvSpPr>
          <p:cNvPr id="1030" name="Content Placeholder 1029">
            <a:extLst>
              <a:ext uri="{FF2B5EF4-FFF2-40B4-BE49-F238E27FC236}">
                <a16:creationId xmlns:a16="http://schemas.microsoft.com/office/drawing/2014/main" id="{C1BAB172-0ABF-7A51-456B-424B5E3A1C0F}"/>
              </a:ext>
            </a:extLst>
          </p:cNvPr>
          <p:cNvSpPr>
            <a:spLocks noGrp="1"/>
          </p:cNvSpPr>
          <p:nvPr>
            <p:ph idx="1"/>
          </p:nvPr>
        </p:nvSpPr>
        <p:spPr>
          <a:xfrm>
            <a:off x="2534716" y="405508"/>
            <a:ext cx="3561284" cy="972355"/>
          </a:xfrm>
        </p:spPr>
        <p:txBody>
          <a:bodyPr>
            <a:normAutofit/>
          </a:bodyPr>
          <a:lstStyle/>
          <a:p>
            <a:pPr marL="0" indent="0">
              <a:buNone/>
            </a:pPr>
            <a:r>
              <a:rPr lang="en-US" dirty="0"/>
              <a:t>In English we are looking at the story ‘Old Bear’ by Jane Hissey</a:t>
            </a:r>
          </a:p>
        </p:txBody>
      </p:sp>
      <p:pic>
        <p:nvPicPr>
          <p:cNvPr id="1026" name="Picture 2" descr="Old Bear">
            <a:extLst>
              <a:ext uri="{FF2B5EF4-FFF2-40B4-BE49-F238E27FC236}">
                <a16:creationId xmlns:a16="http://schemas.microsoft.com/office/drawing/2014/main" id="{46245DF7-F6D7-8A3C-86A5-93307D4767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699" y="1377863"/>
            <a:ext cx="4246034" cy="509665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15F3DE81-7077-E1E0-D6D2-D9E7ABB1737A}"/>
              </a:ext>
            </a:extLst>
          </p:cNvPr>
          <p:cNvPicPr>
            <a:picLocks noChangeAspect="1"/>
          </p:cNvPicPr>
          <p:nvPr/>
        </p:nvPicPr>
        <p:blipFill>
          <a:blip r:embed="rId3"/>
          <a:stretch>
            <a:fillRect/>
          </a:stretch>
        </p:blipFill>
        <p:spPr>
          <a:xfrm>
            <a:off x="6096000" y="1533996"/>
            <a:ext cx="4505954" cy="4686954"/>
          </a:xfrm>
          <a:prstGeom prst="rect">
            <a:avLst/>
          </a:prstGeom>
        </p:spPr>
      </p:pic>
    </p:spTree>
    <p:extLst>
      <p:ext uri="{BB962C8B-B14F-4D97-AF65-F5344CB8AC3E}">
        <p14:creationId xmlns:p14="http://schemas.microsoft.com/office/powerpoint/2010/main" val="650256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814CD-4DF5-16D1-8FE0-BD3655DE74AD}"/>
              </a:ext>
            </a:extLst>
          </p:cNvPr>
          <p:cNvSpPr>
            <a:spLocks noGrp="1"/>
          </p:cNvSpPr>
          <p:nvPr>
            <p:ph type="title"/>
          </p:nvPr>
        </p:nvSpPr>
        <p:spPr/>
        <p:txBody>
          <a:bodyPr/>
          <a:lstStyle/>
          <a:p>
            <a:r>
              <a:rPr lang="en-GB" dirty="0"/>
              <a:t>RECEPTION MATHS</a:t>
            </a:r>
          </a:p>
        </p:txBody>
      </p:sp>
      <p:sp>
        <p:nvSpPr>
          <p:cNvPr id="10" name="TextBox 9">
            <a:extLst>
              <a:ext uri="{FF2B5EF4-FFF2-40B4-BE49-F238E27FC236}">
                <a16:creationId xmlns:a16="http://schemas.microsoft.com/office/drawing/2014/main" id="{2F888077-EBCB-8A0A-C95D-FB5842BB2A3D}"/>
              </a:ext>
            </a:extLst>
          </p:cNvPr>
          <p:cNvSpPr txBox="1"/>
          <p:nvPr/>
        </p:nvSpPr>
        <p:spPr>
          <a:xfrm>
            <a:off x="825786" y="1617425"/>
            <a:ext cx="2092212" cy="2862322"/>
          </a:xfrm>
          <a:prstGeom prst="rect">
            <a:avLst/>
          </a:prstGeom>
          <a:noFill/>
        </p:spPr>
        <p:txBody>
          <a:bodyPr wrap="square" rtlCol="0">
            <a:spAutoFit/>
          </a:bodyPr>
          <a:lstStyle/>
          <a:p>
            <a:r>
              <a:rPr lang="en-GB" dirty="0"/>
              <a:t>Week 1 and 2</a:t>
            </a:r>
          </a:p>
          <a:p>
            <a:endParaRPr lang="en-GB" dirty="0"/>
          </a:p>
          <a:p>
            <a:endParaRPr lang="en-GB" dirty="0"/>
          </a:p>
          <a:p>
            <a:r>
              <a:rPr lang="en-GB" dirty="0"/>
              <a:t>We will use the first two weeks to get to know the children and settling them in to our school family. </a:t>
            </a:r>
          </a:p>
        </p:txBody>
      </p:sp>
      <p:sp>
        <p:nvSpPr>
          <p:cNvPr id="12" name="TextBox 11">
            <a:extLst>
              <a:ext uri="{FF2B5EF4-FFF2-40B4-BE49-F238E27FC236}">
                <a16:creationId xmlns:a16="http://schemas.microsoft.com/office/drawing/2014/main" id="{6213A6A7-D57D-9E51-53F1-DADF6C6D6D6E}"/>
              </a:ext>
            </a:extLst>
          </p:cNvPr>
          <p:cNvSpPr txBox="1"/>
          <p:nvPr/>
        </p:nvSpPr>
        <p:spPr>
          <a:xfrm>
            <a:off x="4526841" y="1673782"/>
            <a:ext cx="2092212" cy="369332"/>
          </a:xfrm>
          <a:prstGeom prst="rect">
            <a:avLst/>
          </a:prstGeom>
          <a:noFill/>
        </p:spPr>
        <p:txBody>
          <a:bodyPr wrap="square" rtlCol="0">
            <a:spAutoFit/>
          </a:bodyPr>
          <a:lstStyle/>
          <a:p>
            <a:r>
              <a:rPr lang="en-GB" dirty="0"/>
              <a:t>Week 3 &amp; 4</a:t>
            </a:r>
          </a:p>
        </p:txBody>
      </p:sp>
      <p:sp>
        <p:nvSpPr>
          <p:cNvPr id="23" name="TextBox 22">
            <a:extLst>
              <a:ext uri="{FF2B5EF4-FFF2-40B4-BE49-F238E27FC236}">
                <a16:creationId xmlns:a16="http://schemas.microsoft.com/office/drawing/2014/main" id="{D7E8B6ED-285D-65A6-E3DF-A3A7B3737EDB}"/>
              </a:ext>
            </a:extLst>
          </p:cNvPr>
          <p:cNvSpPr txBox="1"/>
          <p:nvPr/>
        </p:nvSpPr>
        <p:spPr>
          <a:xfrm>
            <a:off x="7809473" y="1617425"/>
            <a:ext cx="2092212" cy="369332"/>
          </a:xfrm>
          <a:prstGeom prst="rect">
            <a:avLst/>
          </a:prstGeom>
          <a:noFill/>
        </p:spPr>
        <p:txBody>
          <a:bodyPr wrap="square" rtlCol="0">
            <a:spAutoFit/>
          </a:bodyPr>
          <a:lstStyle/>
          <a:p>
            <a:r>
              <a:rPr lang="en-GB" dirty="0"/>
              <a:t>Week 5 &amp; 6</a:t>
            </a:r>
          </a:p>
        </p:txBody>
      </p:sp>
      <p:pic>
        <p:nvPicPr>
          <p:cNvPr id="4" name="Picture 3">
            <a:extLst>
              <a:ext uri="{FF2B5EF4-FFF2-40B4-BE49-F238E27FC236}">
                <a16:creationId xmlns:a16="http://schemas.microsoft.com/office/drawing/2014/main" id="{1551ACFC-73D9-B5FD-7D45-134332E86EBF}"/>
              </a:ext>
            </a:extLst>
          </p:cNvPr>
          <p:cNvPicPr>
            <a:picLocks noChangeAspect="1"/>
          </p:cNvPicPr>
          <p:nvPr/>
        </p:nvPicPr>
        <p:blipFill>
          <a:blip r:embed="rId2"/>
          <a:stretch>
            <a:fillRect/>
          </a:stretch>
        </p:blipFill>
        <p:spPr>
          <a:xfrm>
            <a:off x="4687557" y="2069786"/>
            <a:ext cx="2191056" cy="3410426"/>
          </a:xfrm>
          <a:prstGeom prst="rect">
            <a:avLst/>
          </a:prstGeom>
        </p:spPr>
      </p:pic>
      <p:pic>
        <p:nvPicPr>
          <p:cNvPr id="8" name="Picture 7">
            <a:extLst>
              <a:ext uri="{FF2B5EF4-FFF2-40B4-BE49-F238E27FC236}">
                <a16:creationId xmlns:a16="http://schemas.microsoft.com/office/drawing/2014/main" id="{1A678249-25B8-9FE1-8249-EA738930C3DA}"/>
              </a:ext>
            </a:extLst>
          </p:cNvPr>
          <p:cNvPicPr>
            <a:picLocks noChangeAspect="1"/>
          </p:cNvPicPr>
          <p:nvPr/>
        </p:nvPicPr>
        <p:blipFill>
          <a:blip r:embed="rId3"/>
          <a:stretch>
            <a:fillRect/>
          </a:stretch>
        </p:blipFill>
        <p:spPr>
          <a:xfrm>
            <a:off x="7721946" y="2069786"/>
            <a:ext cx="2267266" cy="3077004"/>
          </a:xfrm>
          <a:prstGeom prst="rect">
            <a:avLst/>
          </a:prstGeom>
        </p:spPr>
      </p:pic>
    </p:spTree>
    <p:extLst>
      <p:ext uri="{BB962C8B-B14F-4D97-AF65-F5344CB8AC3E}">
        <p14:creationId xmlns:p14="http://schemas.microsoft.com/office/powerpoint/2010/main" val="9217742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F54DFC5B-F284-B42C-41C2-262E37E970D1}"/>
              </a:ext>
            </a:extLst>
          </p:cNvPr>
          <p:cNvSpPr>
            <a:spLocks noGrp="1"/>
          </p:cNvSpPr>
          <p:nvPr>
            <p:ph type="title"/>
          </p:nvPr>
        </p:nvSpPr>
        <p:spPr>
          <a:xfrm>
            <a:off x="677334" y="609600"/>
            <a:ext cx="8596668" cy="1320800"/>
          </a:xfrm>
        </p:spPr>
        <p:txBody>
          <a:bodyPr/>
          <a:lstStyle/>
          <a:p>
            <a:r>
              <a:rPr lang="en-GB" dirty="0"/>
              <a:t>Year 1 Maths</a:t>
            </a:r>
          </a:p>
        </p:txBody>
      </p:sp>
      <p:sp>
        <p:nvSpPr>
          <p:cNvPr id="13" name="TextBox 12">
            <a:extLst>
              <a:ext uri="{FF2B5EF4-FFF2-40B4-BE49-F238E27FC236}">
                <a16:creationId xmlns:a16="http://schemas.microsoft.com/office/drawing/2014/main" id="{E033E3F9-5CAF-3F38-DC2E-A73674BC4BE6}"/>
              </a:ext>
            </a:extLst>
          </p:cNvPr>
          <p:cNvSpPr txBox="1"/>
          <p:nvPr/>
        </p:nvSpPr>
        <p:spPr>
          <a:xfrm>
            <a:off x="692387" y="1439798"/>
            <a:ext cx="2092212" cy="369332"/>
          </a:xfrm>
          <a:prstGeom prst="rect">
            <a:avLst/>
          </a:prstGeom>
          <a:noFill/>
        </p:spPr>
        <p:txBody>
          <a:bodyPr wrap="square" rtlCol="0">
            <a:spAutoFit/>
          </a:bodyPr>
          <a:lstStyle/>
          <a:p>
            <a:r>
              <a:rPr lang="en-GB" dirty="0"/>
              <a:t>Week 1 &amp; 2</a:t>
            </a:r>
          </a:p>
        </p:txBody>
      </p:sp>
      <p:sp>
        <p:nvSpPr>
          <p:cNvPr id="15" name="TextBox 14">
            <a:extLst>
              <a:ext uri="{FF2B5EF4-FFF2-40B4-BE49-F238E27FC236}">
                <a16:creationId xmlns:a16="http://schemas.microsoft.com/office/drawing/2014/main" id="{E1E86C85-EB86-6A34-63F5-30025CD96E10}"/>
              </a:ext>
            </a:extLst>
          </p:cNvPr>
          <p:cNvSpPr txBox="1"/>
          <p:nvPr/>
        </p:nvSpPr>
        <p:spPr>
          <a:xfrm>
            <a:off x="6420032" y="1565690"/>
            <a:ext cx="2092212" cy="369332"/>
          </a:xfrm>
          <a:prstGeom prst="rect">
            <a:avLst/>
          </a:prstGeom>
          <a:noFill/>
        </p:spPr>
        <p:txBody>
          <a:bodyPr wrap="square" rtlCol="0">
            <a:spAutoFit/>
          </a:bodyPr>
          <a:lstStyle/>
          <a:p>
            <a:r>
              <a:rPr lang="en-GB" dirty="0"/>
              <a:t>Week 5 &amp; 6</a:t>
            </a:r>
          </a:p>
        </p:txBody>
      </p:sp>
      <p:pic>
        <p:nvPicPr>
          <p:cNvPr id="3" name="Picture 2">
            <a:extLst>
              <a:ext uri="{FF2B5EF4-FFF2-40B4-BE49-F238E27FC236}">
                <a16:creationId xmlns:a16="http://schemas.microsoft.com/office/drawing/2014/main" id="{56252576-FDCC-BBCF-E8F8-6E6F6332ED05}"/>
              </a:ext>
            </a:extLst>
          </p:cNvPr>
          <p:cNvPicPr>
            <a:picLocks noChangeAspect="1"/>
          </p:cNvPicPr>
          <p:nvPr/>
        </p:nvPicPr>
        <p:blipFill>
          <a:blip r:embed="rId2"/>
          <a:stretch>
            <a:fillRect/>
          </a:stretch>
        </p:blipFill>
        <p:spPr>
          <a:xfrm>
            <a:off x="519123" y="1750356"/>
            <a:ext cx="2438740" cy="4839375"/>
          </a:xfrm>
          <a:prstGeom prst="rect">
            <a:avLst/>
          </a:prstGeom>
        </p:spPr>
      </p:pic>
      <p:pic>
        <p:nvPicPr>
          <p:cNvPr id="8" name="Picture 7">
            <a:extLst>
              <a:ext uri="{FF2B5EF4-FFF2-40B4-BE49-F238E27FC236}">
                <a16:creationId xmlns:a16="http://schemas.microsoft.com/office/drawing/2014/main" id="{B1BA5CDF-B3AF-CDC5-09CA-5C52A54A5397}"/>
              </a:ext>
            </a:extLst>
          </p:cNvPr>
          <p:cNvPicPr>
            <a:picLocks noChangeAspect="1"/>
          </p:cNvPicPr>
          <p:nvPr/>
        </p:nvPicPr>
        <p:blipFill>
          <a:blip r:embed="rId3"/>
          <a:stretch>
            <a:fillRect/>
          </a:stretch>
        </p:blipFill>
        <p:spPr>
          <a:xfrm>
            <a:off x="3295798" y="2078080"/>
            <a:ext cx="2362530" cy="2372056"/>
          </a:xfrm>
          <a:prstGeom prst="rect">
            <a:avLst/>
          </a:prstGeom>
        </p:spPr>
      </p:pic>
      <p:sp>
        <p:nvSpPr>
          <p:cNvPr id="9" name="TextBox 8">
            <a:extLst>
              <a:ext uri="{FF2B5EF4-FFF2-40B4-BE49-F238E27FC236}">
                <a16:creationId xmlns:a16="http://schemas.microsoft.com/office/drawing/2014/main" id="{B4490E08-3FAC-4CA3-6726-A9FAC1360438}"/>
              </a:ext>
            </a:extLst>
          </p:cNvPr>
          <p:cNvSpPr txBox="1"/>
          <p:nvPr/>
        </p:nvSpPr>
        <p:spPr>
          <a:xfrm>
            <a:off x="3679757" y="1565690"/>
            <a:ext cx="2092212" cy="369332"/>
          </a:xfrm>
          <a:prstGeom prst="rect">
            <a:avLst/>
          </a:prstGeom>
          <a:noFill/>
        </p:spPr>
        <p:txBody>
          <a:bodyPr wrap="square" rtlCol="0">
            <a:spAutoFit/>
          </a:bodyPr>
          <a:lstStyle/>
          <a:p>
            <a:r>
              <a:rPr lang="en-GB" dirty="0"/>
              <a:t>Week 3 &amp;4</a:t>
            </a:r>
          </a:p>
        </p:txBody>
      </p:sp>
      <p:pic>
        <p:nvPicPr>
          <p:cNvPr id="12" name="Picture 11">
            <a:extLst>
              <a:ext uri="{FF2B5EF4-FFF2-40B4-BE49-F238E27FC236}">
                <a16:creationId xmlns:a16="http://schemas.microsoft.com/office/drawing/2014/main" id="{D226464A-14AC-D3FD-C8C3-D605417E2FAF}"/>
              </a:ext>
            </a:extLst>
          </p:cNvPr>
          <p:cNvPicPr>
            <a:picLocks noChangeAspect="1"/>
          </p:cNvPicPr>
          <p:nvPr/>
        </p:nvPicPr>
        <p:blipFill>
          <a:blip r:embed="rId4"/>
          <a:stretch>
            <a:fillRect/>
          </a:stretch>
        </p:blipFill>
        <p:spPr>
          <a:xfrm>
            <a:off x="6280110" y="2078080"/>
            <a:ext cx="2372056" cy="3839111"/>
          </a:xfrm>
          <a:prstGeom prst="rect">
            <a:avLst/>
          </a:prstGeom>
        </p:spPr>
      </p:pic>
    </p:spTree>
    <p:extLst>
      <p:ext uri="{BB962C8B-B14F-4D97-AF65-F5344CB8AC3E}">
        <p14:creationId xmlns:p14="http://schemas.microsoft.com/office/powerpoint/2010/main" val="21159929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E22A5-E813-D423-3076-0866FD48E194}"/>
              </a:ext>
            </a:extLst>
          </p:cNvPr>
          <p:cNvSpPr>
            <a:spLocks noGrp="1"/>
          </p:cNvSpPr>
          <p:nvPr>
            <p:ph type="title"/>
          </p:nvPr>
        </p:nvSpPr>
        <p:spPr/>
        <p:txBody>
          <a:bodyPr/>
          <a:lstStyle/>
          <a:p>
            <a:r>
              <a:rPr lang="en-GB" dirty="0"/>
              <a:t>Year 2 - Maths</a:t>
            </a:r>
            <a:br>
              <a:rPr lang="en-GB" dirty="0"/>
            </a:br>
            <a:endParaRPr lang="en-GB" dirty="0"/>
          </a:p>
        </p:txBody>
      </p:sp>
      <p:sp>
        <p:nvSpPr>
          <p:cNvPr id="15" name="TextBox 14">
            <a:extLst>
              <a:ext uri="{FF2B5EF4-FFF2-40B4-BE49-F238E27FC236}">
                <a16:creationId xmlns:a16="http://schemas.microsoft.com/office/drawing/2014/main" id="{08E11ED7-6DC1-8EC1-7ED5-FBE9BF776D2C}"/>
              </a:ext>
            </a:extLst>
          </p:cNvPr>
          <p:cNvSpPr txBox="1"/>
          <p:nvPr/>
        </p:nvSpPr>
        <p:spPr>
          <a:xfrm>
            <a:off x="1238743" y="1270000"/>
            <a:ext cx="1963712" cy="369332"/>
          </a:xfrm>
          <a:prstGeom prst="rect">
            <a:avLst/>
          </a:prstGeom>
          <a:noFill/>
        </p:spPr>
        <p:txBody>
          <a:bodyPr wrap="square" rtlCol="0">
            <a:spAutoFit/>
          </a:bodyPr>
          <a:lstStyle/>
          <a:p>
            <a:r>
              <a:rPr lang="en-GB" dirty="0"/>
              <a:t>Week 1 &amp; 2</a:t>
            </a:r>
          </a:p>
        </p:txBody>
      </p:sp>
      <p:sp>
        <p:nvSpPr>
          <p:cNvPr id="16" name="TextBox 15">
            <a:extLst>
              <a:ext uri="{FF2B5EF4-FFF2-40B4-BE49-F238E27FC236}">
                <a16:creationId xmlns:a16="http://schemas.microsoft.com/office/drawing/2014/main" id="{D571AB36-1CEA-32DF-3308-425AAA7D96A5}"/>
              </a:ext>
            </a:extLst>
          </p:cNvPr>
          <p:cNvSpPr txBox="1"/>
          <p:nvPr/>
        </p:nvSpPr>
        <p:spPr>
          <a:xfrm>
            <a:off x="3937298" y="1270000"/>
            <a:ext cx="2294562" cy="369332"/>
          </a:xfrm>
          <a:prstGeom prst="rect">
            <a:avLst/>
          </a:prstGeom>
          <a:noFill/>
        </p:spPr>
        <p:txBody>
          <a:bodyPr wrap="square" rtlCol="0">
            <a:spAutoFit/>
          </a:bodyPr>
          <a:lstStyle/>
          <a:p>
            <a:r>
              <a:rPr lang="en-GB" dirty="0"/>
              <a:t>Week 3 &amp; 4</a:t>
            </a:r>
          </a:p>
        </p:txBody>
      </p:sp>
      <p:sp>
        <p:nvSpPr>
          <p:cNvPr id="17" name="TextBox 16">
            <a:extLst>
              <a:ext uri="{FF2B5EF4-FFF2-40B4-BE49-F238E27FC236}">
                <a16:creationId xmlns:a16="http://schemas.microsoft.com/office/drawing/2014/main" id="{2ECDD5BA-86BC-1EF6-4D4E-CCAAED0B13F6}"/>
              </a:ext>
            </a:extLst>
          </p:cNvPr>
          <p:cNvSpPr txBox="1"/>
          <p:nvPr/>
        </p:nvSpPr>
        <p:spPr>
          <a:xfrm>
            <a:off x="6822828" y="1315967"/>
            <a:ext cx="1642383" cy="369332"/>
          </a:xfrm>
          <a:prstGeom prst="rect">
            <a:avLst/>
          </a:prstGeom>
          <a:noFill/>
        </p:spPr>
        <p:txBody>
          <a:bodyPr wrap="square" rtlCol="0">
            <a:spAutoFit/>
          </a:bodyPr>
          <a:lstStyle/>
          <a:p>
            <a:r>
              <a:rPr lang="en-GB" dirty="0"/>
              <a:t>Week 5 &amp; 6</a:t>
            </a:r>
          </a:p>
        </p:txBody>
      </p:sp>
      <p:pic>
        <p:nvPicPr>
          <p:cNvPr id="4" name="Picture 3">
            <a:extLst>
              <a:ext uri="{FF2B5EF4-FFF2-40B4-BE49-F238E27FC236}">
                <a16:creationId xmlns:a16="http://schemas.microsoft.com/office/drawing/2014/main" id="{AA42424B-8561-EFF4-D2C5-4C471B807701}"/>
              </a:ext>
            </a:extLst>
          </p:cNvPr>
          <p:cNvPicPr>
            <a:picLocks noChangeAspect="1"/>
          </p:cNvPicPr>
          <p:nvPr/>
        </p:nvPicPr>
        <p:blipFill>
          <a:blip r:embed="rId2"/>
          <a:stretch>
            <a:fillRect/>
          </a:stretch>
        </p:blipFill>
        <p:spPr>
          <a:xfrm>
            <a:off x="677334" y="1601548"/>
            <a:ext cx="2762636" cy="4848902"/>
          </a:xfrm>
          <a:prstGeom prst="rect">
            <a:avLst/>
          </a:prstGeom>
        </p:spPr>
      </p:pic>
      <p:pic>
        <p:nvPicPr>
          <p:cNvPr id="8" name="Picture 7">
            <a:extLst>
              <a:ext uri="{FF2B5EF4-FFF2-40B4-BE49-F238E27FC236}">
                <a16:creationId xmlns:a16="http://schemas.microsoft.com/office/drawing/2014/main" id="{C8FBC3B1-332B-E419-CD0F-42BD553B7DA8}"/>
              </a:ext>
            </a:extLst>
          </p:cNvPr>
          <p:cNvPicPr>
            <a:picLocks noChangeAspect="1"/>
          </p:cNvPicPr>
          <p:nvPr/>
        </p:nvPicPr>
        <p:blipFill>
          <a:blip r:embed="rId3"/>
          <a:stretch>
            <a:fillRect/>
          </a:stretch>
        </p:blipFill>
        <p:spPr>
          <a:xfrm>
            <a:off x="3832075" y="1985761"/>
            <a:ext cx="2734057" cy="2886478"/>
          </a:xfrm>
          <a:prstGeom prst="rect">
            <a:avLst/>
          </a:prstGeom>
        </p:spPr>
      </p:pic>
      <p:pic>
        <p:nvPicPr>
          <p:cNvPr id="11" name="Picture 10">
            <a:extLst>
              <a:ext uri="{FF2B5EF4-FFF2-40B4-BE49-F238E27FC236}">
                <a16:creationId xmlns:a16="http://schemas.microsoft.com/office/drawing/2014/main" id="{200BCD8C-6A6B-CC54-7C3E-82D3571BA675}"/>
              </a:ext>
            </a:extLst>
          </p:cNvPr>
          <p:cNvPicPr>
            <a:picLocks noChangeAspect="1"/>
          </p:cNvPicPr>
          <p:nvPr/>
        </p:nvPicPr>
        <p:blipFill>
          <a:blip r:embed="rId4"/>
          <a:stretch>
            <a:fillRect/>
          </a:stretch>
        </p:blipFill>
        <p:spPr>
          <a:xfrm>
            <a:off x="6783814" y="1685299"/>
            <a:ext cx="3362794" cy="4848902"/>
          </a:xfrm>
          <a:prstGeom prst="rect">
            <a:avLst/>
          </a:prstGeom>
        </p:spPr>
      </p:pic>
    </p:spTree>
    <p:extLst>
      <p:ext uri="{BB962C8B-B14F-4D97-AF65-F5344CB8AC3E}">
        <p14:creationId xmlns:p14="http://schemas.microsoft.com/office/powerpoint/2010/main" val="30840717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979DF08A-7A37-3F76-AE3D-C8626CF46E90}"/>
              </a:ext>
            </a:extLst>
          </p:cNvPr>
          <p:cNvSpPr txBox="1">
            <a:spLocks/>
          </p:cNvSpPr>
          <p:nvPr/>
        </p:nvSpPr>
        <p:spPr>
          <a:xfrm>
            <a:off x="227629" y="108227"/>
            <a:ext cx="8596668" cy="13208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History</a:t>
            </a:r>
          </a:p>
        </p:txBody>
      </p:sp>
      <p:sp>
        <p:nvSpPr>
          <p:cNvPr id="3" name="Title 7">
            <a:extLst>
              <a:ext uri="{FF2B5EF4-FFF2-40B4-BE49-F238E27FC236}">
                <a16:creationId xmlns:a16="http://schemas.microsoft.com/office/drawing/2014/main" id="{BCB5E6A0-F2BD-B2B3-96EE-A1D4BA38F9F9}"/>
              </a:ext>
            </a:extLst>
          </p:cNvPr>
          <p:cNvSpPr txBox="1">
            <a:spLocks/>
          </p:cNvSpPr>
          <p:nvPr/>
        </p:nvSpPr>
        <p:spPr>
          <a:xfrm>
            <a:off x="358180" y="772437"/>
            <a:ext cx="5496897" cy="656590"/>
          </a:xfrm>
          <a:prstGeom prst="rect">
            <a:avLst/>
          </a:prstGeom>
          <a:noFill/>
        </p:spPr>
        <p:txBody>
          <a:bodyPr vert="horz" wrap="square" lIns="91440" tIns="45720" rIns="91440" bIns="45720" rtlCol="0" anchor="ctr">
            <a:noAutofit/>
          </a:bodyPr>
          <a:lstStyle/>
          <a:p>
            <a:pPr>
              <a:lnSpc>
                <a:spcPct val="107000"/>
              </a:lnSpc>
              <a:spcAft>
                <a:spcPts val="800"/>
              </a:spcAft>
            </a:pPr>
            <a:r>
              <a:rPr lang="en-US" sz="3000" b="1" spc="100" dirty="0">
                <a:effectLst/>
                <a:latin typeface="United Curriculum" pitchFamily="2" charset="0"/>
                <a:ea typeface="Andika"/>
                <a:cs typeface="Andika"/>
              </a:rPr>
              <a:t>My Family History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4" name="Group 3">
            <a:extLst>
              <a:ext uri="{FF2B5EF4-FFF2-40B4-BE49-F238E27FC236}">
                <a16:creationId xmlns:a16="http://schemas.microsoft.com/office/drawing/2014/main" id="{8773E871-8853-4234-3278-0DAF9FB0618D}"/>
              </a:ext>
            </a:extLst>
          </p:cNvPr>
          <p:cNvGrpSpPr/>
          <p:nvPr/>
        </p:nvGrpSpPr>
        <p:grpSpPr>
          <a:xfrm>
            <a:off x="5313362" y="789365"/>
            <a:ext cx="6083644" cy="1857187"/>
            <a:chOff x="432486" y="2142440"/>
            <a:chExt cx="6083644" cy="1857187"/>
          </a:xfrm>
        </p:grpSpPr>
        <p:sp>
          <p:nvSpPr>
            <p:cNvPr id="5" name="Arrow: Right 4">
              <a:extLst>
                <a:ext uri="{FF2B5EF4-FFF2-40B4-BE49-F238E27FC236}">
                  <a16:creationId xmlns:a16="http://schemas.microsoft.com/office/drawing/2014/main" id="{C18C7891-9492-4302-1798-3ADE8A356750}"/>
                </a:ext>
              </a:extLst>
            </p:cNvPr>
            <p:cNvSpPr/>
            <p:nvPr/>
          </p:nvSpPr>
          <p:spPr>
            <a:xfrm>
              <a:off x="432486" y="2142440"/>
              <a:ext cx="6005384" cy="736891"/>
            </a:xfrm>
            <a:prstGeom prs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United Curriculum" pitchFamily="2" charset="0"/>
                </a:rPr>
                <a:t>timeline</a:t>
              </a:r>
              <a:endParaRPr lang="en-GB" dirty="0">
                <a:latin typeface="United Curriculum" pitchFamily="2" charset="0"/>
              </a:endParaRPr>
            </a:p>
          </p:txBody>
        </p:sp>
        <p:cxnSp>
          <p:nvCxnSpPr>
            <p:cNvPr id="6" name="Straight Arrow Connector 5">
              <a:extLst>
                <a:ext uri="{FF2B5EF4-FFF2-40B4-BE49-F238E27FC236}">
                  <a16:creationId xmlns:a16="http://schemas.microsoft.com/office/drawing/2014/main" id="{0042E83E-A985-2EE8-CF77-4FF71334B45C}"/>
                </a:ext>
              </a:extLst>
            </p:cNvPr>
            <p:cNvCxnSpPr>
              <a:cxnSpLocks/>
            </p:cNvCxnSpPr>
            <p:nvPr/>
          </p:nvCxnSpPr>
          <p:spPr>
            <a:xfrm flipV="1">
              <a:off x="6017741" y="2689467"/>
              <a:ext cx="0" cy="319362"/>
            </a:xfrm>
            <a:prstGeom prst="straightConnector1">
              <a:avLst/>
            </a:prstGeom>
            <a:ln w="38100">
              <a:solidFill>
                <a:schemeClr val="tx1"/>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7241D9AF-C15D-4296-77D3-9EDC35425874}"/>
                </a:ext>
              </a:extLst>
            </p:cNvPr>
            <p:cNvCxnSpPr>
              <a:cxnSpLocks/>
            </p:cNvCxnSpPr>
            <p:nvPr/>
          </p:nvCxnSpPr>
          <p:spPr>
            <a:xfrm flipH="1">
              <a:off x="432486" y="2977791"/>
              <a:ext cx="5428736" cy="0"/>
            </a:xfrm>
            <a:prstGeom prst="straightConnector1">
              <a:avLst/>
            </a:prstGeom>
            <a:ln w="38100">
              <a:solidFill>
                <a:schemeClr val="tx1"/>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8" name="Text Placeholder 2">
              <a:extLst>
                <a:ext uri="{FF2B5EF4-FFF2-40B4-BE49-F238E27FC236}">
                  <a16:creationId xmlns:a16="http://schemas.microsoft.com/office/drawing/2014/main" id="{F6A46D71-7D6A-C6F8-AFFC-EF96BFBC7426}"/>
                </a:ext>
              </a:extLst>
            </p:cNvPr>
            <p:cNvSpPr txBox="1">
              <a:spLocks/>
            </p:cNvSpPr>
            <p:nvPr/>
          </p:nvSpPr>
          <p:spPr>
            <a:xfrm>
              <a:off x="2794621" y="2941459"/>
              <a:ext cx="1666168" cy="1058168"/>
            </a:xfrm>
            <a:prstGeom prst="rect">
              <a:avLst/>
            </a:prstGeom>
          </p:spPr>
          <p:txBody>
            <a:bodyPr lIns="108000" tIns="36000" rIns="108000" bIns="36000" anchor="t"/>
            <a:lstStyle>
              <a:lvl1pPr marL="0" indent="0" algn="l" defTabSz="1320704" rtl="0" eaLnBrk="1" latinLnBrk="0" hangingPunct="1">
                <a:lnSpc>
                  <a:spcPts val="3200"/>
                </a:lnSpc>
                <a:spcBef>
                  <a:spcPts val="0"/>
                </a:spcBef>
                <a:spcAft>
                  <a:spcPts val="0"/>
                </a:spcAft>
                <a:buFont typeface="Arial" panose="020B0604020202020204" pitchFamily="34" charset="0"/>
                <a:buNone/>
                <a:defRPr sz="1600" b="0" kern="1200" spc="0" baseline="0">
                  <a:solidFill>
                    <a:schemeClr val="tx1"/>
                  </a:solidFill>
                  <a:latin typeface="ABeeZee" panose="02000000000000000000" pitchFamily="2" charset="0"/>
                  <a:ea typeface="+mn-ea"/>
                  <a:cs typeface="+mn-cs"/>
                </a:defRPr>
              </a:lvl1pPr>
              <a:lvl2pPr marL="990528" indent="-330177" algn="l" defTabSz="1320704" rtl="0" eaLnBrk="1" latinLnBrk="0" hangingPunct="1">
                <a:lnSpc>
                  <a:spcPct val="90000"/>
                </a:lnSpc>
                <a:spcBef>
                  <a:spcPts val="722"/>
                </a:spcBef>
                <a:buFont typeface="Arial" panose="020B0604020202020204" pitchFamily="34" charset="0"/>
                <a:buChar char="•"/>
                <a:defRPr sz="3468" kern="1200">
                  <a:solidFill>
                    <a:schemeClr val="tx1"/>
                  </a:solidFill>
                  <a:latin typeface="+mn-lt"/>
                  <a:ea typeface="+mn-ea"/>
                  <a:cs typeface="+mn-cs"/>
                </a:defRPr>
              </a:lvl2pPr>
              <a:lvl3pPr marL="1650880" indent="-330177" algn="l" defTabSz="1320704" rtl="0" eaLnBrk="1" latinLnBrk="0" hangingPunct="1">
                <a:lnSpc>
                  <a:spcPct val="90000"/>
                </a:lnSpc>
                <a:spcBef>
                  <a:spcPts val="722"/>
                </a:spcBef>
                <a:buFont typeface="Arial" panose="020B0604020202020204" pitchFamily="34" charset="0"/>
                <a:buChar char="•"/>
                <a:defRPr sz="2889" kern="1200">
                  <a:solidFill>
                    <a:schemeClr val="tx1"/>
                  </a:solidFill>
                  <a:latin typeface="+mn-lt"/>
                  <a:ea typeface="+mn-ea"/>
                  <a:cs typeface="+mn-cs"/>
                </a:defRPr>
              </a:lvl3pPr>
              <a:lvl4pPr marL="231123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4pPr>
              <a:lvl5pPr marL="2971584"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5pPr>
              <a:lvl6pPr marL="363193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6pPr>
              <a:lvl7pPr marL="429228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7pPr>
              <a:lvl8pPr marL="495264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8pPr>
              <a:lvl9pPr marL="5612992"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9pPr>
            </a:lstStyle>
            <a:p>
              <a:pPr algn="ctr">
                <a:lnSpc>
                  <a:spcPts val="2400"/>
                </a:lnSpc>
              </a:pPr>
              <a:r>
                <a:rPr lang="en-US" b="1" dirty="0">
                  <a:latin typeface="United Curriculum" pitchFamily="2" charset="0"/>
                </a:rPr>
                <a:t>past</a:t>
              </a:r>
            </a:p>
            <a:p>
              <a:pPr algn="ctr">
                <a:lnSpc>
                  <a:spcPts val="2400"/>
                </a:lnSpc>
              </a:pPr>
              <a:r>
                <a:rPr lang="en-GB" dirty="0">
                  <a:latin typeface="United Curriculum" pitchFamily="2" charset="0"/>
                </a:rPr>
                <a:t>(before now)</a:t>
              </a:r>
            </a:p>
          </p:txBody>
        </p:sp>
        <p:sp>
          <p:nvSpPr>
            <p:cNvPr id="10" name="Text Placeholder 2">
              <a:extLst>
                <a:ext uri="{FF2B5EF4-FFF2-40B4-BE49-F238E27FC236}">
                  <a16:creationId xmlns:a16="http://schemas.microsoft.com/office/drawing/2014/main" id="{F5D99A80-AFD9-7227-9AC8-33BB85F39E55}"/>
                </a:ext>
              </a:extLst>
            </p:cNvPr>
            <p:cNvSpPr txBox="1">
              <a:spLocks/>
            </p:cNvSpPr>
            <p:nvPr/>
          </p:nvSpPr>
          <p:spPr>
            <a:xfrm>
              <a:off x="5519352" y="2941459"/>
              <a:ext cx="996778" cy="412286"/>
            </a:xfrm>
            <a:prstGeom prst="rect">
              <a:avLst/>
            </a:prstGeom>
          </p:spPr>
          <p:txBody>
            <a:bodyPr lIns="108000" tIns="36000" rIns="108000" bIns="36000" anchor="t"/>
            <a:lstStyle>
              <a:lvl1pPr marL="0" indent="0" algn="l" defTabSz="1320704" rtl="0" eaLnBrk="1" latinLnBrk="0" hangingPunct="1">
                <a:lnSpc>
                  <a:spcPts val="3200"/>
                </a:lnSpc>
                <a:spcBef>
                  <a:spcPts val="0"/>
                </a:spcBef>
                <a:spcAft>
                  <a:spcPts val="0"/>
                </a:spcAft>
                <a:buFont typeface="Arial" panose="020B0604020202020204" pitchFamily="34" charset="0"/>
                <a:buNone/>
                <a:defRPr sz="1600" b="0" kern="1200" spc="0" baseline="0">
                  <a:solidFill>
                    <a:schemeClr val="tx1"/>
                  </a:solidFill>
                  <a:latin typeface="ABeeZee" panose="02000000000000000000" pitchFamily="2" charset="0"/>
                  <a:ea typeface="+mn-ea"/>
                  <a:cs typeface="+mn-cs"/>
                </a:defRPr>
              </a:lvl1pPr>
              <a:lvl2pPr marL="990528" indent="-330177" algn="l" defTabSz="1320704" rtl="0" eaLnBrk="1" latinLnBrk="0" hangingPunct="1">
                <a:lnSpc>
                  <a:spcPct val="90000"/>
                </a:lnSpc>
                <a:spcBef>
                  <a:spcPts val="722"/>
                </a:spcBef>
                <a:buFont typeface="Arial" panose="020B0604020202020204" pitchFamily="34" charset="0"/>
                <a:buChar char="•"/>
                <a:defRPr sz="3468" kern="1200">
                  <a:solidFill>
                    <a:schemeClr val="tx1"/>
                  </a:solidFill>
                  <a:latin typeface="+mn-lt"/>
                  <a:ea typeface="+mn-ea"/>
                  <a:cs typeface="+mn-cs"/>
                </a:defRPr>
              </a:lvl2pPr>
              <a:lvl3pPr marL="1650880" indent="-330177" algn="l" defTabSz="1320704" rtl="0" eaLnBrk="1" latinLnBrk="0" hangingPunct="1">
                <a:lnSpc>
                  <a:spcPct val="90000"/>
                </a:lnSpc>
                <a:spcBef>
                  <a:spcPts val="722"/>
                </a:spcBef>
                <a:buFont typeface="Arial" panose="020B0604020202020204" pitchFamily="34" charset="0"/>
                <a:buChar char="•"/>
                <a:defRPr sz="2889" kern="1200">
                  <a:solidFill>
                    <a:schemeClr val="tx1"/>
                  </a:solidFill>
                  <a:latin typeface="+mn-lt"/>
                  <a:ea typeface="+mn-ea"/>
                  <a:cs typeface="+mn-cs"/>
                </a:defRPr>
              </a:lvl3pPr>
              <a:lvl4pPr marL="231123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4pPr>
              <a:lvl5pPr marL="2971584"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5pPr>
              <a:lvl6pPr marL="363193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6pPr>
              <a:lvl7pPr marL="429228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7pPr>
              <a:lvl8pPr marL="495264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8pPr>
              <a:lvl9pPr marL="5612992"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9pPr>
            </a:lstStyle>
            <a:p>
              <a:pPr algn="ctr">
                <a:lnSpc>
                  <a:spcPts val="2400"/>
                </a:lnSpc>
              </a:pPr>
              <a:r>
                <a:rPr lang="en-US" b="1" dirty="0">
                  <a:latin typeface="United Curriculum" pitchFamily="2" charset="0"/>
                </a:rPr>
                <a:t>present</a:t>
              </a:r>
            </a:p>
            <a:p>
              <a:pPr algn="ctr">
                <a:lnSpc>
                  <a:spcPts val="2400"/>
                </a:lnSpc>
              </a:pPr>
              <a:r>
                <a:rPr lang="en-US" dirty="0">
                  <a:latin typeface="United Curriculum" pitchFamily="2" charset="0"/>
                </a:rPr>
                <a:t>(now)</a:t>
              </a:r>
              <a:endParaRPr lang="en-GB" dirty="0">
                <a:latin typeface="United Curriculum" pitchFamily="2" charset="0"/>
              </a:endParaRPr>
            </a:p>
          </p:txBody>
        </p:sp>
      </p:grpSp>
      <p:sp>
        <p:nvSpPr>
          <p:cNvPr id="11" name="Text Placeholder 2">
            <a:extLst>
              <a:ext uri="{FF2B5EF4-FFF2-40B4-BE49-F238E27FC236}">
                <a16:creationId xmlns:a16="http://schemas.microsoft.com/office/drawing/2014/main" id="{3FD5D453-4DF9-52D7-B14B-15442030CAF2}"/>
              </a:ext>
            </a:extLst>
          </p:cNvPr>
          <p:cNvSpPr txBox="1">
            <a:spLocks/>
          </p:cNvSpPr>
          <p:nvPr/>
        </p:nvSpPr>
        <p:spPr>
          <a:xfrm>
            <a:off x="5275374" y="42564"/>
            <a:ext cx="6558446" cy="1058168"/>
          </a:xfrm>
          <a:prstGeom prst="rect">
            <a:avLst/>
          </a:prstGeom>
        </p:spPr>
        <p:txBody>
          <a:bodyPr lIns="108000" tIns="36000" rIns="108000" bIns="36000" anchor="t"/>
          <a:lstStyle>
            <a:lvl1pPr marL="0" indent="0" algn="l" defTabSz="1320704" rtl="0" eaLnBrk="1" latinLnBrk="0" hangingPunct="1">
              <a:lnSpc>
                <a:spcPts val="3200"/>
              </a:lnSpc>
              <a:spcBef>
                <a:spcPts val="0"/>
              </a:spcBef>
              <a:spcAft>
                <a:spcPts val="0"/>
              </a:spcAft>
              <a:buFont typeface="Arial" panose="020B0604020202020204" pitchFamily="34" charset="0"/>
              <a:buNone/>
              <a:defRPr sz="1600" b="0" kern="1200" spc="0" baseline="0">
                <a:solidFill>
                  <a:schemeClr val="tx1"/>
                </a:solidFill>
                <a:latin typeface="ABeeZee" panose="02000000000000000000" pitchFamily="2" charset="0"/>
                <a:ea typeface="+mn-ea"/>
                <a:cs typeface="+mn-cs"/>
              </a:defRPr>
            </a:lvl1pPr>
            <a:lvl2pPr marL="990528" indent="-330177" algn="l" defTabSz="1320704" rtl="0" eaLnBrk="1" latinLnBrk="0" hangingPunct="1">
              <a:lnSpc>
                <a:spcPct val="90000"/>
              </a:lnSpc>
              <a:spcBef>
                <a:spcPts val="722"/>
              </a:spcBef>
              <a:buFont typeface="Arial" panose="020B0604020202020204" pitchFamily="34" charset="0"/>
              <a:buChar char="•"/>
              <a:defRPr sz="3468" kern="1200">
                <a:solidFill>
                  <a:schemeClr val="tx1"/>
                </a:solidFill>
                <a:latin typeface="+mn-lt"/>
                <a:ea typeface="+mn-ea"/>
                <a:cs typeface="+mn-cs"/>
              </a:defRPr>
            </a:lvl2pPr>
            <a:lvl3pPr marL="1650880" indent="-330177" algn="l" defTabSz="1320704" rtl="0" eaLnBrk="1" latinLnBrk="0" hangingPunct="1">
              <a:lnSpc>
                <a:spcPct val="90000"/>
              </a:lnSpc>
              <a:spcBef>
                <a:spcPts val="722"/>
              </a:spcBef>
              <a:buFont typeface="Arial" panose="020B0604020202020204" pitchFamily="34" charset="0"/>
              <a:buChar char="•"/>
              <a:defRPr sz="2889" kern="1200">
                <a:solidFill>
                  <a:schemeClr val="tx1"/>
                </a:solidFill>
                <a:latin typeface="+mn-lt"/>
                <a:ea typeface="+mn-ea"/>
                <a:cs typeface="+mn-cs"/>
              </a:defRPr>
            </a:lvl3pPr>
            <a:lvl4pPr marL="231123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4pPr>
            <a:lvl5pPr marL="2971584"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5pPr>
            <a:lvl6pPr marL="363193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6pPr>
            <a:lvl7pPr marL="429228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7pPr>
            <a:lvl8pPr marL="495264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8pPr>
            <a:lvl9pPr marL="5612992"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9pPr>
          </a:lstStyle>
          <a:p>
            <a:r>
              <a:rPr lang="en-US" b="1" dirty="0">
                <a:latin typeface="United Curriculum" pitchFamily="2" charset="0"/>
              </a:rPr>
              <a:t>Living memory </a:t>
            </a:r>
            <a:r>
              <a:rPr lang="en-US" dirty="0">
                <a:latin typeface="United Curriculum" pitchFamily="2" charset="0"/>
              </a:rPr>
              <a:t>is the past that can be remembered by people who are alive today.</a:t>
            </a:r>
            <a:endParaRPr lang="en-GB" b="1" dirty="0">
              <a:latin typeface="United Curriculum" pitchFamily="2" charset="0"/>
            </a:endParaRPr>
          </a:p>
        </p:txBody>
      </p:sp>
      <p:grpSp>
        <p:nvGrpSpPr>
          <p:cNvPr id="38" name="Group 37">
            <a:extLst>
              <a:ext uri="{FF2B5EF4-FFF2-40B4-BE49-F238E27FC236}">
                <a16:creationId xmlns:a16="http://schemas.microsoft.com/office/drawing/2014/main" id="{CF19DC69-751F-7B2E-6B3D-4E623F7E3720}"/>
              </a:ext>
            </a:extLst>
          </p:cNvPr>
          <p:cNvGrpSpPr/>
          <p:nvPr/>
        </p:nvGrpSpPr>
        <p:grpSpPr>
          <a:xfrm>
            <a:off x="397274" y="1655754"/>
            <a:ext cx="3509735" cy="2315143"/>
            <a:chOff x="7164791" y="3543580"/>
            <a:chExt cx="5645139" cy="3815278"/>
          </a:xfrm>
        </p:grpSpPr>
        <p:cxnSp>
          <p:nvCxnSpPr>
            <p:cNvPr id="39" name="Straight Connector 38">
              <a:extLst>
                <a:ext uri="{FF2B5EF4-FFF2-40B4-BE49-F238E27FC236}">
                  <a16:creationId xmlns:a16="http://schemas.microsoft.com/office/drawing/2014/main" id="{2717278C-14EB-22F8-2A60-E7B1C07E7D71}"/>
                </a:ext>
              </a:extLst>
            </p:cNvPr>
            <p:cNvCxnSpPr>
              <a:cxnSpLocks/>
            </p:cNvCxnSpPr>
            <p:nvPr/>
          </p:nvCxnSpPr>
          <p:spPr>
            <a:xfrm>
              <a:off x="8513713" y="5507547"/>
              <a:ext cx="2786171" cy="0"/>
            </a:xfrm>
            <a:prstGeom prst="line">
              <a:avLst/>
            </a:prstGeom>
            <a:noFill/>
            <a:ln w="57150" cap="flat" cmpd="sng" algn="ctr">
              <a:solidFill>
                <a:schemeClr val="tx1"/>
              </a:solidFill>
              <a:prstDash val="solid"/>
              <a:miter lim="800000"/>
            </a:ln>
            <a:effectLst/>
          </p:spPr>
        </p:cxnSp>
        <p:cxnSp>
          <p:nvCxnSpPr>
            <p:cNvPr id="40" name="Straight Connector 39">
              <a:extLst>
                <a:ext uri="{FF2B5EF4-FFF2-40B4-BE49-F238E27FC236}">
                  <a16:creationId xmlns:a16="http://schemas.microsoft.com/office/drawing/2014/main" id="{150CCE6F-E37F-A051-3FA0-F05130DAB3F3}"/>
                </a:ext>
              </a:extLst>
            </p:cNvPr>
            <p:cNvCxnSpPr>
              <a:cxnSpLocks/>
            </p:cNvCxnSpPr>
            <p:nvPr/>
          </p:nvCxnSpPr>
          <p:spPr>
            <a:xfrm flipV="1">
              <a:off x="9922200" y="5507547"/>
              <a:ext cx="0" cy="669067"/>
            </a:xfrm>
            <a:prstGeom prst="line">
              <a:avLst/>
            </a:prstGeom>
            <a:noFill/>
            <a:ln w="57150" cap="flat" cmpd="sng" algn="ctr">
              <a:solidFill>
                <a:schemeClr val="tx1"/>
              </a:solidFill>
              <a:prstDash val="solid"/>
              <a:miter lim="800000"/>
            </a:ln>
            <a:effectLst/>
          </p:spPr>
        </p:cxnSp>
        <p:cxnSp>
          <p:nvCxnSpPr>
            <p:cNvPr id="41" name="Straight Connector 40">
              <a:extLst>
                <a:ext uri="{FF2B5EF4-FFF2-40B4-BE49-F238E27FC236}">
                  <a16:creationId xmlns:a16="http://schemas.microsoft.com/office/drawing/2014/main" id="{A62109C0-43FA-69B4-5555-D1EE24698677}"/>
                </a:ext>
              </a:extLst>
            </p:cNvPr>
            <p:cNvCxnSpPr>
              <a:cxnSpLocks/>
            </p:cNvCxnSpPr>
            <p:nvPr/>
          </p:nvCxnSpPr>
          <p:spPr>
            <a:xfrm flipH="1">
              <a:off x="9026318" y="6185293"/>
              <a:ext cx="1887137" cy="0"/>
            </a:xfrm>
            <a:prstGeom prst="line">
              <a:avLst/>
            </a:prstGeom>
            <a:noFill/>
            <a:ln w="57150" cap="flat" cmpd="sng" algn="ctr">
              <a:solidFill>
                <a:schemeClr val="tx1"/>
              </a:solidFill>
              <a:prstDash val="solid"/>
              <a:miter lim="800000"/>
            </a:ln>
            <a:effectLst/>
          </p:spPr>
        </p:cxnSp>
        <p:cxnSp>
          <p:nvCxnSpPr>
            <p:cNvPr id="42" name="Straight Connector 41">
              <a:extLst>
                <a:ext uri="{FF2B5EF4-FFF2-40B4-BE49-F238E27FC236}">
                  <a16:creationId xmlns:a16="http://schemas.microsoft.com/office/drawing/2014/main" id="{B9503621-03A8-7775-1AE2-97AF1D66241F}"/>
                </a:ext>
              </a:extLst>
            </p:cNvPr>
            <p:cNvCxnSpPr>
              <a:cxnSpLocks/>
            </p:cNvCxnSpPr>
            <p:nvPr/>
          </p:nvCxnSpPr>
          <p:spPr>
            <a:xfrm flipV="1">
              <a:off x="9056194" y="6176613"/>
              <a:ext cx="0" cy="305755"/>
            </a:xfrm>
            <a:prstGeom prst="line">
              <a:avLst/>
            </a:prstGeom>
            <a:noFill/>
            <a:ln w="57150" cap="flat" cmpd="sng" algn="ctr">
              <a:solidFill>
                <a:schemeClr val="tx1"/>
              </a:solidFill>
              <a:prstDash val="solid"/>
              <a:miter lim="800000"/>
            </a:ln>
            <a:effectLst/>
          </p:spPr>
        </p:cxnSp>
        <p:cxnSp>
          <p:nvCxnSpPr>
            <p:cNvPr id="43" name="Straight Connector 42">
              <a:extLst>
                <a:ext uri="{FF2B5EF4-FFF2-40B4-BE49-F238E27FC236}">
                  <a16:creationId xmlns:a16="http://schemas.microsoft.com/office/drawing/2014/main" id="{DF95AA92-14F0-0B24-FC09-23518E33E326}"/>
                </a:ext>
              </a:extLst>
            </p:cNvPr>
            <p:cNvCxnSpPr>
              <a:cxnSpLocks/>
            </p:cNvCxnSpPr>
            <p:nvPr/>
          </p:nvCxnSpPr>
          <p:spPr>
            <a:xfrm flipH="1" flipV="1">
              <a:off x="10913458" y="6156991"/>
              <a:ext cx="1068" cy="277070"/>
            </a:xfrm>
            <a:prstGeom prst="line">
              <a:avLst/>
            </a:prstGeom>
            <a:noFill/>
            <a:ln w="57150" cap="flat" cmpd="sng" algn="ctr">
              <a:solidFill>
                <a:schemeClr val="tx1"/>
              </a:solidFill>
              <a:prstDash val="solid"/>
              <a:miter lim="800000"/>
            </a:ln>
            <a:effectLst/>
          </p:spPr>
        </p:cxnSp>
        <p:sp>
          <p:nvSpPr>
            <p:cNvPr id="44" name="Rectangle 1">
              <a:extLst>
                <a:ext uri="{FF2B5EF4-FFF2-40B4-BE49-F238E27FC236}">
                  <a16:creationId xmlns:a16="http://schemas.microsoft.com/office/drawing/2014/main" id="{13113455-C495-B29A-0805-1D705FC1CF86}"/>
                </a:ext>
              </a:extLst>
            </p:cNvPr>
            <p:cNvSpPr/>
            <p:nvPr/>
          </p:nvSpPr>
          <p:spPr>
            <a:xfrm>
              <a:off x="10340418" y="6993732"/>
              <a:ext cx="1146075" cy="365126"/>
            </a:xfrm>
            <a:prstGeom prst="roundRect">
              <a:avLst/>
            </a:prstGeom>
            <a:solidFill>
              <a:schemeClr val="bg1">
                <a:lumMod val="95000"/>
              </a:schemeClr>
            </a:solidFill>
            <a:ln w="19050" cap="flat" cmpd="sng" algn="ctr">
              <a:solidFill>
                <a:schemeClr val="tx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effectLst/>
                  <a:uLnTx/>
                  <a:uFillTx/>
                  <a:latin typeface="United Curriculum" pitchFamily="2" charset="0"/>
                  <a:ea typeface="+mn-ea"/>
                  <a:cs typeface="+mn-cs"/>
                </a:rPr>
                <a:t>child</a:t>
              </a:r>
              <a:endParaRPr kumimoji="0" lang="en-GB" sz="800" b="0" i="0" u="none" strike="noStrike" kern="0" cap="none" spc="0" normalizeH="0" baseline="0" noProof="0" dirty="0">
                <a:ln>
                  <a:noFill/>
                </a:ln>
                <a:effectLst/>
                <a:uLnTx/>
                <a:uFillTx/>
                <a:latin typeface="United Curriculum" pitchFamily="2" charset="0"/>
                <a:ea typeface="+mn-ea"/>
                <a:cs typeface="+mn-cs"/>
              </a:endParaRPr>
            </a:p>
          </p:txBody>
        </p:sp>
        <p:sp>
          <p:nvSpPr>
            <p:cNvPr id="45" name="Rectangle 1">
              <a:extLst>
                <a:ext uri="{FF2B5EF4-FFF2-40B4-BE49-F238E27FC236}">
                  <a16:creationId xmlns:a16="http://schemas.microsoft.com/office/drawing/2014/main" id="{D8D9B213-F7EE-FB8E-00A0-8A6B9DA3CAE0}"/>
                </a:ext>
              </a:extLst>
            </p:cNvPr>
            <p:cNvSpPr/>
            <p:nvPr/>
          </p:nvSpPr>
          <p:spPr>
            <a:xfrm>
              <a:off x="10966993" y="5776962"/>
              <a:ext cx="1146075" cy="336326"/>
            </a:xfrm>
            <a:prstGeom prst="roundRect">
              <a:avLst/>
            </a:prstGeom>
            <a:solidFill>
              <a:schemeClr val="bg1">
                <a:lumMod val="95000"/>
              </a:schemeClr>
            </a:solidFill>
            <a:ln w="19050" cap="flat" cmpd="sng" algn="ctr">
              <a:solidFill>
                <a:schemeClr val="tx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effectLst/>
                  <a:uLnTx/>
                  <a:uFillTx/>
                  <a:latin typeface="United Curriculum" pitchFamily="2" charset="0"/>
                  <a:ea typeface="+mn-ea"/>
                  <a:cs typeface="+mn-cs"/>
                </a:rPr>
                <a:t>daddy</a:t>
              </a:r>
              <a:endParaRPr kumimoji="0" lang="en-GB" sz="800" b="0" i="0" u="none" strike="noStrike" kern="0" cap="none" spc="0" normalizeH="0" baseline="0" noProof="0" dirty="0">
                <a:ln>
                  <a:noFill/>
                </a:ln>
                <a:effectLst/>
                <a:uLnTx/>
                <a:uFillTx/>
                <a:latin typeface="United Curriculum" pitchFamily="2" charset="0"/>
                <a:ea typeface="+mn-ea"/>
                <a:cs typeface="+mn-cs"/>
              </a:endParaRPr>
            </a:p>
          </p:txBody>
        </p:sp>
        <p:sp>
          <p:nvSpPr>
            <p:cNvPr id="46" name="Rectangle 1">
              <a:extLst>
                <a:ext uri="{FF2B5EF4-FFF2-40B4-BE49-F238E27FC236}">
                  <a16:creationId xmlns:a16="http://schemas.microsoft.com/office/drawing/2014/main" id="{479FBA7A-493B-DE15-5754-EF116579E235}"/>
                </a:ext>
              </a:extLst>
            </p:cNvPr>
            <p:cNvSpPr/>
            <p:nvPr/>
          </p:nvSpPr>
          <p:spPr>
            <a:xfrm>
              <a:off x="8474674" y="6941500"/>
              <a:ext cx="1146075" cy="365126"/>
            </a:xfrm>
            <a:prstGeom prst="roundRect">
              <a:avLst/>
            </a:prstGeom>
            <a:solidFill>
              <a:schemeClr val="bg1">
                <a:lumMod val="95000"/>
              </a:schemeClr>
            </a:solidFill>
            <a:ln w="19050" cap="flat" cmpd="sng" algn="ctr">
              <a:solidFill>
                <a:schemeClr val="tx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effectLst/>
                  <a:uLnTx/>
                  <a:uFillTx/>
                  <a:latin typeface="United Curriculum" pitchFamily="2" charset="0"/>
                  <a:ea typeface="+mn-ea"/>
                  <a:cs typeface="+mn-cs"/>
                </a:rPr>
                <a:t>sister</a:t>
              </a:r>
              <a:endParaRPr kumimoji="0" lang="en-GB" sz="800" b="0" i="0" u="none" strike="noStrike" kern="0" cap="none" spc="0" normalizeH="0" baseline="0" noProof="0" dirty="0">
                <a:ln>
                  <a:noFill/>
                </a:ln>
                <a:effectLst/>
                <a:uLnTx/>
                <a:uFillTx/>
                <a:latin typeface="United Curriculum" pitchFamily="2" charset="0"/>
                <a:ea typeface="+mn-ea"/>
                <a:cs typeface="+mn-cs"/>
              </a:endParaRPr>
            </a:p>
          </p:txBody>
        </p:sp>
        <p:sp>
          <p:nvSpPr>
            <p:cNvPr id="47" name="Rectangle 1">
              <a:extLst>
                <a:ext uri="{FF2B5EF4-FFF2-40B4-BE49-F238E27FC236}">
                  <a16:creationId xmlns:a16="http://schemas.microsoft.com/office/drawing/2014/main" id="{88BD6ADE-1182-8083-85ED-47E8AE6363CC}"/>
                </a:ext>
              </a:extLst>
            </p:cNvPr>
            <p:cNvSpPr/>
            <p:nvPr/>
          </p:nvSpPr>
          <p:spPr>
            <a:xfrm>
              <a:off x="7764821" y="5776964"/>
              <a:ext cx="1146075" cy="336326"/>
            </a:xfrm>
            <a:prstGeom prst="roundRect">
              <a:avLst/>
            </a:prstGeom>
            <a:solidFill>
              <a:schemeClr val="bg1">
                <a:lumMod val="95000"/>
              </a:schemeClr>
            </a:solidFill>
            <a:ln w="19050" cap="flat" cmpd="sng" algn="ctr">
              <a:solidFill>
                <a:schemeClr val="tx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effectLst/>
                  <a:uLnTx/>
                  <a:uFillTx/>
                  <a:latin typeface="United Curriculum" pitchFamily="2" charset="0"/>
                  <a:ea typeface="+mn-ea"/>
                  <a:cs typeface="+mn-cs"/>
                </a:rPr>
                <a:t>mummy</a:t>
              </a:r>
              <a:endParaRPr kumimoji="0" lang="en-GB" sz="800" b="0" i="0" u="none" strike="noStrike" kern="0" cap="none" spc="0" normalizeH="0" baseline="0" noProof="0" dirty="0">
                <a:ln>
                  <a:noFill/>
                </a:ln>
                <a:effectLst/>
                <a:uLnTx/>
                <a:uFillTx/>
                <a:latin typeface="United Curriculum" pitchFamily="2" charset="0"/>
                <a:ea typeface="+mn-ea"/>
                <a:cs typeface="+mn-cs"/>
              </a:endParaRPr>
            </a:p>
          </p:txBody>
        </p:sp>
        <p:grpSp>
          <p:nvGrpSpPr>
            <p:cNvPr id="48" name="Group 47">
              <a:extLst>
                <a:ext uri="{FF2B5EF4-FFF2-40B4-BE49-F238E27FC236}">
                  <a16:creationId xmlns:a16="http://schemas.microsoft.com/office/drawing/2014/main" id="{4C1AD8C4-4FCB-007B-B03C-AC95C44DCAEE}"/>
                </a:ext>
              </a:extLst>
            </p:cNvPr>
            <p:cNvGrpSpPr/>
            <p:nvPr/>
          </p:nvGrpSpPr>
          <p:grpSpPr>
            <a:xfrm>
              <a:off x="11104591" y="4359840"/>
              <a:ext cx="728167" cy="754911"/>
              <a:chOff x="7089241" y="3480568"/>
              <a:chExt cx="728167" cy="754911"/>
            </a:xfrm>
          </p:grpSpPr>
          <p:cxnSp>
            <p:nvCxnSpPr>
              <p:cNvPr id="60" name="Straight Connector 59">
                <a:extLst>
                  <a:ext uri="{FF2B5EF4-FFF2-40B4-BE49-F238E27FC236}">
                    <a16:creationId xmlns:a16="http://schemas.microsoft.com/office/drawing/2014/main" id="{D76B1D3F-C83F-5C9C-9A0A-D74608303FF3}"/>
                  </a:ext>
                </a:extLst>
              </p:cNvPr>
              <p:cNvCxnSpPr>
                <a:cxnSpLocks/>
              </p:cNvCxnSpPr>
              <p:nvPr/>
            </p:nvCxnSpPr>
            <p:spPr>
              <a:xfrm flipV="1">
                <a:off x="7089241" y="3480568"/>
                <a:ext cx="728167" cy="1"/>
              </a:xfrm>
              <a:prstGeom prst="line">
                <a:avLst/>
              </a:prstGeom>
              <a:noFill/>
              <a:ln w="57150" cap="flat" cmpd="sng" algn="ctr">
                <a:solidFill>
                  <a:schemeClr val="tx1"/>
                </a:solidFill>
                <a:prstDash val="solid"/>
                <a:miter lim="800000"/>
              </a:ln>
              <a:effectLst/>
            </p:spPr>
          </p:cxnSp>
          <p:cxnSp>
            <p:nvCxnSpPr>
              <p:cNvPr id="61" name="Straight Connector 60">
                <a:extLst>
                  <a:ext uri="{FF2B5EF4-FFF2-40B4-BE49-F238E27FC236}">
                    <a16:creationId xmlns:a16="http://schemas.microsoft.com/office/drawing/2014/main" id="{19ED3845-3D97-D67F-1B2D-80207904DC3A}"/>
                  </a:ext>
                </a:extLst>
              </p:cNvPr>
              <p:cNvCxnSpPr>
                <a:cxnSpLocks/>
              </p:cNvCxnSpPr>
              <p:nvPr/>
            </p:nvCxnSpPr>
            <p:spPr>
              <a:xfrm flipH="1" flipV="1">
                <a:off x="7545857" y="3495453"/>
                <a:ext cx="12254" cy="740026"/>
              </a:xfrm>
              <a:prstGeom prst="line">
                <a:avLst/>
              </a:prstGeom>
              <a:noFill/>
              <a:ln w="57150" cap="flat" cmpd="sng" algn="ctr">
                <a:solidFill>
                  <a:schemeClr val="tx1"/>
                </a:solidFill>
                <a:prstDash val="solid"/>
                <a:miter lim="800000"/>
              </a:ln>
              <a:effectLst/>
            </p:spPr>
          </p:cxnSp>
        </p:grpSp>
        <p:grpSp>
          <p:nvGrpSpPr>
            <p:cNvPr id="49" name="Group 48">
              <a:extLst>
                <a:ext uri="{FF2B5EF4-FFF2-40B4-BE49-F238E27FC236}">
                  <a16:creationId xmlns:a16="http://schemas.microsoft.com/office/drawing/2014/main" id="{6013021E-6FD0-FB0A-7A10-A7EF7E423E4B}"/>
                </a:ext>
              </a:extLst>
            </p:cNvPr>
            <p:cNvGrpSpPr/>
            <p:nvPr/>
          </p:nvGrpSpPr>
          <p:grpSpPr>
            <a:xfrm>
              <a:off x="7936051" y="4308272"/>
              <a:ext cx="974845" cy="806479"/>
              <a:chOff x="3920701" y="3429000"/>
              <a:chExt cx="974845" cy="806479"/>
            </a:xfrm>
          </p:grpSpPr>
          <p:cxnSp>
            <p:nvCxnSpPr>
              <p:cNvPr id="58" name="Straight Connector 57">
                <a:extLst>
                  <a:ext uri="{FF2B5EF4-FFF2-40B4-BE49-F238E27FC236}">
                    <a16:creationId xmlns:a16="http://schemas.microsoft.com/office/drawing/2014/main" id="{7B1BB4A1-F051-C1BA-232E-3FED101F03EB}"/>
                  </a:ext>
                </a:extLst>
              </p:cNvPr>
              <p:cNvCxnSpPr>
                <a:cxnSpLocks/>
              </p:cNvCxnSpPr>
              <p:nvPr/>
            </p:nvCxnSpPr>
            <p:spPr>
              <a:xfrm>
                <a:off x="3920701" y="3449943"/>
                <a:ext cx="974845" cy="0"/>
              </a:xfrm>
              <a:prstGeom prst="line">
                <a:avLst/>
              </a:prstGeom>
              <a:noFill/>
              <a:ln w="57150" cap="flat" cmpd="sng" algn="ctr">
                <a:solidFill>
                  <a:schemeClr val="tx1"/>
                </a:solidFill>
                <a:prstDash val="solid"/>
                <a:miter lim="800000"/>
              </a:ln>
              <a:effectLst/>
            </p:spPr>
          </p:cxnSp>
          <p:cxnSp>
            <p:nvCxnSpPr>
              <p:cNvPr id="59" name="Straight Connector 58">
                <a:extLst>
                  <a:ext uri="{FF2B5EF4-FFF2-40B4-BE49-F238E27FC236}">
                    <a16:creationId xmlns:a16="http://schemas.microsoft.com/office/drawing/2014/main" id="{9FD4644F-00E2-3CC6-EDBE-D0CE55FD915A}"/>
                  </a:ext>
                </a:extLst>
              </p:cNvPr>
              <p:cNvCxnSpPr>
                <a:cxnSpLocks/>
              </p:cNvCxnSpPr>
              <p:nvPr/>
            </p:nvCxnSpPr>
            <p:spPr>
              <a:xfrm flipV="1">
                <a:off x="4383333" y="3429000"/>
                <a:ext cx="0" cy="806479"/>
              </a:xfrm>
              <a:prstGeom prst="line">
                <a:avLst/>
              </a:prstGeom>
              <a:noFill/>
              <a:ln w="57150" cap="flat" cmpd="sng" algn="ctr">
                <a:solidFill>
                  <a:schemeClr val="tx1"/>
                </a:solidFill>
                <a:prstDash val="solid"/>
                <a:miter lim="800000"/>
              </a:ln>
              <a:effectLst/>
            </p:spPr>
          </p:cxnSp>
        </p:grpSp>
        <p:sp>
          <p:nvSpPr>
            <p:cNvPr id="50" name="Rectangle 1">
              <a:extLst>
                <a:ext uri="{FF2B5EF4-FFF2-40B4-BE49-F238E27FC236}">
                  <a16:creationId xmlns:a16="http://schemas.microsoft.com/office/drawing/2014/main" id="{A79A3F52-EC94-7C69-4B63-CBEF6C97029C}"/>
                </a:ext>
              </a:extLst>
            </p:cNvPr>
            <p:cNvSpPr/>
            <p:nvPr/>
          </p:nvSpPr>
          <p:spPr>
            <a:xfrm>
              <a:off x="8495316" y="4591693"/>
              <a:ext cx="1146075" cy="336327"/>
            </a:xfrm>
            <a:prstGeom prst="roundRect">
              <a:avLst/>
            </a:prstGeom>
            <a:solidFill>
              <a:schemeClr val="bg1">
                <a:lumMod val="95000"/>
              </a:schemeClr>
            </a:solidFill>
            <a:ln w="19050" cap="flat" cmpd="sng" algn="ctr">
              <a:solidFill>
                <a:schemeClr val="tx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effectLst/>
                  <a:uLnTx/>
                  <a:uFillTx/>
                  <a:latin typeface="United Curriculum" pitchFamily="2" charset="0"/>
                  <a:ea typeface="+mn-ea"/>
                  <a:cs typeface="+mn-cs"/>
                </a:rPr>
                <a:t>gran</a:t>
              </a:r>
              <a:endParaRPr kumimoji="0" lang="en-GB" sz="800" b="0" i="0" u="none" strike="noStrike" kern="0" cap="none" spc="0" normalizeH="0" baseline="0" noProof="0" dirty="0">
                <a:ln>
                  <a:noFill/>
                </a:ln>
                <a:effectLst/>
                <a:uLnTx/>
                <a:uFillTx/>
                <a:latin typeface="United Curriculum" pitchFamily="2" charset="0"/>
                <a:ea typeface="+mn-ea"/>
                <a:cs typeface="+mn-cs"/>
              </a:endParaRPr>
            </a:p>
          </p:txBody>
        </p:sp>
        <p:sp>
          <p:nvSpPr>
            <p:cNvPr id="51" name="Rectangle 1">
              <a:extLst>
                <a:ext uri="{FF2B5EF4-FFF2-40B4-BE49-F238E27FC236}">
                  <a16:creationId xmlns:a16="http://schemas.microsoft.com/office/drawing/2014/main" id="{A6DFC99E-69A8-1C72-7F48-BF09F3506DA8}"/>
                </a:ext>
              </a:extLst>
            </p:cNvPr>
            <p:cNvSpPr/>
            <p:nvPr/>
          </p:nvSpPr>
          <p:spPr>
            <a:xfrm>
              <a:off x="7164791" y="4586763"/>
              <a:ext cx="1170530" cy="336325"/>
            </a:xfrm>
            <a:prstGeom prst="roundRect">
              <a:avLst/>
            </a:prstGeom>
            <a:solidFill>
              <a:schemeClr val="bg1">
                <a:lumMod val="95000"/>
              </a:schemeClr>
            </a:solidFill>
            <a:ln w="19050" cap="flat" cmpd="sng" algn="ctr">
              <a:solidFill>
                <a:schemeClr val="tx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effectLst/>
                  <a:uLnTx/>
                  <a:uFillTx/>
                  <a:latin typeface="United Curriculum" pitchFamily="2" charset="0"/>
                  <a:ea typeface="+mn-ea"/>
                  <a:cs typeface="+mn-cs"/>
                </a:rPr>
                <a:t>grandpa</a:t>
              </a:r>
              <a:endParaRPr kumimoji="0" lang="en-GB" sz="800" b="0" i="0" u="none" strike="noStrike" kern="0" cap="none" spc="0" normalizeH="0" baseline="0" noProof="0" dirty="0">
                <a:ln>
                  <a:noFill/>
                </a:ln>
                <a:effectLst/>
                <a:uLnTx/>
                <a:uFillTx/>
                <a:latin typeface="United Curriculum" pitchFamily="2" charset="0"/>
                <a:ea typeface="+mn-ea"/>
                <a:cs typeface="+mn-cs"/>
              </a:endParaRPr>
            </a:p>
          </p:txBody>
        </p:sp>
        <p:sp>
          <p:nvSpPr>
            <p:cNvPr id="52" name="Rectangle 1">
              <a:extLst>
                <a:ext uri="{FF2B5EF4-FFF2-40B4-BE49-F238E27FC236}">
                  <a16:creationId xmlns:a16="http://schemas.microsoft.com/office/drawing/2014/main" id="{2C6AC693-5754-05FC-CF12-E107E0608B4C}"/>
                </a:ext>
              </a:extLst>
            </p:cNvPr>
            <p:cNvSpPr/>
            <p:nvPr/>
          </p:nvSpPr>
          <p:spPr>
            <a:xfrm>
              <a:off x="11663855" y="4622321"/>
              <a:ext cx="1146075" cy="336325"/>
            </a:xfrm>
            <a:prstGeom prst="roundRect">
              <a:avLst/>
            </a:prstGeom>
            <a:solidFill>
              <a:schemeClr val="bg1">
                <a:lumMod val="95000"/>
              </a:schemeClr>
            </a:solidFill>
            <a:ln w="19050" cap="flat" cmpd="sng" algn="ctr">
              <a:solidFill>
                <a:schemeClr val="tx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effectLst/>
                  <a:uLnTx/>
                  <a:uFillTx/>
                  <a:latin typeface="United Curriculum" pitchFamily="2" charset="0"/>
                  <a:ea typeface="+mn-ea"/>
                  <a:cs typeface="+mn-cs"/>
                </a:rPr>
                <a:t>nanna</a:t>
              </a:r>
              <a:endParaRPr kumimoji="0" lang="en-GB" sz="800" b="0" i="0" u="none" strike="noStrike" kern="0" cap="none" spc="0" normalizeH="0" baseline="0" noProof="0" dirty="0">
                <a:ln>
                  <a:noFill/>
                </a:ln>
                <a:effectLst/>
                <a:uLnTx/>
                <a:uFillTx/>
                <a:latin typeface="United Curriculum" pitchFamily="2" charset="0"/>
                <a:ea typeface="+mn-ea"/>
                <a:cs typeface="+mn-cs"/>
              </a:endParaRPr>
            </a:p>
          </p:txBody>
        </p:sp>
        <p:sp>
          <p:nvSpPr>
            <p:cNvPr id="53" name="Rectangle 1">
              <a:extLst>
                <a:ext uri="{FF2B5EF4-FFF2-40B4-BE49-F238E27FC236}">
                  <a16:creationId xmlns:a16="http://schemas.microsoft.com/office/drawing/2014/main" id="{248A791E-C841-499F-1FA8-DF476D234F40}"/>
                </a:ext>
              </a:extLst>
            </p:cNvPr>
            <p:cNvSpPr/>
            <p:nvPr/>
          </p:nvSpPr>
          <p:spPr>
            <a:xfrm>
              <a:off x="10333332" y="4617388"/>
              <a:ext cx="1170530" cy="336325"/>
            </a:xfrm>
            <a:prstGeom prst="roundRect">
              <a:avLst/>
            </a:prstGeom>
            <a:solidFill>
              <a:schemeClr val="bg1">
                <a:lumMod val="95000"/>
              </a:schemeClr>
            </a:solidFill>
            <a:ln w="19050" cap="flat" cmpd="sng" algn="ctr">
              <a:solidFill>
                <a:schemeClr val="tx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effectLst/>
                  <a:uLnTx/>
                  <a:uFillTx/>
                  <a:latin typeface="United Curriculum" pitchFamily="2" charset="0"/>
                  <a:ea typeface="+mn-ea"/>
                  <a:cs typeface="+mn-cs"/>
                </a:rPr>
                <a:t>grandad</a:t>
              </a:r>
              <a:endParaRPr kumimoji="0" lang="en-GB" sz="800" b="0" i="0" u="none" strike="noStrike" kern="0" cap="none" spc="0" normalizeH="0" baseline="0" noProof="0" dirty="0">
                <a:ln>
                  <a:noFill/>
                </a:ln>
                <a:effectLst/>
                <a:uLnTx/>
                <a:uFillTx/>
                <a:latin typeface="United Curriculum" pitchFamily="2" charset="0"/>
                <a:ea typeface="+mn-ea"/>
                <a:cs typeface="+mn-cs"/>
              </a:endParaRPr>
            </a:p>
          </p:txBody>
        </p:sp>
        <p:cxnSp>
          <p:nvCxnSpPr>
            <p:cNvPr id="54" name="Straight Connector 53">
              <a:extLst>
                <a:ext uri="{FF2B5EF4-FFF2-40B4-BE49-F238E27FC236}">
                  <a16:creationId xmlns:a16="http://schemas.microsoft.com/office/drawing/2014/main" id="{31C33E12-0C30-072E-D45C-988CBAFA01AD}"/>
                </a:ext>
              </a:extLst>
            </p:cNvPr>
            <p:cNvCxnSpPr>
              <a:cxnSpLocks/>
            </p:cNvCxnSpPr>
            <p:nvPr/>
          </p:nvCxnSpPr>
          <p:spPr>
            <a:xfrm flipV="1">
              <a:off x="7731077" y="3543580"/>
              <a:ext cx="0" cy="343784"/>
            </a:xfrm>
            <a:prstGeom prst="line">
              <a:avLst/>
            </a:prstGeom>
            <a:noFill/>
            <a:ln w="57150" cap="flat" cmpd="sng" algn="ctr">
              <a:solidFill>
                <a:schemeClr val="tx1"/>
              </a:solidFill>
              <a:prstDash val="sysDot"/>
              <a:miter lim="800000"/>
            </a:ln>
            <a:effectLst/>
          </p:spPr>
        </p:cxnSp>
        <p:cxnSp>
          <p:nvCxnSpPr>
            <p:cNvPr id="55" name="Straight Connector 54">
              <a:extLst>
                <a:ext uri="{FF2B5EF4-FFF2-40B4-BE49-F238E27FC236}">
                  <a16:creationId xmlns:a16="http://schemas.microsoft.com/office/drawing/2014/main" id="{B374E7F5-5958-F353-C714-555DA32FBB48}"/>
                </a:ext>
              </a:extLst>
            </p:cNvPr>
            <p:cNvCxnSpPr>
              <a:cxnSpLocks/>
            </p:cNvCxnSpPr>
            <p:nvPr/>
          </p:nvCxnSpPr>
          <p:spPr>
            <a:xfrm flipV="1">
              <a:off x="9080947" y="3543580"/>
              <a:ext cx="0" cy="362218"/>
            </a:xfrm>
            <a:prstGeom prst="line">
              <a:avLst/>
            </a:prstGeom>
            <a:noFill/>
            <a:ln w="57150" cap="flat" cmpd="sng" algn="ctr">
              <a:solidFill>
                <a:schemeClr val="tx1"/>
              </a:solidFill>
              <a:prstDash val="sysDot"/>
              <a:miter lim="800000"/>
            </a:ln>
            <a:effectLst/>
          </p:spPr>
        </p:cxnSp>
        <p:cxnSp>
          <p:nvCxnSpPr>
            <p:cNvPr id="56" name="Straight Connector 55">
              <a:extLst>
                <a:ext uri="{FF2B5EF4-FFF2-40B4-BE49-F238E27FC236}">
                  <a16:creationId xmlns:a16="http://schemas.microsoft.com/office/drawing/2014/main" id="{62B11AEF-2E74-972F-30B7-464555DAB092}"/>
                </a:ext>
              </a:extLst>
            </p:cNvPr>
            <p:cNvCxnSpPr>
              <a:cxnSpLocks/>
            </p:cNvCxnSpPr>
            <p:nvPr/>
          </p:nvCxnSpPr>
          <p:spPr>
            <a:xfrm flipV="1">
              <a:off x="10916154" y="3543580"/>
              <a:ext cx="0" cy="370342"/>
            </a:xfrm>
            <a:prstGeom prst="line">
              <a:avLst/>
            </a:prstGeom>
            <a:noFill/>
            <a:ln w="57150" cap="flat" cmpd="sng" algn="ctr">
              <a:solidFill>
                <a:schemeClr val="tx1"/>
              </a:solidFill>
              <a:prstDash val="sysDot"/>
              <a:miter lim="800000"/>
            </a:ln>
            <a:effectLst/>
          </p:spPr>
        </p:cxnSp>
        <p:cxnSp>
          <p:nvCxnSpPr>
            <p:cNvPr id="57" name="Straight Connector 56">
              <a:extLst>
                <a:ext uri="{FF2B5EF4-FFF2-40B4-BE49-F238E27FC236}">
                  <a16:creationId xmlns:a16="http://schemas.microsoft.com/office/drawing/2014/main" id="{6D0698F5-3AFD-275E-D4F1-E3E11A857411}"/>
                </a:ext>
              </a:extLst>
            </p:cNvPr>
            <p:cNvCxnSpPr>
              <a:cxnSpLocks/>
            </p:cNvCxnSpPr>
            <p:nvPr/>
          </p:nvCxnSpPr>
          <p:spPr>
            <a:xfrm flipV="1">
              <a:off x="12236892" y="3543580"/>
              <a:ext cx="0" cy="377022"/>
            </a:xfrm>
            <a:prstGeom prst="line">
              <a:avLst/>
            </a:prstGeom>
            <a:noFill/>
            <a:ln w="57150" cap="flat" cmpd="sng" algn="ctr">
              <a:solidFill>
                <a:schemeClr val="tx1"/>
              </a:solidFill>
              <a:prstDash val="sysDot"/>
              <a:miter lim="800000"/>
            </a:ln>
            <a:effectLst/>
          </p:spPr>
        </p:cxnSp>
      </p:grpSp>
      <p:grpSp>
        <p:nvGrpSpPr>
          <p:cNvPr id="62" name="Group 61">
            <a:extLst>
              <a:ext uri="{FF2B5EF4-FFF2-40B4-BE49-F238E27FC236}">
                <a16:creationId xmlns:a16="http://schemas.microsoft.com/office/drawing/2014/main" id="{8BEDE480-9B7B-11EF-4409-84A225CA6387}"/>
              </a:ext>
            </a:extLst>
          </p:cNvPr>
          <p:cNvGrpSpPr/>
          <p:nvPr/>
        </p:nvGrpSpPr>
        <p:grpSpPr>
          <a:xfrm>
            <a:off x="2498644" y="1701256"/>
            <a:ext cx="400175" cy="467743"/>
            <a:chOff x="10600730" y="2917274"/>
            <a:chExt cx="788799" cy="1011205"/>
          </a:xfrm>
        </p:grpSpPr>
        <p:sp>
          <p:nvSpPr>
            <p:cNvPr id="63" name="Freeform: Shape 530">
              <a:extLst>
                <a:ext uri="{FF2B5EF4-FFF2-40B4-BE49-F238E27FC236}">
                  <a16:creationId xmlns:a16="http://schemas.microsoft.com/office/drawing/2014/main" id="{76CCD6D9-CBE8-35BC-9D9D-8F889AFFDE25}"/>
                </a:ext>
              </a:extLst>
            </p:cNvPr>
            <p:cNvSpPr/>
            <p:nvPr/>
          </p:nvSpPr>
          <p:spPr>
            <a:xfrm>
              <a:off x="10699167" y="2930517"/>
              <a:ext cx="653014" cy="866579"/>
            </a:xfrm>
            <a:custGeom>
              <a:avLst/>
              <a:gdLst>
                <a:gd name="connsiteX0" fmla="*/ 653015 w 653014"/>
                <a:gd name="connsiteY0" fmla="*/ 338016 h 866579"/>
                <a:gd name="connsiteX1" fmla="*/ 625728 w 653014"/>
                <a:gd name="connsiteY1" fmla="*/ 392953 h 866579"/>
                <a:gd name="connsiteX2" fmla="*/ 621674 w 653014"/>
                <a:gd name="connsiteY2" fmla="*/ 393459 h 866579"/>
                <a:gd name="connsiteX3" fmla="*/ 612193 w 653014"/>
                <a:gd name="connsiteY3" fmla="*/ 390854 h 866579"/>
                <a:gd name="connsiteX4" fmla="*/ 401059 w 653014"/>
                <a:gd name="connsiteY4" fmla="*/ 636150 h 866579"/>
                <a:gd name="connsiteX5" fmla="*/ 401059 w 653014"/>
                <a:gd name="connsiteY5" fmla="*/ 649903 h 866579"/>
                <a:gd name="connsiteX6" fmla="*/ 406633 w 653014"/>
                <a:gd name="connsiteY6" fmla="*/ 704043 h 866579"/>
                <a:gd name="connsiteX7" fmla="*/ 407646 w 653014"/>
                <a:gd name="connsiteY7" fmla="*/ 711064 h 866579"/>
                <a:gd name="connsiteX8" fmla="*/ 410179 w 653014"/>
                <a:gd name="connsiteY8" fmla="*/ 711932 h 866579"/>
                <a:gd name="connsiteX9" fmla="*/ 245514 w 653014"/>
                <a:gd name="connsiteY9" fmla="*/ 705563 h 866579"/>
                <a:gd name="connsiteX10" fmla="*/ 244863 w 653014"/>
                <a:gd name="connsiteY10" fmla="*/ 703681 h 866579"/>
                <a:gd name="connsiteX11" fmla="*/ 250219 w 653014"/>
                <a:gd name="connsiteY11" fmla="*/ 634847 h 866579"/>
                <a:gd name="connsiteX12" fmla="*/ 43139 w 653014"/>
                <a:gd name="connsiteY12" fmla="*/ 390419 h 866579"/>
                <a:gd name="connsiteX13" fmla="*/ 32644 w 653014"/>
                <a:gd name="connsiteY13" fmla="*/ 393459 h 866579"/>
                <a:gd name="connsiteX14" fmla="*/ 31992 w 653014"/>
                <a:gd name="connsiteY14" fmla="*/ 393387 h 866579"/>
                <a:gd name="connsiteX15" fmla="*/ 0 w 653014"/>
                <a:gd name="connsiteY15" fmla="*/ 335555 h 866579"/>
                <a:gd name="connsiteX16" fmla="*/ 32644 w 653014"/>
                <a:gd name="connsiteY16" fmla="*/ 277578 h 866579"/>
                <a:gd name="connsiteX17" fmla="*/ 39520 w 653014"/>
                <a:gd name="connsiteY17" fmla="*/ 278881 h 866579"/>
                <a:gd name="connsiteX18" fmla="*/ 109874 w 653014"/>
                <a:gd name="connsiteY18" fmla="*/ 109005 h 866579"/>
                <a:gd name="connsiteX19" fmla="*/ 327666 w 653014"/>
                <a:gd name="connsiteY19" fmla="*/ 0 h 866579"/>
                <a:gd name="connsiteX20" fmla="*/ 616391 w 653014"/>
                <a:gd name="connsiteY20" fmla="*/ 283296 h 866579"/>
                <a:gd name="connsiteX21" fmla="*/ 621674 w 653014"/>
                <a:gd name="connsiteY21" fmla="*/ 282500 h 866579"/>
                <a:gd name="connsiteX22" fmla="*/ 653015 w 653014"/>
                <a:gd name="connsiteY22" fmla="*/ 338016 h 86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3014" h="866579">
                  <a:moveTo>
                    <a:pt x="653015" y="338016"/>
                  </a:moveTo>
                  <a:cubicBezTo>
                    <a:pt x="653015" y="366172"/>
                    <a:pt x="641072" y="389406"/>
                    <a:pt x="625728" y="392953"/>
                  </a:cubicBezTo>
                  <a:cubicBezTo>
                    <a:pt x="624425" y="393242"/>
                    <a:pt x="623050" y="393459"/>
                    <a:pt x="621674" y="393459"/>
                  </a:cubicBezTo>
                  <a:cubicBezTo>
                    <a:pt x="618417" y="393459"/>
                    <a:pt x="615232" y="392518"/>
                    <a:pt x="612193" y="390854"/>
                  </a:cubicBezTo>
                  <a:cubicBezTo>
                    <a:pt x="589320" y="510498"/>
                    <a:pt x="506879" y="605606"/>
                    <a:pt x="401059" y="636150"/>
                  </a:cubicBezTo>
                  <a:lnTo>
                    <a:pt x="401059" y="649903"/>
                  </a:lnTo>
                  <a:cubicBezTo>
                    <a:pt x="402434" y="668504"/>
                    <a:pt x="403955" y="686527"/>
                    <a:pt x="406633" y="704043"/>
                  </a:cubicBezTo>
                  <a:cubicBezTo>
                    <a:pt x="406922" y="706359"/>
                    <a:pt x="407284" y="708748"/>
                    <a:pt x="407646" y="711064"/>
                  </a:cubicBezTo>
                  <a:cubicBezTo>
                    <a:pt x="408587" y="711353"/>
                    <a:pt x="409456" y="711643"/>
                    <a:pt x="410179" y="711932"/>
                  </a:cubicBezTo>
                  <a:cubicBezTo>
                    <a:pt x="376740" y="842868"/>
                    <a:pt x="340839" y="984878"/>
                    <a:pt x="245514" y="705563"/>
                  </a:cubicBezTo>
                  <a:cubicBezTo>
                    <a:pt x="245297" y="704984"/>
                    <a:pt x="245079" y="704333"/>
                    <a:pt x="244863" y="703681"/>
                  </a:cubicBezTo>
                  <a:cubicBezTo>
                    <a:pt x="248843" y="680447"/>
                    <a:pt x="248482" y="658371"/>
                    <a:pt x="250219" y="634847"/>
                  </a:cubicBezTo>
                  <a:cubicBezTo>
                    <a:pt x="146281" y="603072"/>
                    <a:pt x="65577" y="508616"/>
                    <a:pt x="43139" y="390419"/>
                  </a:cubicBezTo>
                  <a:cubicBezTo>
                    <a:pt x="39809" y="392373"/>
                    <a:pt x="36335" y="393459"/>
                    <a:pt x="32644" y="393459"/>
                  </a:cubicBezTo>
                  <a:cubicBezTo>
                    <a:pt x="32426" y="393459"/>
                    <a:pt x="32210" y="393387"/>
                    <a:pt x="31992" y="393387"/>
                  </a:cubicBezTo>
                  <a:cubicBezTo>
                    <a:pt x="14259" y="392808"/>
                    <a:pt x="0" y="367185"/>
                    <a:pt x="0" y="335555"/>
                  </a:cubicBezTo>
                  <a:cubicBezTo>
                    <a:pt x="0" y="303925"/>
                    <a:pt x="14621" y="277578"/>
                    <a:pt x="32644" y="277578"/>
                  </a:cubicBezTo>
                  <a:cubicBezTo>
                    <a:pt x="34960" y="277578"/>
                    <a:pt x="37348" y="278085"/>
                    <a:pt x="39520" y="278881"/>
                  </a:cubicBezTo>
                  <a:cubicBezTo>
                    <a:pt x="47554" y="214173"/>
                    <a:pt x="72743" y="155618"/>
                    <a:pt x="109874" y="109005"/>
                  </a:cubicBezTo>
                  <a:lnTo>
                    <a:pt x="327666" y="0"/>
                  </a:lnTo>
                  <a:cubicBezTo>
                    <a:pt x="476190" y="0"/>
                    <a:pt x="598729" y="123626"/>
                    <a:pt x="616391" y="283296"/>
                  </a:cubicBezTo>
                  <a:cubicBezTo>
                    <a:pt x="618128" y="282790"/>
                    <a:pt x="619937" y="282500"/>
                    <a:pt x="621674" y="282500"/>
                  </a:cubicBezTo>
                  <a:cubicBezTo>
                    <a:pt x="638973" y="282500"/>
                    <a:pt x="653015" y="307399"/>
                    <a:pt x="653015" y="338016"/>
                  </a:cubicBezTo>
                  <a:close/>
                </a:path>
              </a:pathLst>
            </a:custGeom>
            <a:solidFill>
              <a:srgbClr val="CCA68C"/>
            </a:solidFill>
            <a:ln w="7233" cap="flat">
              <a:solidFill>
                <a:srgbClr val="1D1D1B"/>
              </a:solidFill>
              <a:prstDash val="solid"/>
              <a:miter/>
            </a:ln>
          </p:spPr>
          <p:txBody>
            <a:bodyPr rtlCol="0" anchor="ctr"/>
            <a:lstStyle/>
            <a:p>
              <a:endParaRPr lang="en-GB"/>
            </a:p>
          </p:txBody>
        </p:sp>
        <p:sp>
          <p:nvSpPr>
            <p:cNvPr id="64" name="Freeform: Shape 531">
              <a:extLst>
                <a:ext uri="{FF2B5EF4-FFF2-40B4-BE49-F238E27FC236}">
                  <a16:creationId xmlns:a16="http://schemas.microsoft.com/office/drawing/2014/main" id="{7E1BCB1E-8079-F9F0-BDA5-1418B97E2C25}"/>
                </a:ext>
              </a:extLst>
            </p:cNvPr>
            <p:cNvSpPr/>
            <p:nvPr/>
          </p:nvSpPr>
          <p:spPr>
            <a:xfrm>
              <a:off x="11187929" y="3837322"/>
              <a:ext cx="1830" cy="2507"/>
            </a:xfrm>
            <a:custGeom>
              <a:avLst/>
              <a:gdLst>
                <a:gd name="connsiteX0" fmla="*/ 1831 w 1830"/>
                <a:gd name="connsiteY0" fmla="*/ 2508 h 2507"/>
                <a:gd name="connsiteX1" fmla="*/ 1831 w 1830"/>
                <a:gd name="connsiteY1" fmla="*/ 2508 h 2507"/>
                <a:gd name="connsiteX2" fmla="*/ 1831 w 1830"/>
                <a:gd name="connsiteY2" fmla="*/ 2508 h 2507"/>
              </a:gdLst>
              <a:ahLst/>
              <a:cxnLst>
                <a:cxn ang="0">
                  <a:pos x="connsiteX0" y="connsiteY0"/>
                </a:cxn>
                <a:cxn ang="0">
                  <a:pos x="connsiteX1" y="connsiteY1"/>
                </a:cxn>
                <a:cxn ang="0">
                  <a:pos x="connsiteX2" y="connsiteY2"/>
                </a:cxn>
              </a:cxnLst>
              <a:rect l="l" t="t" r="r" b="b"/>
              <a:pathLst>
                <a:path w="1830" h="2507">
                  <a:moveTo>
                    <a:pt x="1831" y="2508"/>
                  </a:moveTo>
                  <a:cubicBezTo>
                    <a:pt x="166" y="-1256"/>
                    <a:pt x="-1282" y="-388"/>
                    <a:pt x="1831" y="2508"/>
                  </a:cubicBezTo>
                  <a:lnTo>
                    <a:pt x="1831" y="2508"/>
                  </a:lnTo>
                  <a:close/>
                </a:path>
              </a:pathLst>
            </a:custGeom>
            <a:solidFill>
              <a:srgbClr val="AD8971"/>
            </a:solidFill>
            <a:ln w="7233" cap="flat">
              <a:solidFill>
                <a:srgbClr val="1D1D1B"/>
              </a:solidFill>
              <a:prstDash val="solid"/>
              <a:round/>
            </a:ln>
          </p:spPr>
          <p:txBody>
            <a:bodyPr rtlCol="0" anchor="ctr"/>
            <a:lstStyle/>
            <a:p>
              <a:endParaRPr lang="en-GB"/>
            </a:p>
          </p:txBody>
        </p:sp>
        <p:sp>
          <p:nvSpPr>
            <p:cNvPr id="65" name="Freeform: Shape 532">
              <a:extLst>
                <a:ext uri="{FF2B5EF4-FFF2-40B4-BE49-F238E27FC236}">
                  <a16:creationId xmlns:a16="http://schemas.microsoft.com/office/drawing/2014/main" id="{101E14C4-2372-5F37-640C-C385B7A23EA8}"/>
                </a:ext>
              </a:extLst>
            </p:cNvPr>
            <p:cNvSpPr/>
            <p:nvPr/>
          </p:nvSpPr>
          <p:spPr>
            <a:xfrm>
              <a:off x="10600730" y="3702090"/>
              <a:ext cx="232920" cy="226389"/>
            </a:xfrm>
            <a:custGeom>
              <a:avLst/>
              <a:gdLst>
                <a:gd name="connsiteX0" fmla="*/ 157210 w 232920"/>
                <a:gd name="connsiteY0" fmla="*/ 0 h 226389"/>
                <a:gd name="connsiteX1" fmla="*/ 149899 w 232920"/>
                <a:gd name="connsiteY1" fmla="*/ 2606 h 226389"/>
                <a:gd name="connsiteX2" fmla="*/ 109511 w 232920"/>
                <a:gd name="connsiteY2" fmla="*/ 31558 h 226389"/>
                <a:gd name="connsiteX3" fmla="*/ 54068 w 232920"/>
                <a:gd name="connsiteY3" fmla="*/ 116894 h 226389"/>
                <a:gd name="connsiteX4" fmla="*/ 0 w 232920"/>
                <a:gd name="connsiteY4" fmla="*/ 225682 h 226389"/>
                <a:gd name="connsiteX5" fmla="*/ 197381 w 232920"/>
                <a:gd name="connsiteY5" fmla="*/ 225682 h 226389"/>
                <a:gd name="connsiteX6" fmla="*/ 226839 w 232920"/>
                <a:gd name="connsiteY6" fmla="*/ 143241 h 226389"/>
                <a:gd name="connsiteX7" fmla="*/ 226478 w 232920"/>
                <a:gd name="connsiteY7" fmla="*/ 152940 h 226389"/>
                <a:gd name="connsiteX8" fmla="*/ 232920 w 232920"/>
                <a:gd name="connsiteY8" fmla="*/ 97207 h 226389"/>
                <a:gd name="connsiteX9" fmla="*/ 157282 w 232920"/>
                <a:gd name="connsiteY9" fmla="*/ 72 h 226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2920" h="226389">
                  <a:moveTo>
                    <a:pt x="157210" y="0"/>
                  </a:moveTo>
                  <a:cubicBezTo>
                    <a:pt x="152577" y="1665"/>
                    <a:pt x="149899" y="2606"/>
                    <a:pt x="149899" y="2606"/>
                  </a:cubicBezTo>
                  <a:cubicBezTo>
                    <a:pt x="133976" y="8251"/>
                    <a:pt x="120006" y="18312"/>
                    <a:pt x="109511" y="31558"/>
                  </a:cubicBezTo>
                  <a:cubicBezTo>
                    <a:pt x="88376" y="58194"/>
                    <a:pt x="69775" y="86784"/>
                    <a:pt x="54068" y="116894"/>
                  </a:cubicBezTo>
                  <a:lnTo>
                    <a:pt x="0" y="225682"/>
                  </a:lnTo>
                  <a:cubicBezTo>
                    <a:pt x="75421" y="225682"/>
                    <a:pt x="194123" y="227274"/>
                    <a:pt x="197381" y="225682"/>
                  </a:cubicBezTo>
                  <a:cubicBezTo>
                    <a:pt x="230676" y="209034"/>
                    <a:pt x="184352" y="203533"/>
                    <a:pt x="226839" y="143241"/>
                  </a:cubicBezTo>
                  <a:cubicBezTo>
                    <a:pt x="226839" y="145122"/>
                    <a:pt x="226695" y="148452"/>
                    <a:pt x="226478" y="152940"/>
                  </a:cubicBezTo>
                  <a:cubicBezTo>
                    <a:pt x="232848" y="134410"/>
                    <a:pt x="232920" y="113709"/>
                    <a:pt x="232920" y="97207"/>
                  </a:cubicBezTo>
                  <a:cubicBezTo>
                    <a:pt x="220832" y="52982"/>
                    <a:pt x="193183" y="17733"/>
                    <a:pt x="157282" y="72"/>
                  </a:cubicBezTo>
                  <a:close/>
                </a:path>
              </a:pathLst>
            </a:custGeom>
            <a:solidFill>
              <a:srgbClr val="ABB9D6"/>
            </a:solidFill>
            <a:ln w="7233" cap="flat">
              <a:solidFill>
                <a:srgbClr val="1D1D1B"/>
              </a:solidFill>
              <a:prstDash val="solid"/>
              <a:round/>
            </a:ln>
          </p:spPr>
          <p:txBody>
            <a:bodyPr rtlCol="0" anchor="ctr"/>
            <a:lstStyle/>
            <a:p>
              <a:endParaRPr lang="en-GB"/>
            </a:p>
          </p:txBody>
        </p:sp>
        <p:sp>
          <p:nvSpPr>
            <p:cNvPr id="66" name="Freeform: Shape 533">
              <a:extLst>
                <a:ext uri="{FF2B5EF4-FFF2-40B4-BE49-F238E27FC236}">
                  <a16:creationId xmlns:a16="http://schemas.microsoft.com/office/drawing/2014/main" id="{FB9FDD5B-5D11-9FF0-596E-DE988371B6FC}"/>
                </a:ext>
              </a:extLst>
            </p:cNvPr>
            <p:cNvSpPr/>
            <p:nvPr/>
          </p:nvSpPr>
          <p:spPr>
            <a:xfrm>
              <a:off x="11187709" y="3839743"/>
              <a:ext cx="1834" cy="11884"/>
            </a:xfrm>
            <a:custGeom>
              <a:avLst/>
              <a:gdLst>
                <a:gd name="connsiteX0" fmla="*/ 1834 w 1834"/>
                <a:gd name="connsiteY0" fmla="*/ 11885 h 11884"/>
                <a:gd name="connsiteX1" fmla="*/ 532 w 1834"/>
                <a:gd name="connsiteY1" fmla="*/ 87 h 11884"/>
                <a:gd name="connsiteX2" fmla="*/ 1834 w 1834"/>
                <a:gd name="connsiteY2" fmla="*/ 11885 h 11884"/>
              </a:gdLst>
              <a:ahLst/>
              <a:cxnLst>
                <a:cxn ang="0">
                  <a:pos x="connsiteX0" y="connsiteY0"/>
                </a:cxn>
                <a:cxn ang="0">
                  <a:pos x="connsiteX1" y="connsiteY1"/>
                </a:cxn>
                <a:cxn ang="0">
                  <a:pos x="connsiteX2" y="connsiteY2"/>
                </a:cxn>
              </a:cxnLst>
              <a:rect l="l" t="t" r="r" b="b"/>
              <a:pathLst>
                <a:path w="1834" h="11884">
                  <a:moveTo>
                    <a:pt x="1834" y="11885"/>
                  </a:moveTo>
                  <a:lnTo>
                    <a:pt x="532" y="87"/>
                  </a:lnTo>
                  <a:cubicBezTo>
                    <a:pt x="-626" y="-927"/>
                    <a:pt x="242" y="7180"/>
                    <a:pt x="1834" y="11885"/>
                  </a:cubicBezTo>
                  <a:close/>
                </a:path>
              </a:pathLst>
            </a:custGeom>
            <a:solidFill>
              <a:srgbClr val="4E6289"/>
            </a:solidFill>
            <a:ln w="7233" cap="flat">
              <a:solidFill>
                <a:srgbClr val="1D1D1B"/>
              </a:solidFill>
              <a:prstDash val="solid"/>
              <a:round/>
            </a:ln>
          </p:spPr>
          <p:txBody>
            <a:bodyPr rtlCol="0" anchor="ctr"/>
            <a:lstStyle/>
            <a:p>
              <a:endParaRPr lang="en-GB"/>
            </a:p>
          </p:txBody>
        </p:sp>
        <p:sp>
          <p:nvSpPr>
            <p:cNvPr id="67" name="Freeform: Shape 534">
              <a:extLst>
                <a:ext uri="{FF2B5EF4-FFF2-40B4-BE49-F238E27FC236}">
                  <a16:creationId xmlns:a16="http://schemas.microsoft.com/office/drawing/2014/main" id="{3CBEDDD8-1536-9429-CBF8-BFDFD8F6BD65}"/>
                </a:ext>
              </a:extLst>
            </p:cNvPr>
            <p:cNvSpPr/>
            <p:nvPr/>
          </p:nvSpPr>
          <p:spPr>
            <a:xfrm>
              <a:off x="11186178" y="3715987"/>
              <a:ext cx="203351" cy="211857"/>
            </a:xfrm>
            <a:custGeom>
              <a:avLst/>
              <a:gdLst>
                <a:gd name="connsiteX0" fmla="*/ 171721 w 203351"/>
                <a:gd name="connsiteY0" fmla="*/ 107991 h 211857"/>
                <a:gd name="connsiteX1" fmla="*/ 115409 w 203351"/>
                <a:gd name="connsiteY1" fmla="*/ 37565 h 211857"/>
                <a:gd name="connsiteX2" fmla="*/ 78713 w 203351"/>
                <a:gd name="connsiteY2" fmla="*/ 9771 h 211857"/>
                <a:gd name="connsiteX3" fmla="*/ 61559 w 203351"/>
                <a:gd name="connsiteY3" fmla="*/ 0 h 211857"/>
                <a:gd name="connsiteX4" fmla="*/ 16611 w 203351"/>
                <a:gd name="connsiteY4" fmla="*/ 39882 h 211857"/>
                <a:gd name="connsiteX5" fmla="*/ 398 w 203351"/>
                <a:gd name="connsiteY5" fmla="*/ 121599 h 211857"/>
                <a:gd name="connsiteX6" fmla="*/ 2207 w 203351"/>
                <a:gd name="connsiteY6" fmla="*/ 123915 h 211857"/>
                <a:gd name="connsiteX7" fmla="*/ 34054 w 203351"/>
                <a:gd name="connsiteY7" fmla="*/ 211061 h 211857"/>
                <a:gd name="connsiteX8" fmla="*/ 203351 w 203351"/>
                <a:gd name="connsiteY8" fmla="*/ 211857 h 211857"/>
                <a:gd name="connsiteX9" fmla="*/ 171866 w 203351"/>
                <a:gd name="connsiteY9" fmla="*/ 108064 h 211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351" h="211857">
                  <a:moveTo>
                    <a:pt x="171721" y="107991"/>
                  </a:moveTo>
                  <a:cubicBezTo>
                    <a:pt x="164338" y="84323"/>
                    <a:pt x="135170" y="52476"/>
                    <a:pt x="115409" y="37565"/>
                  </a:cubicBezTo>
                  <a:lnTo>
                    <a:pt x="78713" y="9771"/>
                  </a:lnTo>
                  <a:lnTo>
                    <a:pt x="61559" y="0"/>
                  </a:lnTo>
                  <a:cubicBezTo>
                    <a:pt x="41003" y="3836"/>
                    <a:pt x="23342" y="16358"/>
                    <a:pt x="16611" y="39882"/>
                  </a:cubicBezTo>
                  <a:cubicBezTo>
                    <a:pt x="11182" y="67096"/>
                    <a:pt x="-2498" y="94311"/>
                    <a:pt x="398" y="121599"/>
                  </a:cubicBezTo>
                  <a:cubicBezTo>
                    <a:pt x="398" y="121092"/>
                    <a:pt x="1194" y="121671"/>
                    <a:pt x="2207" y="123915"/>
                  </a:cubicBezTo>
                  <a:cubicBezTo>
                    <a:pt x="14656" y="155690"/>
                    <a:pt x="16538" y="165389"/>
                    <a:pt x="34054" y="211061"/>
                  </a:cubicBezTo>
                  <a:lnTo>
                    <a:pt x="203351" y="211857"/>
                  </a:lnTo>
                  <a:lnTo>
                    <a:pt x="171866" y="108064"/>
                  </a:lnTo>
                  <a:close/>
                </a:path>
              </a:pathLst>
            </a:custGeom>
            <a:solidFill>
              <a:srgbClr val="ABB9D6"/>
            </a:solidFill>
            <a:ln w="7233" cap="flat">
              <a:solidFill>
                <a:srgbClr val="1D1D1B"/>
              </a:solidFill>
              <a:prstDash val="solid"/>
              <a:round/>
            </a:ln>
          </p:spPr>
          <p:txBody>
            <a:bodyPr rtlCol="0" anchor="ctr"/>
            <a:lstStyle/>
            <a:p>
              <a:endParaRPr lang="en-GB"/>
            </a:p>
          </p:txBody>
        </p:sp>
        <p:sp>
          <p:nvSpPr>
            <p:cNvPr id="68" name="Freeform: Shape 535">
              <a:extLst>
                <a:ext uri="{FF2B5EF4-FFF2-40B4-BE49-F238E27FC236}">
                  <a16:creationId xmlns:a16="http://schemas.microsoft.com/office/drawing/2014/main" id="{0F7D6CE2-9A29-794F-6210-5BEDAF10E144}"/>
                </a:ext>
              </a:extLst>
            </p:cNvPr>
            <p:cNvSpPr/>
            <p:nvPr/>
          </p:nvSpPr>
          <p:spPr>
            <a:xfrm>
              <a:off x="10757939" y="3634559"/>
              <a:ext cx="489725" cy="293687"/>
            </a:xfrm>
            <a:custGeom>
              <a:avLst/>
              <a:gdLst>
                <a:gd name="connsiteX0" fmla="*/ 452088 w 489725"/>
                <a:gd name="connsiteY0" fmla="*/ 136799 h 293687"/>
                <a:gd name="connsiteX1" fmla="*/ 489725 w 489725"/>
                <a:gd name="connsiteY1" fmla="*/ 81428 h 293687"/>
                <a:gd name="connsiteX2" fmla="*/ 346339 w 489725"/>
                <a:gd name="connsiteY2" fmla="*/ 0 h 293687"/>
                <a:gd name="connsiteX3" fmla="*/ 269906 w 489725"/>
                <a:gd name="connsiteY3" fmla="*/ 96628 h 293687"/>
                <a:gd name="connsiteX4" fmla="*/ 189347 w 489725"/>
                <a:gd name="connsiteY4" fmla="*/ 0 h 293687"/>
                <a:gd name="connsiteX5" fmla="*/ 0 w 489725"/>
                <a:gd name="connsiteY5" fmla="*/ 67531 h 293687"/>
                <a:gd name="connsiteX6" fmla="*/ 54937 w 489725"/>
                <a:gd name="connsiteY6" fmla="*/ 140345 h 293687"/>
                <a:gd name="connsiteX7" fmla="*/ 40099 w 489725"/>
                <a:gd name="connsiteY7" fmla="*/ 293140 h 293687"/>
                <a:gd name="connsiteX8" fmla="*/ 462945 w 489725"/>
                <a:gd name="connsiteY8" fmla="*/ 292344 h 293687"/>
                <a:gd name="connsiteX9" fmla="*/ 452088 w 489725"/>
                <a:gd name="connsiteY9" fmla="*/ 136726 h 293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9725" h="293687">
                  <a:moveTo>
                    <a:pt x="452088" y="136799"/>
                  </a:moveTo>
                  <a:cubicBezTo>
                    <a:pt x="454476" y="109149"/>
                    <a:pt x="469097" y="85264"/>
                    <a:pt x="489725" y="81428"/>
                  </a:cubicBezTo>
                  <a:lnTo>
                    <a:pt x="346339" y="0"/>
                  </a:lnTo>
                  <a:lnTo>
                    <a:pt x="269906" y="96628"/>
                  </a:lnTo>
                  <a:lnTo>
                    <a:pt x="189347" y="0"/>
                  </a:lnTo>
                  <a:cubicBezTo>
                    <a:pt x="187610" y="651"/>
                    <a:pt x="35322" y="54937"/>
                    <a:pt x="0" y="67531"/>
                  </a:cubicBezTo>
                  <a:cubicBezTo>
                    <a:pt x="35901" y="85192"/>
                    <a:pt x="45310" y="107919"/>
                    <a:pt x="54937" y="140345"/>
                  </a:cubicBezTo>
                  <a:cubicBezTo>
                    <a:pt x="57325" y="171614"/>
                    <a:pt x="46106" y="229373"/>
                    <a:pt x="40099" y="293140"/>
                  </a:cubicBezTo>
                  <a:cubicBezTo>
                    <a:pt x="41330" y="294732"/>
                    <a:pt x="462945" y="292344"/>
                    <a:pt x="462945" y="292344"/>
                  </a:cubicBezTo>
                  <a:cubicBezTo>
                    <a:pt x="460556" y="270702"/>
                    <a:pt x="446659" y="163941"/>
                    <a:pt x="452088" y="136726"/>
                  </a:cubicBezTo>
                  <a:close/>
                </a:path>
              </a:pathLst>
            </a:custGeom>
            <a:solidFill>
              <a:srgbClr val="4E6289"/>
            </a:solidFill>
            <a:ln w="7233" cap="flat">
              <a:solidFill>
                <a:srgbClr val="1D1D1B"/>
              </a:solidFill>
              <a:prstDash val="solid"/>
              <a:round/>
            </a:ln>
          </p:spPr>
          <p:txBody>
            <a:bodyPr rtlCol="0" anchor="ctr"/>
            <a:lstStyle/>
            <a:p>
              <a:endParaRPr lang="en-GB"/>
            </a:p>
          </p:txBody>
        </p:sp>
        <p:sp>
          <p:nvSpPr>
            <p:cNvPr id="69" name="Freeform: Shape 536">
              <a:extLst>
                <a:ext uri="{FF2B5EF4-FFF2-40B4-BE49-F238E27FC236}">
                  <a16:creationId xmlns:a16="http://schemas.microsoft.com/office/drawing/2014/main" id="{D1114759-BB62-9A0C-B8DE-55F7FE205B9F}"/>
                </a:ext>
              </a:extLst>
            </p:cNvPr>
            <p:cNvSpPr/>
            <p:nvPr/>
          </p:nvSpPr>
          <p:spPr>
            <a:xfrm>
              <a:off x="10905958" y="3620590"/>
              <a:ext cx="123335" cy="132094"/>
            </a:xfrm>
            <a:custGeom>
              <a:avLst/>
              <a:gdLst>
                <a:gd name="connsiteX0" fmla="*/ 123335 w 123335"/>
                <a:gd name="connsiteY0" fmla="*/ 106544 h 132094"/>
                <a:gd name="connsiteX1" fmla="*/ 60871 w 123335"/>
                <a:gd name="connsiteY1" fmla="*/ 132094 h 132094"/>
                <a:gd name="connsiteX2" fmla="*/ 0 w 123335"/>
                <a:gd name="connsiteY2" fmla="*/ 11508 h 132094"/>
                <a:gd name="connsiteX3" fmla="*/ 28372 w 123335"/>
                <a:gd name="connsiteY3" fmla="*/ 0 h 132094"/>
                <a:gd name="connsiteX4" fmla="*/ 123335 w 123335"/>
                <a:gd name="connsiteY4" fmla="*/ 106544 h 132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335" h="132094">
                  <a:moveTo>
                    <a:pt x="123335" y="106544"/>
                  </a:moveTo>
                  <a:lnTo>
                    <a:pt x="60871" y="132094"/>
                  </a:lnTo>
                  <a:lnTo>
                    <a:pt x="0" y="11508"/>
                  </a:lnTo>
                  <a:lnTo>
                    <a:pt x="28372" y="0"/>
                  </a:lnTo>
                  <a:lnTo>
                    <a:pt x="123335" y="106544"/>
                  </a:lnTo>
                  <a:close/>
                </a:path>
              </a:pathLst>
            </a:custGeom>
            <a:solidFill>
              <a:srgbClr val="FFFFFF"/>
            </a:solidFill>
            <a:ln w="7233" cap="flat">
              <a:solidFill>
                <a:srgbClr val="1D1D1B"/>
              </a:solidFill>
              <a:prstDash val="solid"/>
              <a:round/>
            </a:ln>
          </p:spPr>
          <p:txBody>
            <a:bodyPr rtlCol="0" anchor="ctr"/>
            <a:lstStyle/>
            <a:p>
              <a:endParaRPr lang="en-GB"/>
            </a:p>
          </p:txBody>
        </p:sp>
        <p:sp>
          <p:nvSpPr>
            <p:cNvPr id="70" name="Freeform: Shape 537">
              <a:extLst>
                <a:ext uri="{FF2B5EF4-FFF2-40B4-BE49-F238E27FC236}">
                  <a16:creationId xmlns:a16="http://schemas.microsoft.com/office/drawing/2014/main" id="{CF5795A6-22D1-1863-C931-9E815779E7C1}"/>
                </a:ext>
              </a:extLst>
            </p:cNvPr>
            <p:cNvSpPr/>
            <p:nvPr/>
          </p:nvSpPr>
          <p:spPr>
            <a:xfrm>
              <a:off x="11027483" y="3620590"/>
              <a:ext cx="117907" cy="132094"/>
            </a:xfrm>
            <a:custGeom>
              <a:avLst/>
              <a:gdLst>
                <a:gd name="connsiteX0" fmla="*/ 0 w 117907"/>
                <a:gd name="connsiteY0" fmla="*/ 106544 h 132094"/>
                <a:gd name="connsiteX1" fmla="*/ 57036 w 117907"/>
                <a:gd name="connsiteY1" fmla="*/ 132094 h 132094"/>
                <a:gd name="connsiteX2" fmla="*/ 117908 w 117907"/>
                <a:gd name="connsiteY2" fmla="*/ 11508 h 132094"/>
                <a:gd name="connsiteX3" fmla="*/ 89534 w 117907"/>
                <a:gd name="connsiteY3" fmla="*/ 0 h 132094"/>
                <a:gd name="connsiteX4" fmla="*/ 0 w 117907"/>
                <a:gd name="connsiteY4" fmla="*/ 106544 h 132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907" h="132094">
                  <a:moveTo>
                    <a:pt x="0" y="106544"/>
                  </a:moveTo>
                  <a:lnTo>
                    <a:pt x="57036" y="132094"/>
                  </a:lnTo>
                  <a:lnTo>
                    <a:pt x="117908" y="11508"/>
                  </a:lnTo>
                  <a:lnTo>
                    <a:pt x="89534" y="0"/>
                  </a:lnTo>
                  <a:lnTo>
                    <a:pt x="0" y="106544"/>
                  </a:lnTo>
                  <a:close/>
                </a:path>
              </a:pathLst>
            </a:custGeom>
            <a:solidFill>
              <a:srgbClr val="FFFFFF"/>
            </a:solidFill>
            <a:ln w="7233" cap="flat">
              <a:solidFill>
                <a:srgbClr val="1D1D1B"/>
              </a:solidFill>
              <a:prstDash val="solid"/>
              <a:round/>
            </a:ln>
          </p:spPr>
          <p:txBody>
            <a:bodyPr rtlCol="0" anchor="ctr"/>
            <a:lstStyle/>
            <a:p>
              <a:endParaRPr lang="en-GB"/>
            </a:p>
          </p:txBody>
        </p:sp>
        <p:sp>
          <p:nvSpPr>
            <p:cNvPr id="71" name="Freeform: Shape 538">
              <a:extLst>
                <a:ext uri="{FF2B5EF4-FFF2-40B4-BE49-F238E27FC236}">
                  <a16:creationId xmlns:a16="http://schemas.microsoft.com/office/drawing/2014/main" id="{1CBDB6B1-158D-C3CE-F7D3-7D6D17B0F315}"/>
                </a:ext>
              </a:extLst>
            </p:cNvPr>
            <p:cNvSpPr/>
            <p:nvPr/>
          </p:nvSpPr>
          <p:spPr>
            <a:xfrm>
              <a:off x="11098756" y="3202245"/>
              <a:ext cx="89918" cy="32905"/>
            </a:xfrm>
            <a:custGeom>
              <a:avLst/>
              <a:gdLst>
                <a:gd name="connsiteX0" fmla="*/ 87675 w 89918"/>
                <a:gd name="connsiteY0" fmla="*/ 27636 h 32905"/>
                <a:gd name="connsiteX1" fmla="*/ 47793 w 89918"/>
                <a:gd name="connsiteY1" fmla="*/ 7949 h 32905"/>
                <a:gd name="connsiteX2" fmla="*/ 14643 w 89918"/>
                <a:gd name="connsiteY2" fmla="*/ 493 h 32905"/>
                <a:gd name="connsiteX3" fmla="*/ 6971 w 89918"/>
                <a:gd name="connsiteY3" fmla="*/ 710 h 32905"/>
                <a:gd name="connsiteX4" fmla="*/ 1542 w 89918"/>
                <a:gd name="connsiteY4" fmla="*/ 11061 h 32905"/>
                <a:gd name="connsiteX5" fmla="*/ 167 w 89918"/>
                <a:gd name="connsiteY5" fmla="*/ 19167 h 32905"/>
                <a:gd name="connsiteX6" fmla="*/ 167 w 89918"/>
                <a:gd name="connsiteY6" fmla="*/ 21484 h 32905"/>
                <a:gd name="connsiteX7" fmla="*/ 4654 w 89918"/>
                <a:gd name="connsiteY7" fmla="*/ 23583 h 32905"/>
                <a:gd name="connsiteX8" fmla="*/ 80726 w 89918"/>
                <a:gd name="connsiteY8" fmla="*/ 32630 h 32905"/>
                <a:gd name="connsiteX9" fmla="*/ 89918 w 89918"/>
                <a:gd name="connsiteY9" fmla="*/ 29373 h 32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18" h="32905">
                  <a:moveTo>
                    <a:pt x="87675" y="27636"/>
                  </a:moveTo>
                  <a:cubicBezTo>
                    <a:pt x="75515" y="19023"/>
                    <a:pt x="61980" y="12364"/>
                    <a:pt x="47793" y="7949"/>
                  </a:cubicBezTo>
                  <a:cubicBezTo>
                    <a:pt x="37009" y="4619"/>
                    <a:pt x="25790" y="2520"/>
                    <a:pt x="14643" y="493"/>
                  </a:cubicBezTo>
                  <a:cubicBezTo>
                    <a:pt x="12110" y="59"/>
                    <a:pt x="9359" y="-448"/>
                    <a:pt x="6971" y="710"/>
                  </a:cubicBezTo>
                  <a:cubicBezTo>
                    <a:pt x="3352" y="2448"/>
                    <a:pt x="2194" y="7080"/>
                    <a:pt x="1542" y="11061"/>
                  </a:cubicBezTo>
                  <a:cubicBezTo>
                    <a:pt x="1108" y="13739"/>
                    <a:pt x="601" y="16489"/>
                    <a:pt x="167" y="19167"/>
                  </a:cubicBezTo>
                  <a:cubicBezTo>
                    <a:pt x="23" y="19964"/>
                    <a:pt x="-122" y="20760"/>
                    <a:pt x="167" y="21484"/>
                  </a:cubicBezTo>
                  <a:cubicBezTo>
                    <a:pt x="746" y="23148"/>
                    <a:pt x="2917" y="23510"/>
                    <a:pt x="4654" y="23583"/>
                  </a:cubicBezTo>
                  <a:cubicBezTo>
                    <a:pt x="30205" y="24958"/>
                    <a:pt x="55610" y="27998"/>
                    <a:pt x="80726" y="32630"/>
                  </a:cubicBezTo>
                  <a:cubicBezTo>
                    <a:pt x="84273" y="33282"/>
                    <a:pt x="89340" y="32992"/>
                    <a:pt x="89918" y="29373"/>
                  </a:cubicBezTo>
                </a:path>
              </a:pathLst>
            </a:custGeom>
            <a:solidFill>
              <a:srgbClr val="B2B2B2"/>
            </a:solidFill>
            <a:ln w="7233" cap="rnd">
              <a:solidFill>
                <a:srgbClr val="1D1D1B"/>
              </a:solidFill>
              <a:prstDash val="solid"/>
              <a:round/>
            </a:ln>
          </p:spPr>
          <p:txBody>
            <a:bodyPr rtlCol="0" anchor="ctr"/>
            <a:lstStyle/>
            <a:p>
              <a:endParaRPr lang="en-GB"/>
            </a:p>
          </p:txBody>
        </p:sp>
        <p:sp>
          <p:nvSpPr>
            <p:cNvPr id="72" name="Freeform: Shape 539">
              <a:extLst>
                <a:ext uri="{FF2B5EF4-FFF2-40B4-BE49-F238E27FC236}">
                  <a16:creationId xmlns:a16="http://schemas.microsoft.com/office/drawing/2014/main" id="{F98BE61C-DA1B-7A59-89B2-A913F19EB923}"/>
                </a:ext>
              </a:extLst>
            </p:cNvPr>
            <p:cNvSpPr/>
            <p:nvPr/>
          </p:nvSpPr>
          <p:spPr>
            <a:xfrm>
              <a:off x="10855798" y="3202723"/>
              <a:ext cx="90286" cy="26057"/>
            </a:xfrm>
            <a:custGeom>
              <a:avLst/>
              <a:gdLst>
                <a:gd name="connsiteX0" fmla="*/ 2244 w 90286"/>
                <a:gd name="connsiteY0" fmla="*/ 20354 h 26057"/>
                <a:gd name="connsiteX1" fmla="*/ 43790 w 90286"/>
                <a:gd name="connsiteY1" fmla="*/ 4503 h 26057"/>
                <a:gd name="connsiteX2" fmla="*/ 77519 w 90286"/>
                <a:gd name="connsiteY2" fmla="*/ 160 h 26057"/>
                <a:gd name="connsiteX3" fmla="*/ 85119 w 90286"/>
                <a:gd name="connsiteY3" fmla="*/ 1101 h 26057"/>
                <a:gd name="connsiteX4" fmla="*/ 89607 w 90286"/>
                <a:gd name="connsiteY4" fmla="*/ 11958 h 26057"/>
                <a:gd name="connsiteX5" fmla="*/ 90258 w 90286"/>
                <a:gd name="connsiteY5" fmla="*/ 20210 h 26057"/>
                <a:gd name="connsiteX6" fmla="*/ 90042 w 90286"/>
                <a:gd name="connsiteY6" fmla="*/ 22526 h 26057"/>
                <a:gd name="connsiteX7" fmla="*/ 85409 w 90286"/>
                <a:gd name="connsiteY7" fmla="*/ 24191 h 26057"/>
                <a:gd name="connsiteX8" fmla="*/ 8830 w 90286"/>
                <a:gd name="connsiteY8" fmla="*/ 26000 h 26057"/>
                <a:gd name="connsiteX9" fmla="*/ 0 w 90286"/>
                <a:gd name="connsiteY9" fmla="*/ 21874 h 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0286" h="26057">
                  <a:moveTo>
                    <a:pt x="2244" y="20354"/>
                  </a:moveTo>
                  <a:cubicBezTo>
                    <a:pt x="15127" y="12899"/>
                    <a:pt x="29169" y="7543"/>
                    <a:pt x="43790" y="4503"/>
                  </a:cubicBezTo>
                  <a:cubicBezTo>
                    <a:pt x="54864" y="2187"/>
                    <a:pt x="66228" y="1174"/>
                    <a:pt x="77519" y="160"/>
                  </a:cubicBezTo>
                  <a:cubicBezTo>
                    <a:pt x="80125" y="-57"/>
                    <a:pt x="82876" y="-274"/>
                    <a:pt x="85119" y="1101"/>
                  </a:cubicBezTo>
                  <a:cubicBezTo>
                    <a:pt x="88593" y="3200"/>
                    <a:pt x="89245" y="7905"/>
                    <a:pt x="89607" y="11958"/>
                  </a:cubicBezTo>
                  <a:cubicBezTo>
                    <a:pt x="89824" y="14709"/>
                    <a:pt x="90042" y="17459"/>
                    <a:pt x="90258" y="20210"/>
                  </a:cubicBezTo>
                  <a:cubicBezTo>
                    <a:pt x="90258" y="21006"/>
                    <a:pt x="90403" y="21802"/>
                    <a:pt x="90042" y="22526"/>
                  </a:cubicBezTo>
                  <a:cubicBezTo>
                    <a:pt x="89317" y="24118"/>
                    <a:pt x="87146" y="24263"/>
                    <a:pt x="85409" y="24191"/>
                  </a:cubicBezTo>
                  <a:cubicBezTo>
                    <a:pt x="59859" y="23177"/>
                    <a:pt x="34236" y="23756"/>
                    <a:pt x="8830" y="26000"/>
                  </a:cubicBezTo>
                  <a:cubicBezTo>
                    <a:pt x="5211" y="26290"/>
                    <a:pt x="217" y="25566"/>
                    <a:pt x="0" y="21874"/>
                  </a:cubicBezTo>
                </a:path>
              </a:pathLst>
            </a:custGeom>
            <a:solidFill>
              <a:srgbClr val="B2B2B2"/>
            </a:solidFill>
            <a:ln w="7233" cap="rnd">
              <a:solidFill>
                <a:srgbClr val="1D1D1B"/>
              </a:solidFill>
              <a:prstDash val="solid"/>
              <a:round/>
            </a:ln>
          </p:spPr>
          <p:txBody>
            <a:bodyPr rtlCol="0" anchor="ctr"/>
            <a:lstStyle/>
            <a:p>
              <a:endParaRPr lang="en-GB"/>
            </a:p>
          </p:txBody>
        </p:sp>
        <p:sp>
          <p:nvSpPr>
            <p:cNvPr id="73" name="Freeform: Shape 540">
              <a:extLst>
                <a:ext uri="{FF2B5EF4-FFF2-40B4-BE49-F238E27FC236}">
                  <a16:creationId xmlns:a16="http://schemas.microsoft.com/office/drawing/2014/main" id="{6F6CDC07-5670-0078-9B51-C5BE2A735AB7}"/>
                </a:ext>
              </a:extLst>
            </p:cNvPr>
            <p:cNvSpPr/>
            <p:nvPr/>
          </p:nvSpPr>
          <p:spPr>
            <a:xfrm>
              <a:off x="10912730" y="3111750"/>
              <a:ext cx="243993" cy="30397"/>
            </a:xfrm>
            <a:custGeom>
              <a:avLst/>
              <a:gdLst>
                <a:gd name="connsiteX0" fmla="*/ 6835 w 243993"/>
                <a:gd name="connsiteY0" fmla="*/ 27728 h 30397"/>
                <a:gd name="connsiteX1" fmla="*/ 63581 w 243993"/>
                <a:gd name="connsiteY1" fmla="*/ 9054 h 30397"/>
                <a:gd name="connsiteX2" fmla="*/ 112872 w 243993"/>
                <a:gd name="connsiteY2" fmla="*/ 19549 h 30397"/>
                <a:gd name="connsiteX3" fmla="*/ 173165 w 243993"/>
                <a:gd name="connsiteY3" fmla="*/ 21721 h 30397"/>
                <a:gd name="connsiteX4" fmla="*/ 236063 w 243993"/>
                <a:gd name="connsiteY4" fmla="*/ 29321 h 30397"/>
                <a:gd name="connsiteX5" fmla="*/ 242433 w 243993"/>
                <a:gd name="connsiteY5" fmla="*/ 22951 h 30397"/>
                <a:gd name="connsiteX6" fmla="*/ 186628 w 243993"/>
                <a:gd name="connsiteY6" fmla="*/ 10791 h 30397"/>
                <a:gd name="connsiteX7" fmla="*/ 150800 w 243993"/>
                <a:gd name="connsiteY7" fmla="*/ 15496 h 30397"/>
                <a:gd name="connsiteX8" fmla="*/ 112728 w 243993"/>
                <a:gd name="connsiteY8" fmla="*/ 10067 h 30397"/>
                <a:gd name="connsiteX9" fmla="*/ 61193 w 243993"/>
                <a:gd name="connsiteY9" fmla="*/ 7 h 30397"/>
                <a:gd name="connsiteX10" fmla="*/ 2130 w 243993"/>
                <a:gd name="connsiteY10" fmla="*/ 19911 h 30397"/>
                <a:gd name="connsiteX11" fmla="*/ 6690 w 243993"/>
                <a:gd name="connsiteY11" fmla="*/ 27728 h 30397"/>
                <a:gd name="connsiteX12" fmla="*/ 6690 w 243993"/>
                <a:gd name="connsiteY12" fmla="*/ 27728 h 30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3993" h="30397">
                  <a:moveTo>
                    <a:pt x="6835" y="27728"/>
                  </a:moveTo>
                  <a:cubicBezTo>
                    <a:pt x="24134" y="17016"/>
                    <a:pt x="42881" y="8765"/>
                    <a:pt x="63581" y="9054"/>
                  </a:cubicBezTo>
                  <a:cubicBezTo>
                    <a:pt x="80518" y="9271"/>
                    <a:pt x="96803" y="14700"/>
                    <a:pt x="112872" y="19549"/>
                  </a:cubicBezTo>
                  <a:cubicBezTo>
                    <a:pt x="133428" y="25774"/>
                    <a:pt x="152102" y="24905"/>
                    <a:pt x="173165" y="21721"/>
                  </a:cubicBezTo>
                  <a:cubicBezTo>
                    <a:pt x="194228" y="18536"/>
                    <a:pt x="218330" y="15062"/>
                    <a:pt x="236063" y="29321"/>
                  </a:cubicBezTo>
                  <a:cubicBezTo>
                    <a:pt x="240551" y="32940"/>
                    <a:pt x="246993" y="26570"/>
                    <a:pt x="242433" y="22951"/>
                  </a:cubicBezTo>
                  <a:cubicBezTo>
                    <a:pt x="226437" y="10067"/>
                    <a:pt x="206387" y="8620"/>
                    <a:pt x="186628" y="10791"/>
                  </a:cubicBezTo>
                  <a:cubicBezTo>
                    <a:pt x="174612" y="12094"/>
                    <a:pt x="162814" y="14700"/>
                    <a:pt x="150800" y="15496"/>
                  </a:cubicBezTo>
                  <a:cubicBezTo>
                    <a:pt x="137409" y="16437"/>
                    <a:pt x="125467" y="13904"/>
                    <a:pt x="112728" y="10067"/>
                  </a:cubicBezTo>
                  <a:cubicBezTo>
                    <a:pt x="96007" y="5001"/>
                    <a:pt x="78853" y="-211"/>
                    <a:pt x="61193" y="7"/>
                  </a:cubicBezTo>
                  <a:cubicBezTo>
                    <a:pt x="39768" y="224"/>
                    <a:pt x="20081" y="8837"/>
                    <a:pt x="2130" y="19911"/>
                  </a:cubicBezTo>
                  <a:cubicBezTo>
                    <a:pt x="-2792" y="22951"/>
                    <a:pt x="1696" y="30768"/>
                    <a:pt x="6690" y="27728"/>
                  </a:cubicBezTo>
                  <a:lnTo>
                    <a:pt x="6690" y="27728"/>
                  </a:lnTo>
                  <a:close/>
                </a:path>
              </a:pathLst>
            </a:custGeom>
            <a:solidFill>
              <a:srgbClr val="1D1D1B"/>
            </a:solidFill>
            <a:ln w="7233" cap="flat">
              <a:noFill/>
              <a:prstDash val="solid"/>
              <a:miter/>
            </a:ln>
          </p:spPr>
          <p:txBody>
            <a:bodyPr rtlCol="0" anchor="ctr"/>
            <a:lstStyle/>
            <a:p>
              <a:endParaRPr lang="en-GB"/>
            </a:p>
          </p:txBody>
        </p:sp>
        <p:sp>
          <p:nvSpPr>
            <p:cNvPr id="74" name="Freeform: Shape 541">
              <a:extLst>
                <a:ext uri="{FF2B5EF4-FFF2-40B4-BE49-F238E27FC236}">
                  <a16:creationId xmlns:a16="http://schemas.microsoft.com/office/drawing/2014/main" id="{23332CAD-21E6-9D49-A8A4-FACED1F51D29}"/>
                </a:ext>
              </a:extLst>
            </p:cNvPr>
            <p:cNvSpPr/>
            <p:nvPr/>
          </p:nvSpPr>
          <p:spPr>
            <a:xfrm>
              <a:off x="10948341" y="3156194"/>
              <a:ext cx="173091" cy="23844"/>
            </a:xfrm>
            <a:custGeom>
              <a:avLst/>
              <a:gdLst>
                <a:gd name="connsiteX0" fmla="*/ 6690 w 173091"/>
                <a:gd name="connsiteY0" fmla="*/ 21935 h 23844"/>
                <a:gd name="connsiteX1" fmla="*/ 46210 w 173091"/>
                <a:gd name="connsiteY1" fmla="*/ 9124 h 23844"/>
                <a:gd name="connsiteX2" fmla="*/ 80373 w 173091"/>
                <a:gd name="connsiteY2" fmla="*/ 16579 h 23844"/>
                <a:gd name="connsiteX3" fmla="*/ 122354 w 173091"/>
                <a:gd name="connsiteY3" fmla="*/ 17882 h 23844"/>
                <a:gd name="connsiteX4" fmla="*/ 165130 w 173091"/>
                <a:gd name="connsiteY4" fmla="*/ 22804 h 23844"/>
                <a:gd name="connsiteX5" fmla="*/ 171500 w 173091"/>
                <a:gd name="connsiteY5" fmla="*/ 16434 h 23844"/>
                <a:gd name="connsiteX6" fmla="*/ 132849 w 173091"/>
                <a:gd name="connsiteY6" fmla="*/ 7387 h 23844"/>
                <a:gd name="connsiteX7" fmla="*/ 107951 w 173091"/>
                <a:gd name="connsiteY7" fmla="*/ 10716 h 23844"/>
                <a:gd name="connsiteX8" fmla="*/ 80518 w 173091"/>
                <a:gd name="connsiteY8" fmla="*/ 7170 h 23844"/>
                <a:gd name="connsiteX9" fmla="*/ 44111 w 173091"/>
                <a:gd name="connsiteY9" fmla="*/ 4 h 23844"/>
                <a:gd name="connsiteX10" fmla="*/ 2130 w 173091"/>
                <a:gd name="connsiteY10" fmla="*/ 14118 h 23844"/>
                <a:gd name="connsiteX11" fmla="*/ 6690 w 173091"/>
                <a:gd name="connsiteY11" fmla="*/ 21935 h 23844"/>
                <a:gd name="connsiteX12" fmla="*/ 6690 w 173091"/>
                <a:gd name="connsiteY12" fmla="*/ 21935 h 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3091" h="23844">
                  <a:moveTo>
                    <a:pt x="6690" y="21935"/>
                  </a:moveTo>
                  <a:cubicBezTo>
                    <a:pt x="18778" y="14480"/>
                    <a:pt x="31734" y="8762"/>
                    <a:pt x="46210" y="9124"/>
                  </a:cubicBezTo>
                  <a:cubicBezTo>
                    <a:pt x="57936" y="9413"/>
                    <a:pt x="69299" y="13250"/>
                    <a:pt x="80373" y="16579"/>
                  </a:cubicBezTo>
                  <a:cubicBezTo>
                    <a:pt x="94632" y="20850"/>
                    <a:pt x="107733" y="20053"/>
                    <a:pt x="122354" y="17882"/>
                  </a:cubicBezTo>
                  <a:cubicBezTo>
                    <a:pt x="136974" y="15711"/>
                    <a:pt x="152971" y="13250"/>
                    <a:pt x="165130" y="22804"/>
                  </a:cubicBezTo>
                  <a:cubicBezTo>
                    <a:pt x="169618" y="26350"/>
                    <a:pt x="176132" y="19981"/>
                    <a:pt x="171500" y="16434"/>
                  </a:cubicBezTo>
                  <a:cubicBezTo>
                    <a:pt x="160281" y="7604"/>
                    <a:pt x="146819" y="6012"/>
                    <a:pt x="132849" y="7387"/>
                  </a:cubicBezTo>
                  <a:cubicBezTo>
                    <a:pt x="124525" y="8255"/>
                    <a:pt x="116346" y="9993"/>
                    <a:pt x="107951" y="10716"/>
                  </a:cubicBezTo>
                  <a:cubicBezTo>
                    <a:pt x="98324" y="11513"/>
                    <a:pt x="89711" y="9920"/>
                    <a:pt x="80518" y="7170"/>
                  </a:cubicBezTo>
                  <a:cubicBezTo>
                    <a:pt x="68720" y="3623"/>
                    <a:pt x="56560" y="-141"/>
                    <a:pt x="44111" y="4"/>
                  </a:cubicBezTo>
                  <a:cubicBezTo>
                    <a:pt x="28839" y="149"/>
                    <a:pt x="14941" y="6229"/>
                    <a:pt x="2130" y="14118"/>
                  </a:cubicBezTo>
                  <a:cubicBezTo>
                    <a:pt x="-2792" y="17158"/>
                    <a:pt x="1696" y="24975"/>
                    <a:pt x="6690" y="21935"/>
                  </a:cubicBezTo>
                  <a:lnTo>
                    <a:pt x="6690" y="21935"/>
                  </a:lnTo>
                  <a:close/>
                </a:path>
              </a:pathLst>
            </a:custGeom>
            <a:solidFill>
              <a:srgbClr val="1D1D1B"/>
            </a:solidFill>
            <a:ln w="7233" cap="flat">
              <a:noFill/>
              <a:prstDash val="solid"/>
              <a:miter/>
            </a:ln>
          </p:spPr>
          <p:txBody>
            <a:bodyPr rtlCol="0" anchor="ctr"/>
            <a:lstStyle/>
            <a:p>
              <a:endParaRPr lang="en-GB"/>
            </a:p>
          </p:txBody>
        </p:sp>
        <p:sp>
          <p:nvSpPr>
            <p:cNvPr id="75" name="Freeform: Shape 542">
              <a:extLst>
                <a:ext uri="{FF2B5EF4-FFF2-40B4-BE49-F238E27FC236}">
                  <a16:creationId xmlns:a16="http://schemas.microsoft.com/office/drawing/2014/main" id="{59EE0D4E-428D-3D29-C304-69C829FB96EF}"/>
                </a:ext>
              </a:extLst>
            </p:cNvPr>
            <p:cNvSpPr/>
            <p:nvPr/>
          </p:nvSpPr>
          <p:spPr>
            <a:xfrm>
              <a:off x="10734769" y="2917274"/>
              <a:ext cx="581797" cy="330338"/>
            </a:xfrm>
            <a:custGeom>
              <a:avLst/>
              <a:gdLst>
                <a:gd name="connsiteX0" fmla="*/ 443120 w 581797"/>
                <a:gd name="connsiteY0" fmla="*/ 173130 h 330338"/>
                <a:gd name="connsiteX1" fmla="*/ 579123 w 581797"/>
                <a:gd name="connsiteY1" fmla="*/ 324477 h 330338"/>
                <a:gd name="connsiteX2" fmla="*/ 579702 w 581797"/>
                <a:gd name="connsiteY2" fmla="*/ 324260 h 330338"/>
                <a:gd name="connsiteX3" fmla="*/ 580137 w 581797"/>
                <a:gd name="connsiteY3" fmla="*/ 262013 h 330338"/>
                <a:gd name="connsiteX4" fmla="*/ 566891 w 581797"/>
                <a:gd name="connsiteY4" fmla="*/ 204181 h 330338"/>
                <a:gd name="connsiteX5" fmla="*/ 398462 w 581797"/>
                <a:gd name="connsiteY5" fmla="*/ 18454 h 330338"/>
                <a:gd name="connsiteX6" fmla="*/ 293076 w 581797"/>
                <a:gd name="connsiteY6" fmla="*/ 2530 h 330338"/>
                <a:gd name="connsiteX7" fmla="*/ 204628 w 581797"/>
                <a:gd name="connsiteY7" fmla="*/ 48202 h 330338"/>
                <a:gd name="connsiteX8" fmla="*/ 121897 w 581797"/>
                <a:gd name="connsiteY8" fmla="*/ 72811 h 330338"/>
                <a:gd name="connsiteX9" fmla="*/ 51036 w 581797"/>
                <a:gd name="connsiteY9" fmla="*/ 143092 h 330338"/>
                <a:gd name="connsiteX10" fmla="*/ 4859 w 581797"/>
                <a:gd name="connsiteY10" fmla="*/ 311738 h 330338"/>
                <a:gd name="connsiteX11" fmla="*/ 20564 w 581797"/>
                <a:gd name="connsiteY11" fmla="*/ 314561 h 330338"/>
                <a:gd name="connsiteX12" fmla="*/ 20709 w 581797"/>
                <a:gd name="connsiteY12" fmla="*/ 314344 h 330338"/>
                <a:gd name="connsiteX13" fmla="*/ 43654 w 581797"/>
                <a:gd name="connsiteY13" fmla="*/ 278950 h 330338"/>
                <a:gd name="connsiteX14" fmla="*/ 94827 w 581797"/>
                <a:gd name="connsiteY14" fmla="*/ 226185 h 330338"/>
                <a:gd name="connsiteX15" fmla="*/ 123851 w 581797"/>
                <a:gd name="connsiteY15" fmla="*/ 211998 h 330338"/>
                <a:gd name="connsiteX16" fmla="*/ 197100 w 581797"/>
                <a:gd name="connsiteY16" fmla="*/ 219816 h 330338"/>
                <a:gd name="connsiteX17" fmla="*/ 283088 w 581797"/>
                <a:gd name="connsiteY17" fmla="*/ 244642 h 330338"/>
                <a:gd name="connsiteX18" fmla="*/ 443265 w 581797"/>
                <a:gd name="connsiteY18" fmla="*/ 173058 h 330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1797" h="330338">
                  <a:moveTo>
                    <a:pt x="443120" y="173130"/>
                  </a:moveTo>
                  <a:cubicBezTo>
                    <a:pt x="472435" y="153949"/>
                    <a:pt x="548723" y="257815"/>
                    <a:pt x="579123" y="324477"/>
                  </a:cubicBezTo>
                  <a:cubicBezTo>
                    <a:pt x="579268" y="324839"/>
                    <a:pt x="579630" y="324695"/>
                    <a:pt x="579702" y="324260"/>
                  </a:cubicBezTo>
                  <a:cubicBezTo>
                    <a:pt x="582887" y="310363"/>
                    <a:pt x="581946" y="275186"/>
                    <a:pt x="580137" y="262013"/>
                  </a:cubicBezTo>
                  <a:cubicBezTo>
                    <a:pt x="577386" y="242398"/>
                    <a:pt x="573044" y="223000"/>
                    <a:pt x="566891" y="204181"/>
                  </a:cubicBezTo>
                  <a:cubicBezTo>
                    <a:pt x="540038" y="121740"/>
                    <a:pt x="476922" y="54933"/>
                    <a:pt x="398462" y="18454"/>
                  </a:cubicBezTo>
                  <a:cubicBezTo>
                    <a:pt x="366035" y="3399"/>
                    <a:pt x="328615" y="-4346"/>
                    <a:pt x="293076" y="2530"/>
                  </a:cubicBezTo>
                  <a:cubicBezTo>
                    <a:pt x="257537" y="9406"/>
                    <a:pt x="237560" y="38720"/>
                    <a:pt x="204628" y="48202"/>
                  </a:cubicBezTo>
                  <a:cubicBezTo>
                    <a:pt x="176689" y="56236"/>
                    <a:pt x="147375" y="57467"/>
                    <a:pt x="121897" y="72811"/>
                  </a:cubicBezTo>
                  <a:cubicBezTo>
                    <a:pt x="93090" y="90110"/>
                    <a:pt x="69349" y="115009"/>
                    <a:pt x="51036" y="143092"/>
                  </a:cubicBezTo>
                  <a:cubicBezTo>
                    <a:pt x="11517" y="203458"/>
                    <a:pt x="-10342" y="238562"/>
                    <a:pt x="4859" y="311738"/>
                  </a:cubicBezTo>
                  <a:cubicBezTo>
                    <a:pt x="12385" y="347784"/>
                    <a:pt x="16584" y="321582"/>
                    <a:pt x="20564" y="314561"/>
                  </a:cubicBezTo>
                  <a:cubicBezTo>
                    <a:pt x="20564" y="314561"/>
                    <a:pt x="20637" y="314417"/>
                    <a:pt x="20709" y="314344"/>
                  </a:cubicBezTo>
                  <a:cubicBezTo>
                    <a:pt x="27658" y="302112"/>
                    <a:pt x="35258" y="290242"/>
                    <a:pt x="43654" y="278950"/>
                  </a:cubicBezTo>
                  <a:cubicBezTo>
                    <a:pt x="59722" y="257453"/>
                    <a:pt x="72534" y="241095"/>
                    <a:pt x="94827" y="226185"/>
                  </a:cubicBezTo>
                  <a:cubicBezTo>
                    <a:pt x="102065" y="221336"/>
                    <a:pt x="113718" y="214097"/>
                    <a:pt x="123851" y="211998"/>
                  </a:cubicBezTo>
                  <a:cubicBezTo>
                    <a:pt x="148316" y="206859"/>
                    <a:pt x="173794" y="212216"/>
                    <a:pt x="197100" y="219816"/>
                  </a:cubicBezTo>
                  <a:cubicBezTo>
                    <a:pt x="225546" y="229080"/>
                    <a:pt x="253267" y="241892"/>
                    <a:pt x="283088" y="244642"/>
                  </a:cubicBezTo>
                  <a:cubicBezTo>
                    <a:pt x="335419" y="249564"/>
                    <a:pt x="399331" y="201938"/>
                    <a:pt x="443265" y="173058"/>
                  </a:cubicBezTo>
                </a:path>
              </a:pathLst>
            </a:custGeom>
            <a:solidFill>
              <a:srgbClr val="B2B2B2"/>
            </a:solidFill>
            <a:ln w="7233" cap="rnd">
              <a:solidFill>
                <a:srgbClr val="1D1D1B"/>
              </a:solidFill>
              <a:prstDash val="solid"/>
              <a:round/>
            </a:ln>
          </p:spPr>
          <p:txBody>
            <a:bodyPr rtlCol="0" anchor="ctr"/>
            <a:lstStyle/>
            <a:p>
              <a:endParaRPr lang="en-GB"/>
            </a:p>
          </p:txBody>
        </p:sp>
        <p:sp>
          <p:nvSpPr>
            <p:cNvPr id="76" name="Freeform: Shape 543">
              <a:extLst>
                <a:ext uri="{FF2B5EF4-FFF2-40B4-BE49-F238E27FC236}">
                  <a16:creationId xmlns:a16="http://schemas.microsoft.com/office/drawing/2014/main" id="{0E9A3741-BC3C-CE05-BD91-A9D283ECAFD1}"/>
                </a:ext>
              </a:extLst>
            </p:cNvPr>
            <p:cNvSpPr/>
            <p:nvPr/>
          </p:nvSpPr>
          <p:spPr>
            <a:xfrm>
              <a:off x="10861444" y="3255877"/>
              <a:ext cx="104661" cy="33790"/>
            </a:xfrm>
            <a:custGeom>
              <a:avLst/>
              <a:gdLst>
                <a:gd name="connsiteX0" fmla="*/ 0 w 104661"/>
                <a:gd name="connsiteY0" fmla="*/ 33139 h 33790"/>
                <a:gd name="connsiteX1" fmla="*/ 104662 w 104661"/>
                <a:gd name="connsiteY1" fmla="*/ 33790 h 33790"/>
              </a:gdLst>
              <a:ahLst/>
              <a:cxnLst>
                <a:cxn ang="0">
                  <a:pos x="connsiteX0" y="connsiteY0"/>
                </a:cxn>
                <a:cxn ang="0">
                  <a:pos x="connsiteX1" y="connsiteY1"/>
                </a:cxn>
              </a:cxnLst>
              <a:rect l="l" t="t" r="r" b="b"/>
              <a:pathLst>
                <a:path w="104661" h="33790">
                  <a:moveTo>
                    <a:pt x="0" y="33139"/>
                  </a:moveTo>
                  <a:cubicBezTo>
                    <a:pt x="26564" y="-15718"/>
                    <a:pt x="89027" y="-6309"/>
                    <a:pt x="104662" y="33790"/>
                  </a:cubicBezTo>
                </a:path>
              </a:pathLst>
            </a:custGeom>
            <a:solidFill>
              <a:srgbClr val="000000"/>
            </a:solidFill>
            <a:ln w="3400" cap="flat">
              <a:solidFill>
                <a:srgbClr val="1D1D1B"/>
              </a:solidFill>
              <a:prstDash val="solid"/>
              <a:miter/>
            </a:ln>
          </p:spPr>
          <p:txBody>
            <a:bodyPr rtlCol="0" anchor="ctr"/>
            <a:lstStyle/>
            <a:p>
              <a:endParaRPr lang="en-GB"/>
            </a:p>
          </p:txBody>
        </p:sp>
        <p:sp>
          <p:nvSpPr>
            <p:cNvPr id="77" name="Freeform: Shape 544">
              <a:extLst>
                <a:ext uri="{FF2B5EF4-FFF2-40B4-BE49-F238E27FC236}">
                  <a16:creationId xmlns:a16="http://schemas.microsoft.com/office/drawing/2014/main" id="{C2A494EF-6CC0-193B-33AD-4A7A8C7FA618}"/>
                </a:ext>
              </a:extLst>
            </p:cNvPr>
            <p:cNvSpPr/>
            <p:nvPr/>
          </p:nvSpPr>
          <p:spPr>
            <a:xfrm>
              <a:off x="10861145" y="3260820"/>
              <a:ext cx="105640" cy="56375"/>
            </a:xfrm>
            <a:custGeom>
              <a:avLst/>
              <a:gdLst>
                <a:gd name="connsiteX0" fmla="*/ 950 w 105640"/>
                <a:gd name="connsiteY0" fmla="*/ 27183 h 56375"/>
                <a:gd name="connsiteX1" fmla="*/ 104526 w 105640"/>
                <a:gd name="connsiteY1" fmla="*/ 28124 h 56375"/>
                <a:gd name="connsiteX2" fmla="*/ 103368 w 105640"/>
                <a:gd name="connsiteY2" fmla="*/ 36158 h 56375"/>
                <a:gd name="connsiteX3" fmla="*/ 1095 w 105640"/>
                <a:gd name="connsiteY3" fmla="*/ 32612 h 56375"/>
                <a:gd name="connsiteX4" fmla="*/ 1022 w 105640"/>
                <a:gd name="connsiteY4" fmla="*/ 27183 h 56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640" h="56375">
                  <a:moveTo>
                    <a:pt x="950" y="27183"/>
                  </a:moveTo>
                  <a:cubicBezTo>
                    <a:pt x="37575" y="-13133"/>
                    <a:pt x="79266" y="-5026"/>
                    <a:pt x="104526" y="28124"/>
                  </a:cubicBezTo>
                  <a:cubicBezTo>
                    <a:pt x="106408" y="30585"/>
                    <a:pt x="105829" y="34349"/>
                    <a:pt x="103368" y="36158"/>
                  </a:cubicBezTo>
                  <a:cubicBezTo>
                    <a:pt x="64355" y="64893"/>
                    <a:pt x="30481" y="62360"/>
                    <a:pt x="1095" y="32612"/>
                  </a:cubicBezTo>
                  <a:cubicBezTo>
                    <a:pt x="-353" y="31164"/>
                    <a:pt x="-353" y="28631"/>
                    <a:pt x="1022" y="27183"/>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78" name="Freeform: Shape 545">
              <a:extLst>
                <a:ext uri="{FF2B5EF4-FFF2-40B4-BE49-F238E27FC236}">
                  <a16:creationId xmlns:a16="http://schemas.microsoft.com/office/drawing/2014/main" id="{906AF90C-6B90-3D83-7C59-2DE1871DAC55}"/>
                </a:ext>
              </a:extLst>
            </p:cNvPr>
            <p:cNvSpPr/>
            <p:nvPr/>
          </p:nvSpPr>
          <p:spPr>
            <a:xfrm>
              <a:off x="10885618" y="3260840"/>
              <a:ext cx="56674" cy="54015"/>
            </a:xfrm>
            <a:custGeom>
              <a:avLst/>
              <a:gdLst>
                <a:gd name="connsiteX0" fmla="*/ 56674 w 56674"/>
                <a:gd name="connsiteY0" fmla="*/ 26366 h 54015"/>
                <a:gd name="connsiteX1" fmla="*/ 39737 w 56674"/>
                <a:gd name="connsiteY1" fmla="*/ 1033 h 54015"/>
                <a:gd name="connsiteX2" fmla="*/ 15056 w 56674"/>
                <a:gd name="connsiteY2" fmla="*/ 1902 h 54015"/>
                <a:gd name="connsiteX3" fmla="*/ 0 w 56674"/>
                <a:gd name="connsiteY3" fmla="*/ 26366 h 54015"/>
                <a:gd name="connsiteX4" fmla="*/ 28301 w 56674"/>
                <a:gd name="connsiteY4" fmla="*/ 54016 h 54015"/>
                <a:gd name="connsiteX5" fmla="*/ 56602 w 56674"/>
                <a:gd name="connsiteY5" fmla="*/ 26366 h 54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674" h="54015">
                  <a:moveTo>
                    <a:pt x="56674" y="26366"/>
                  </a:moveTo>
                  <a:cubicBezTo>
                    <a:pt x="56674" y="15075"/>
                    <a:pt x="49725" y="5376"/>
                    <a:pt x="39737" y="1033"/>
                  </a:cubicBezTo>
                  <a:cubicBezTo>
                    <a:pt x="31775" y="-559"/>
                    <a:pt x="23451" y="-342"/>
                    <a:pt x="15056" y="1902"/>
                  </a:cubicBezTo>
                  <a:cubicBezTo>
                    <a:pt x="6080" y="6534"/>
                    <a:pt x="0" y="15726"/>
                    <a:pt x="0" y="26366"/>
                  </a:cubicBezTo>
                  <a:cubicBezTo>
                    <a:pt x="0" y="41639"/>
                    <a:pt x="12667" y="54016"/>
                    <a:pt x="28301" y="54016"/>
                  </a:cubicBezTo>
                  <a:cubicBezTo>
                    <a:pt x="43935" y="54016"/>
                    <a:pt x="56602" y="41639"/>
                    <a:pt x="56602" y="26366"/>
                  </a:cubicBezTo>
                  <a:close/>
                </a:path>
              </a:pathLst>
            </a:custGeom>
            <a:solidFill>
              <a:srgbClr val="7C531B"/>
            </a:solidFill>
            <a:ln w="3400" cap="flat">
              <a:solidFill>
                <a:srgbClr val="1D1D1B"/>
              </a:solidFill>
              <a:prstDash val="solid"/>
              <a:miter/>
            </a:ln>
          </p:spPr>
          <p:txBody>
            <a:bodyPr rtlCol="0" anchor="ctr"/>
            <a:lstStyle/>
            <a:p>
              <a:endParaRPr lang="en-GB"/>
            </a:p>
          </p:txBody>
        </p:sp>
        <p:sp>
          <p:nvSpPr>
            <p:cNvPr id="79" name="Freeform: Shape 546">
              <a:extLst>
                <a:ext uri="{FF2B5EF4-FFF2-40B4-BE49-F238E27FC236}">
                  <a16:creationId xmlns:a16="http://schemas.microsoft.com/office/drawing/2014/main" id="{13DD204C-C7F8-5617-4281-DDF85C830D32}"/>
                </a:ext>
              </a:extLst>
            </p:cNvPr>
            <p:cNvSpPr/>
            <p:nvPr/>
          </p:nvSpPr>
          <p:spPr>
            <a:xfrm>
              <a:off x="10898647" y="3272079"/>
              <a:ext cx="30544" cy="29241"/>
            </a:xfrm>
            <a:custGeom>
              <a:avLst/>
              <a:gdLst>
                <a:gd name="connsiteX0" fmla="*/ 30544 w 30544"/>
                <a:gd name="connsiteY0" fmla="*/ 14621 h 29241"/>
                <a:gd name="connsiteX1" fmla="*/ 15272 w 30544"/>
                <a:gd name="connsiteY1" fmla="*/ 29242 h 29241"/>
                <a:gd name="connsiteX2" fmla="*/ 0 w 30544"/>
                <a:gd name="connsiteY2" fmla="*/ 14621 h 29241"/>
                <a:gd name="connsiteX3" fmla="*/ 15272 w 30544"/>
                <a:gd name="connsiteY3" fmla="*/ 0 h 29241"/>
                <a:gd name="connsiteX4" fmla="*/ 30544 w 30544"/>
                <a:gd name="connsiteY4" fmla="*/ 14621 h 292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44" h="29241">
                  <a:moveTo>
                    <a:pt x="30544" y="14621"/>
                  </a:moveTo>
                  <a:cubicBezTo>
                    <a:pt x="30544" y="22696"/>
                    <a:pt x="23707" y="29242"/>
                    <a:pt x="15272" y="29242"/>
                  </a:cubicBezTo>
                  <a:cubicBezTo>
                    <a:pt x="6838" y="29242"/>
                    <a:pt x="0" y="22696"/>
                    <a:pt x="0" y="14621"/>
                  </a:cubicBezTo>
                  <a:cubicBezTo>
                    <a:pt x="0" y="6546"/>
                    <a:pt x="6838" y="0"/>
                    <a:pt x="15272" y="0"/>
                  </a:cubicBezTo>
                  <a:cubicBezTo>
                    <a:pt x="23707" y="0"/>
                    <a:pt x="30544" y="6546"/>
                    <a:pt x="30544" y="14621"/>
                  </a:cubicBezTo>
                  <a:close/>
                </a:path>
              </a:pathLst>
            </a:custGeom>
            <a:solidFill>
              <a:srgbClr val="000000"/>
            </a:solidFill>
            <a:ln w="3400" cap="flat">
              <a:solidFill>
                <a:srgbClr val="1D1D1B"/>
              </a:solidFill>
              <a:prstDash val="solid"/>
              <a:miter/>
            </a:ln>
          </p:spPr>
          <p:txBody>
            <a:bodyPr rtlCol="0" anchor="ctr"/>
            <a:lstStyle/>
            <a:p>
              <a:endParaRPr lang="en-GB"/>
            </a:p>
          </p:txBody>
        </p:sp>
        <p:sp>
          <p:nvSpPr>
            <p:cNvPr id="80" name="Freeform: Shape 547">
              <a:extLst>
                <a:ext uri="{FF2B5EF4-FFF2-40B4-BE49-F238E27FC236}">
                  <a16:creationId xmlns:a16="http://schemas.microsoft.com/office/drawing/2014/main" id="{0BB4EC11-B7F3-2C02-A472-3A3BF3FCD374}"/>
                </a:ext>
              </a:extLst>
            </p:cNvPr>
            <p:cNvSpPr/>
            <p:nvPr/>
          </p:nvSpPr>
          <p:spPr>
            <a:xfrm>
              <a:off x="10916018" y="3268098"/>
              <a:ext cx="14620" cy="14041"/>
            </a:xfrm>
            <a:custGeom>
              <a:avLst/>
              <a:gdLst>
                <a:gd name="connsiteX0" fmla="*/ 14620 w 14620"/>
                <a:gd name="connsiteY0" fmla="*/ 7021 h 14041"/>
                <a:gd name="connsiteX1" fmla="*/ 7310 w 14620"/>
                <a:gd name="connsiteY1" fmla="*/ 14042 h 14041"/>
                <a:gd name="connsiteX2" fmla="*/ 0 w 14620"/>
                <a:gd name="connsiteY2" fmla="*/ 7021 h 14041"/>
                <a:gd name="connsiteX3" fmla="*/ 7310 w 14620"/>
                <a:gd name="connsiteY3" fmla="*/ 0 h 14041"/>
                <a:gd name="connsiteX4" fmla="*/ 14620 w 14620"/>
                <a:gd name="connsiteY4" fmla="*/ 7021 h 140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20" h="14041">
                  <a:moveTo>
                    <a:pt x="14620" y="7021"/>
                  </a:moveTo>
                  <a:cubicBezTo>
                    <a:pt x="14620" y="10898"/>
                    <a:pt x="11348" y="14042"/>
                    <a:pt x="7310" y="14042"/>
                  </a:cubicBezTo>
                  <a:cubicBezTo>
                    <a:pt x="3272" y="14042"/>
                    <a:pt x="0" y="10898"/>
                    <a:pt x="0" y="7021"/>
                  </a:cubicBezTo>
                  <a:cubicBezTo>
                    <a:pt x="0" y="3143"/>
                    <a:pt x="3272" y="0"/>
                    <a:pt x="7310" y="0"/>
                  </a:cubicBezTo>
                  <a:cubicBezTo>
                    <a:pt x="11348" y="0"/>
                    <a:pt x="14620" y="3143"/>
                    <a:pt x="14620" y="7021"/>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81" name="Freeform: Shape 548">
              <a:extLst>
                <a:ext uri="{FF2B5EF4-FFF2-40B4-BE49-F238E27FC236}">
                  <a16:creationId xmlns:a16="http://schemas.microsoft.com/office/drawing/2014/main" id="{BADC81B4-981F-55B3-71BC-AFEF9BEC1F1A}"/>
                </a:ext>
              </a:extLst>
            </p:cNvPr>
            <p:cNvSpPr/>
            <p:nvPr/>
          </p:nvSpPr>
          <p:spPr>
            <a:xfrm>
              <a:off x="11097910" y="3256022"/>
              <a:ext cx="104661" cy="33790"/>
            </a:xfrm>
            <a:custGeom>
              <a:avLst/>
              <a:gdLst>
                <a:gd name="connsiteX0" fmla="*/ 0 w 104661"/>
                <a:gd name="connsiteY0" fmla="*/ 33139 h 33790"/>
                <a:gd name="connsiteX1" fmla="*/ 104662 w 104661"/>
                <a:gd name="connsiteY1" fmla="*/ 33790 h 33790"/>
              </a:gdLst>
              <a:ahLst/>
              <a:cxnLst>
                <a:cxn ang="0">
                  <a:pos x="connsiteX0" y="connsiteY0"/>
                </a:cxn>
                <a:cxn ang="0">
                  <a:pos x="connsiteX1" y="connsiteY1"/>
                </a:cxn>
              </a:cxnLst>
              <a:rect l="l" t="t" r="r" b="b"/>
              <a:pathLst>
                <a:path w="104661" h="33790">
                  <a:moveTo>
                    <a:pt x="0" y="33139"/>
                  </a:moveTo>
                  <a:cubicBezTo>
                    <a:pt x="26563" y="-15718"/>
                    <a:pt x="89027" y="-6309"/>
                    <a:pt x="104662" y="33790"/>
                  </a:cubicBezTo>
                </a:path>
              </a:pathLst>
            </a:custGeom>
            <a:solidFill>
              <a:srgbClr val="000000"/>
            </a:solidFill>
            <a:ln w="3400" cap="flat">
              <a:solidFill>
                <a:srgbClr val="1D1D1B"/>
              </a:solidFill>
              <a:prstDash val="solid"/>
              <a:miter/>
            </a:ln>
          </p:spPr>
          <p:txBody>
            <a:bodyPr rtlCol="0" anchor="ctr"/>
            <a:lstStyle/>
            <a:p>
              <a:endParaRPr lang="en-GB"/>
            </a:p>
          </p:txBody>
        </p:sp>
        <p:sp>
          <p:nvSpPr>
            <p:cNvPr id="82" name="Freeform: Shape 549">
              <a:extLst>
                <a:ext uri="{FF2B5EF4-FFF2-40B4-BE49-F238E27FC236}">
                  <a16:creationId xmlns:a16="http://schemas.microsoft.com/office/drawing/2014/main" id="{B7FE5E3A-159A-B704-753B-BA54AAD11D6D}"/>
                </a:ext>
              </a:extLst>
            </p:cNvPr>
            <p:cNvSpPr/>
            <p:nvPr/>
          </p:nvSpPr>
          <p:spPr>
            <a:xfrm>
              <a:off x="11097611" y="3260964"/>
              <a:ext cx="105640" cy="56375"/>
            </a:xfrm>
            <a:custGeom>
              <a:avLst/>
              <a:gdLst>
                <a:gd name="connsiteX0" fmla="*/ 950 w 105640"/>
                <a:gd name="connsiteY0" fmla="*/ 27183 h 56375"/>
                <a:gd name="connsiteX1" fmla="*/ 104526 w 105640"/>
                <a:gd name="connsiteY1" fmla="*/ 28124 h 56375"/>
                <a:gd name="connsiteX2" fmla="*/ 103369 w 105640"/>
                <a:gd name="connsiteY2" fmla="*/ 36158 h 56375"/>
                <a:gd name="connsiteX3" fmla="*/ 1095 w 105640"/>
                <a:gd name="connsiteY3" fmla="*/ 32612 h 56375"/>
                <a:gd name="connsiteX4" fmla="*/ 1023 w 105640"/>
                <a:gd name="connsiteY4" fmla="*/ 27183 h 56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640" h="56375">
                  <a:moveTo>
                    <a:pt x="950" y="27183"/>
                  </a:moveTo>
                  <a:cubicBezTo>
                    <a:pt x="37574" y="-13133"/>
                    <a:pt x="79265" y="-5026"/>
                    <a:pt x="104526" y="28124"/>
                  </a:cubicBezTo>
                  <a:cubicBezTo>
                    <a:pt x="106408" y="30585"/>
                    <a:pt x="105829" y="34349"/>
                    <a:pt x="103369" y="36158"/>
                  </a:cubicBezTo>
                  <a:cubicBezTo>
                    <a:pt x="64356" y="64893"/>
                    <a:pt x="30481" y="62360"/>
                    <a:pt x="1095" y="32612"/>
                  </a:cubicBezTo>
                  <a:cubicBezTo>
                    <a:pt x="-353" y="31164"/>
                    <a:pt x="-353" y="28631"/>
                    <a:pt x="1023" y="27183"/>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83" name="Freeform: Shape 550">
              <a:extLst>
                <a:ext uri="{FF2B5EF4-FFF2-40B4-BE49-F238E27FC236}">
                  <a16:creationId xmlns:a16="http://schemas.microsoft.com/office/drawing/2014/main" id="{0BE5EE56-D37F-19E5-3E80-B5F034A0F4BD}"/>
                </a:ext>
              </a:extLst>
            </p:cNvPr>
            <p:cNvSpPr/>
            <p:nvPr/>
          </p:nvSpPr>
          <p:spPr>
            <a:xfrm>
              <a:off x="11122085" y="3260985"/>
              <a:ext cx="56673" cy="54015"/>
            </a:xfrm>
            <a:custGeom>
              <a:avLst/>
              <a:gdLst>
                <a:gd name="connsiteX0" fmla="*/ 56673 w 56673"/>
                <a:gd name="connsiteY0" fmla="*/ 26366 h 54015"/>
                <a:gd name="connsiteX1" fmla="*/ 39737 w 56673"/>
                <a:gd name="connsiteY1" fmla="*/ 1033 h 54015"/>
                <a:gd name="connsiteX2" fmla="*/ 15055 w 56673"/>
                <a:gd name="connsiteY2" fmla="*/ 1902 h 54015"/>
                <a:gd name="connsiteX3" fmla="*/ 0 w 56673"/>
                <a:gd name="connsiteY3" fmla="*/ 26366 h 54015"/>
                <a:gd name="connsiteX4" fmla="*/ 28301 w 56673"/>
                <a:gd name="connsiteY4" fmla="*/ 54016 h 54015"/>
                <a:gd name="connsiteX5" fmla="*/ 56601 w 56673"/>
                <a:gd name="connsiteY5" fmla="*/ 26366 h 54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673" h="54015">
                  <a:moveTo>
                    <a:pt x="56673" y="26366"/>
                  </a:moveTo>
                  <a:cubicBezTo>
                    <a:pt x="56673" y="15075"/>
                    <a:pt x="49725" y="5376"/>
                    <a:pt x="39737" y="1033"/>
                  </a:cubicBezTo>
                  <a:cubicBezTo>
                    <a:pt x="31775" y="-559"/>
                    <a:pt x="23451" y="-342"/>
                    <a:pt x="15055" y="1902"/>
                  </a:cubicBezTo>
                  <a:cubicBezTo>
                    <a:pt x="6080" y="6534"/>
                    <a:pt x="0" y="15726"/>
                    <a:pt x="0" y="26366"/>
                  </a:cubicBezTo>
                  <a:cubicBezTo>
                    <a:pt x="0" y="41639"/>
                    <a:pt x="12667" y="54016"/>
                    <a:pt x="28301" y="54016"/>
                  </a:cubicBezTo>
                  <a:cubicBezTo>
                    <a:pt x="43934" y="54016"/>
                    <a:pt x="56601" y="41639"/>
                    <a:pt x="56601" y="26366"/>
                  </a:cubicBezTo>
                  <a:close/>
                </a:path>
              </a:pathLst>
            </a:custGeom>
            <a:solidFill>
              <a:srgbClr val="7C531B"/>
            </a:solidFill>
            <a:ln w="3400" cap="flat">
              <a:solidFill>
                <a:srgbClr val="1D1D1B"/>
              </a:solidFill>
              <a:prstDash val="solid"/>
              <a:miter/>
            </a:ln>
          </p:spPr>
          <p:txBody>
            <a:bodyPr rtlCol="0" anchor="ctr"/>
            <a:lstStyle/>
            <a:p>
              <a:endParaRPr lang="en-GB"/>
            </a:p>
          </p:txBody>
        </p:sp>
        <p:sp>
          <p:nvSpPr>
            <p:cNvPr id="84" name="Freeform: Shape 551">
              <a:extLst>
                <a:ext uri="{FF2B5EF4-FFF2-40B4-BE49-F238E27FC236}">
                  <a16:creationId xmlns:a16="http://schemas.microsoft.com/office/drawing/2014/main" id="{96A618D2-33E1-924A-21FE-5714FCD99E7F}"/>
                </a:ext>
              </a:extLst>
            </p:cNvPr>
            <p:cNvSpPr/>
            <p:nvPr/>
          </p:nvSpPr>
          <p:spPr>
            <a:xfrm>
              <a:off x="11135113" y="3272224"/>
              <a:ext cx="30544" cy="29241"/>
            </a:xfrm>
            <a:custGeom>
              <a:avLst/>
              <a:gdLst>
                <a:gd name="connsiteX0" fmla="*/ 30545 w 30544"/>
                <a:gd name="connsiteY0" fmla="*/ 14621 h 29241"/>
                <a:gd name="connsiteX1" fmla="*/ 15273 w 30544"/>
                <a:gd name="connsiteY1" fmla="*/ 29242 h 29241"/>
                <a:gd name="connsiteX2" fmla="*/ 1 w 30544"/>
                <a:gd name="connsiteY2" fmla="*/ 14621 h 29241"/>
                <a:gd name="connsiteX3" fmla="*/ 15273 w 30544"/>
                <a:gd name="connsiteY3" fmla="*/ 0 h 29241"/>
                <a:gd name="connsiteX4" fmla="*/ 30545 w 30544"/>
                <a:gd name="connsiteY4" fmla="*/ 14621 h 292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44" h="29241">
                  <a:moveTo>
                    <a:pt x="30545" y="14621"/>
                  </a:moveTo>
                  <a:cubicBezTo>
                    <a:pt x="30545" y="22696"/>
                    <a:pt x="23707" y="29242"/>
                    <a:pt x="15273" y="29242"/>
                  </a:cubicBezTo>
                  <a:cubicBezTo>
                    <a:pt x="6838" y="29242"/>
                    <a:pt x="1" y="22696"/>
                    <a:pt x="1" y="14621"/>
                  </a:cubicBezTo>
                  <a:cubicBezTo>
                    <a:pt x="1" y="6546"/>
                    <a:pt x="6838" y="0"/>
                    <a:pt x="15273" y="0"/>
                  </a:cubicBezTo>
                  <a:cubicBezTo>
                    <a:pt x="23707" y="0"/>
                    <a:pt x="30545" y="6546"/>
                    <a:pt x="30545" y="14621"/>
                  </a:cubicBezTo>
                  <a:close/>
                </a:path>
              </a:pathLst>
            </a:custGeom>
            <a:solidFill>
              <a:srgbClr val="000000"/>
            </a:solidFill>
            <a:ln w="3400" cap="flat">
              <a:solidFill>
                <a:srgbClr val="1D1D1B"/>
              </a:solidFill>
              <a:prstDash val="solid"/>
              <a:miter/>
            </a:ln>
          </p:spPr>
          <p:txBody>
            <a:bodyPr rtlCol="0" anchor="ctr"/>
            <a:lstStyle/>
            <a:p>
              <a:endParaRPr lang="en-GB"/>
            </a:p>
          </p:txBody>
        </p:sp>
        <p:sp>
          <p:nvSpPr>
            <p:cNvPr id="85" name="Freeform: Shape 552">
              <a:extLst>
                <a:ext uri="{FF2B5EF4-FFF2-40B4-BE49-F238E27FC236}">
                  <a16:creationId xmlns:a16="http://schemas.microsoft.com/office/drawing/2014/main" id="{F92179E4-8AF8-EE89-05E0-295FD182451B}"/>
                </a:ext>
              </a:extLst>
            </p:cNvPr>
            <p:cNvSpPr/>
            <p:nvPr/>
          </p:nvSpPr>
          <p:spPr>
            <a:xfrm>
              <a:off x="11152484" y="3268243"/>
              <a:ext cx="14620" cy="14041"/>
            </a:xfrm>
            <a:custGeom>
              <a:avLst/>
              <a:gdLst>
                <a:gd name="connsiteX0" fmla="*/ 14621 w 14620"/>
                <a:gd name="connsiteY0" fmla="*/ 7021 h 14041"/>
                <a:gd name="connsiteX1" fmla="*/ 7310 w 14620"/>
                <a:gd name="connsiteY1" fmla="*/ 14042 h 14041"/>
                <a:gd name="connsiteX2" fmla="*/ 0 w 14620"/>
                <a:gd name="connsiteY2" fmla="*/ 7021 h 14041"/>
                <a:gd name="connsiteX3" fmla="*/ 7310 w 14620"/>
                <a:gd name="connsiteY3" fmla="*/ 0 h 14041"/>
                <a:gd name="connsiteX4" fmla="*/ 14621 w 14620"/>
                <a:gd name="connsiteY4" fmla="*/ 7021 h 140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20" h="14041">
                  <a:moveTo>
                    <a:pt x="14621" y="7021"/>
                  </a:moveTo>
                  <a:cubicBezTo>
                    <a:pt x="14621" y="10898"/>
                    <a:pt x="11348" y="14042"/>
                    <a:pt x="7310" y="14042"/>
                  </a:cubicBezTo>
                  <a:cubicBezTo>
                    <a:pt x="3272" y="14042"/>
                    <a:pt x="0" y="10898"/>
                    <a:pt x="0" y="7021"/>
                  </a:cubicBezTo>
                  <a:cubicBezTo>
                    <a:pt x="0" y="3143"/>
                    <a:pt x="3272" y="0"/>
                    <a:pt x="7310" y="0"/>
                  </a:cubicBezTo>
                  <a:cubicBezTo>
                    <a:pt x="11348" y="0"/>
                    <a:pt x="14621" y="3143"/>
                    <a:pt x="14621" y="7021"/>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86" name="Freeform: Shape 553">
              <a:extLst>
                <a:ext uri="{FF2B5EF4-FFF2-40B4-BE49-F238E27FC236}">
                  <a16:creationId xmlns:a16="http://schemas.microsoft.com/office/drawing/2014/main" id="{ADD909B9-FAA1-5DD9-D6C5-D3ACE34C6E5B}"/>
                </a:ext>
              </a:extLst>
            </p:cNvPr>
            <p:cNvSpPr/>
            <p:nvPr/>
          </p:nvSpPr>
          <p:spPr>
            <a:xfrm>
              <a:off x="10950615" y="3430240"/>
              <a:ext cx="174074" cy="73522"/>
            </a:xfrm>
            <a:custGeom>
              <a:avLst/>
              <a:gdLst>
                <a:gd name="connsiteX0" fmla="*/ 9628 w 174074"/>
                <a:gd name="connsiteY0" fmla="*/ 497 h 73522"/>
                <a:gd name="connsiteX1" fmla="*/ 164521 w 174074"/>
                <a:gd name="connsiteY1" fmla="*/ 352 h 73522"/>
                <a:gd name="connsiteX2" fmla="*/ 173859 w 174074"/>
                <a:gd name="connsiteY2" fmla="*/ 7590 h 73522"/>
                <a:gd name="connsiteX3" fmla="*/ 130141 w 174074"/>
                <a:gd name="connsiteY3" fmla="*/ 62237 h 73522"/>
                <a:gd name="connsiteX4" fmla="*/ 43140 w 174074"/>
                <a:gd name="connsiteY4" fmla="*/ 63830 h 73522"/>
                <a:gd name="connsiteX5" fmla="*/ 218 w 174074"/>
                <a:gd name="connsiteY5" fmla="*/ 7880 h 73522"/>
                <a:gd name="connsiteX6" fmla="*/ 9556 w 174074"/>
                <a:gd name="connsiteY6" fmla="*/ 497 h 73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4074" h="73522">
                  <a:moveTo>
                    <a:pt x="9628" y="497"/>
                  </a:moveTo>
                  <a:cubicBezTo>
                    <a:pt x="61235" y="15914"/>
                    <a:pt x="112915" y="15841"/>
                    <a:pt x="164521" y="352"/>
                  </a:cubicBezTo>
                  <a:cubicBezTo>
                    <a:pt x="169806" y="-1240"/>
                    <a:pt x="175234" y="2813"/>
                    <a:pt x="173859" y="7590"/>
                  </a:cubicBezTo>
                  <a:cubicBezTo>
                    <a:pt x="167128" y="31910"/>
                    <a:pt x="151276" y="50584"/>
                    <a:pt x="130141" y="62237"/>
                  </a:cubicBezTo>
                  <a:cubicBezTo>
                    <a:pt x="103723" y="76858"/>
                    <a:pt x="70499" y="77148"/>
                    <a:pt x="43140" y="63830"/>
                  </a:cubicBezTo>
                  <a:cubicBezTo>
                    <a:pt x="18241" y="51742"/>
                    <a:pt x="7239" y="32344"/>
                    <a:pt x="218" y="7880"/>
                  </a:cubicBezTo>
                  <a:cubicBezTo>
                    <a:pt x="-1156" y="3103"/>
                    <a:pt x="4200" y="-1096"/>
                    <a:pt x="9556" y="497"/>
                  </a:cubicBezTo>
                  <a:close/>
                </a:path>
              </a:pathLst>
            </a:custGeom>
            <a:solidFill>
              <a:srgbClr val="1C0D0D"/>
            </a:solidFill>
            <a:ln w="3400" cap="flat">
              <a:solidFill>
                <a:srgbClr val="1D1D1B"/>
              </a:solidFill>
              <a:prstDash val="solid"/>
              <a:miter/>
            </a:ln>
          </p:spPr>
          <p:txBody>
            <a:bodyPr rtlCol="0" anchor="ctr"/>
            <a:lstStyle/>
            <a:p>
              <a:endParaRPr lang="en-GB"/>
            </a:p>
          </p:txBody>
        </p:sp>
        <p:sp>
          <p:nvSpPr>
            <p:cNvPr id="87" name="Freeform: Shape 554">
              <a:extLst>
                <a:ext uri="{FF2B5EF4-FFF2-40B4-BE49-F238E27FC236}">
                  <a16:creationId xmlns:a16="http://schemas.microsoft.com/office/drawing/2014/main" id="{4C72A9BC-482D-0807-3779-17560926C387}"/>
                </a:ext>
              </a:extLst>
            </p:cNvPr>
            <p:cNvSpPr/>
            <p:nvPr/>
          </p:nvSpPr>
          <p:spPr>
            <a:xfrm>
              <a:off x="10960315" y="3430881"/>
              <a:ext cx="153155" cy="29151"/>
            </a:xfrm>
            <a:custGeom>
              <a:avLst/>
              <a:gdLst>
                <a:gd name="connsiteX0" fmla="*/ 0 w 153155"/>
                <a:gd name="connsiteY0" fmla="*/ 0 h 29151"/>
                <a:gd name="connsiteX1" fmla="*/ 3402 w 153155"/>
                <a:gd name="connsiteY1" fmla="*/ 7021 h 29151"/>
                <a:gd name="connsiteX2" fmla="*/ 26418 w 153155"/>
                <a:gd name="connsiteY2" fmla="*/ 24465 h 29151"/>
                <a:gd name="connsiteX3" fmla="*/ 126665 w 153155"/>
                <a:gd name="connsiteY3" fmla="*/ 24392 h 29151"/>
                <a:gd name="connsiteX4" fmla="*/ 148524 w 153155"/>
                <a:gd name="connsiteY4" fmla="*/ 8686 h 29151"/>
                <a:gd name="connsiteX5" fmla="*/ 153156 w 153155"/>
                <a:gd name="connsiteY5" fmla="*/ 434 h 29151"/>
                <a:gd name="connsiteX6" fmla="*/ 0 w 153155"/>
                <a:gd name="connsiteY6" fmla="*/ 72 h 29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155" h="29151">
                  <a:moveTo>
                    <a:pt x="0" y="0"/>
                  </a:moveTo>
                  <a:lnTo>
                    <a:pt x="3402" y="7021"/>
                  </a:lnTo>
                  <a:cubicBezTo>
                    <a:pt x="7817" y="16068"/>
                    <a:pt x="16358" y="22655"/>
                    <a:pt x="26418" y="24465"/>
                  </a:cubicBezTo>
                  <a:cubicBezTo>
                    <a:pt x="61089" y="30689"/>
                    <a:pt x="93153" y="30762"/>
                    <a:pt x="126665" y="24392"/>
                  </a:cubicBezTo>
                  <a:cubicBezTo>
                    <a:pt x="135929" y="22583"/>
                    <a:pt x="143892" y="16792"/>
                    <a:pt x="148524" y="8686"/>
                  </a:cubicBezTo>
                  <a:lnTo>
                    <a:pt x="153156" y="434"/>
                  </a:lnTo>
                  <a:cubicBezTo>
                    <a:pt x="102925" y="15200"/>
                    <a:pt x="50231" y="14838"/>
                    <a:pt x="0" y="72"/>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88" name="Freeform: Shape 555">
              <a:extLst>
                <a:ext uri="{FF2B5EF4-FFF2-40B4-BE49-F238E27FC236}">
                  <a16:creationId xmlns:a16="http://schemas.microsoft.com/office/drawing/2014/main" id="{26DA7AC1-E2E4-6E9E-9E8A-1BAD2183946D}"/>
                </a:ext>
              </a:extLst>
            </p:cNvPr>
            <p:cNvSpPr/>
            <p:nvPr/>
          </p:nvSpPr>
          <p:spPr>
            <a:xfrm>
              <a:off x="10985503" y="3470093"/>
              <a:ext cx="95614" cy="33669"/>
            </a:xfrm>
            <a:custGeom>
              <a:avLst/>
              <a:gdLst>
                <a:gd name="connsiteX0" fmla="*/ 0 w 95614"/>
                <a:gd name="connsiteY0" fmla="*/ 19272 h 33669"/>
                <a:gd name="connsiteX1" fmla="*/ 8395 w 95614"/>
                <a:gd name="connsiteY1" fmla="*/ 23977 h 33669"/>
                <a:gd name="connsiteX2" fmla="*/ 95397 w 95614"/>
                <a:gd name="connsiteY2" fmla="*/ 22384 h 33669"/>
                <a:gd name="connsiteX3" fmla="*/ 95614 w 95614"/>
                <a:gd name="connsiteY3" fmla="*/ 22240 h 33669"/>
                <a:gd name="connsiteX4" fmla="*/ 0 w 95614"/>
                <a:gd name="connsiteY4" fmla="*/ 19272 h 336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614" h="33669">
                  <a:moveTo>
                    <a:pt x="0" y="19272"/>
                  </a:moveTo>
                  <a:cubicBezTo>
                    <a:pt x="2606" y="20937"/>
                    <a:pt x="5429" y="22529"/>
                    <a:pt x="8395" y="23977"/>
                  </a:cubicBezTo>
                  <a:cubicBezTo>
                    <a:pt x="35755" y="37295"/>
                    <a:pt x="68906" y="37005"/>
                    <a:pt x="95397" y="22384"/>
                  </a:cubicBezTo>
                  <a:cubicBezTo>
                    <a:pt x="95397" y="22384"/>
                    <a:pt x="95542" y="22312"/>
                    <a:pt x="95614" y="22240"/>
                  </a:cubicBezTo>
                  <a:cubicBezTo>
                    <a:pt x="73972" y="-6713"/>
                    <a:pt x="26635" y="-7074"/>
                    <a:pt x="0" y="19272"/>
                  </a:cubicBezTo>
                  <a:close/>
                </a:path>
              </a:pathLst>
            </a:custGeom>
            <a:solidFill>
              <a:srgbClr val="A96565"/>
            </a:solidFill>
            <a:ln w="3400" cap="flat">
              <a:solidFill>
                <a:srgbClr val="1D1D1B"/>
              </a:solidFill>
              <a:prstDash val="solid"/>
              <a:miter/>
            </a:ln>
          </p:spPr>
          <p:txBody>
            <a:bodyPr rtlCol="0" anchor="ctr"/>
            <a:lstStyle/>
            <a:p>
              <a:endParaRPr lang="en-GB"/>
            </a:p>
          </p:txBody>
        </p:sp>
        <p:grpSp>
          <p:nvGrpSpPr>
            <p:cNvPr id="89" name="Graphic 445">
              <a:extLst>
                <a:ext uri="{FF2B5EF4-FFF2-40B4-BE49-F238E27FC236}">
                  <a16:creationId xmlns:a16="http://schemas.microsoft.com/office/drawing/2014/main" id="{C2ECC550-F2C8-1F3E-1323-9E5BEFF6ECFC}"/>
                </a:ext>
              </a:extLst>
            </p:cNvPr>
            <p:cNvGrpSpPr/>
            <p:nvPr/>
          </p:nvGrpSpPr>
          <p:grpSpPr>
            <a:xfrm>
              <a:off x="10923424" y="3375493"/>
              <a:ext cx="216061" cy="76106"/>
              <a:chOff x="10923424" y="3375493"/>
              <a:chExt cx="216061" cy="76106"/>
            </a:xfrm>
          </p:grpSpPr>
          <p:sp>
            <p:nvSpPr>
              <p:cNvPr id="96" name="Freeform: Shape 557">
                <a:extLst>
                  <a:ext uri="{FF2B5EF4-FFF2-40B4-BE49-F238E27FC236}">
                    <a16:creationId xmlns:a16="http://schemas.microsoft.com/office/drawing/2014/main" id="{E6FAF6F1-5E14-5BDC-E81B-3389E622B51F}"/>
                  </a:ext>
                </a:extLst>
              </p:cNvPr>
              <p:cNvSpPr/>
              <p:nvPr/>
            </p:nvSpPr>
            <p:spPr>
              <a:xfrm>
                <a:off x="10927668" y="3379926"/>
                <a:ext cx="207109" cy="66862"/>
              </a:xfrm>
              <a:custGeom>
                <a:avLst/>
                <a:gdLst>
                  <a:gd name="connsiteX0" fmla="*/ 84109 w 207109"/>
                  <a:gd name="connsiteY0" fmla="*/ 0 h 66862"/>
                  <a:gd name="connsiteX1" fmla="*/ 26929 w 207109"/>
                  <a:gd name="connsiteY1" fmla="*/ 24682 h 66862"/>
                  <a:gd name="connsiteX2" fmla="*/ 4056 w 207109"/>
                  <a:gd name="connsiteY2" fmla="*/ 36697 h 66862"/>
                  <a:gd name="connsiteX3" fmla="*/ 1668 w 207109"/>
                  <a:gd name="connsiteY3" fmla="*/ 54140 h 66862"/>
                  <a:gd name="connsiteX4" fmla="*/ 27508 w 207109"/>
                  <a:gd name="connsiteY4" fmla="*/ 66807 h 66862"/>
                  <a:gd name="connsiteX5" fmla="*/ 64205 w 207109"/>
                  <a:gd name="connsiteY5" fmla="*/ 58990 h 66862"/>
                  <a:gd name="connsiteX6" fmla="*/ 99671 w 207109"/>
                  <a:gd name="connsiteY6" fmla="*/ 54140 h 66862"/>
                  <a:gd name="connsiteX7" fmla="*/ 138756 w 207109"/>
                  <a:gd name="connsiteY7" fmla="*/ 57759 h 66862"/>
                  <a:gd name="connsiteX8" fmla="*/ 181460 w 207109"/>
                  <a:gd name="connsiteY8" fmla="*/ 66807 h 66862"/>
                  <a:gd name="connsiteX9" fmla="*/ 204912 w 207109"/>
                  <a:gd name="connsiteY9" fmla="*/ 60220 h 66862"/>
                  <a:gd name="connsiteX10" fmla="*/ 203682 w 207109"/>
                  <a:gd name="connsiteY10" fmla="*/ 39158 h 66862"/>
                  <a:gd name="connsiteX11" fmla="*/ 185658 w 207109"/>
                  <a:gd name="connsiteY11" fmla="*/ 28301 h 66862"/>
                  <a:gd name="connsiteX12" fmla="*/ 158009 w 207109"/>
                  <a:gd name="connsiteY12" fmla="*/ 19253 h 66862"/>
                  <a:gd name="connsiteX13" fmla="*/ 119503 w 207109"/>
                  <a:gd name="connsiteY13" fmla="*/ 1810 h 66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07109" h="66862">
                    <a:moveTo>
                      <a:pt x="84109" y="0"/>
                    </a:moveTo>
                    <a:cubicBezTo>
                      <a:pt x="69126" y="7817"/>
                      <a:pt x="41911" y="16865"/>
                      <a:pt x="26929" y="24682"/>
                    </a:cubicBezTo>
                    <a:cubicBezTo>
                      <a:pt x="21210" y="27649"/>
                      <a:pt x="8183" y="31775"/>
                      <a:pt x="4056" y="36697"/>
                    </a:cubicBezTo>
                    <a:cubicBezTo>
                      <a:pt x="-69" y="41619"/>
                      <a:pt x="-1372" y="48422"/>
                      <a:pt x="1668" y="54140"/>
                    </a:cubicBezTo>
                    <a:cubicBezTo>
                      <a:pt x="6952" y="64201"/>
                      <a:pt x="16289" y="66807"/>
                      <a:pt x="27508" y="66807"/>
                    </a:cubicBezTo>
                    <a:cubicBezTo>
                      <a:pt x="36555" y="66807"/>
                      <a:pt x="46182" y="62609"/>
                      <a:pt x="64205" y="58990"/>
                    </a:cubicBezTo>
                    <a:cubicBezTo>
                      <a:pt x="72890" y="57253"/>
                      <a:pt x="90840" y="54140"/>
                      <a:pt x="99671" y="54140"/>
                    </a:cubicBezTo>
                    <a:cubicBezTo>
                      <a:pt x="109298" y="54140"/>
                      <a:pt x="128551" y="55371"/>
                      <a:pt x="138756" y="57759"/>
                    </a:cubicBezTo>
                    <a:cubicBezTo>
                      <a:pt x="154390" y="61451"/>
                      <a:pt x="165465" y="65794"/>
                      <a:pt x="181460" y="66807"/>
                    </a:cubicBezTo>
                    <a:cubicBezTo>
                      <a:pt x="187830" y="67169"/>
                      <a:pt x="201872" y="65866"/>
                      <a:pt x="204912" y="60220"/>
                    </a:cubicBezTo>
                    <a:cubicBezTo>
                      <a:pt x="208531" y="53634"/>
                      <a:pt x="207372" y="47481"/>
                      <a:pt x="203682" y="39158"/>
                    </a:cubicBezTo>
                    <a:cubicBezTo>
                      <a:pt x="201293" y="33729"/>
                      <a:pt x="194344" y="30617"/>
                      <a:pt x="185658" y="28301"/>
                    </a:cubicBezTo>
                    <a:cubicBezTo>
                      <a:pt x="176973" y="25984"/>
                      <a:pt x="168215" y="22872"/>
                      <a:pt x="158009" y="19253"/>
                    </a:cubicBezTo>
                    <a:cubicBezTo>
                      <a:pt x="141941" y="13607"/>
                      <a:pt x="134558" y="10857"/>
                      <a:pt x="119503" y="1810"/>
                    </a:cubicBezTo>
                  </a:path>
                </a:pathLst>
              </a:custGeom>
              <a:solidFill>
                <a:srgbClr val="B2B2B2"/>
              </a:solidFill>
              <a:ln w="7233" cap="flat">
                <a:noFill/>
                <a:prstDash val="solid"/>
                <a:miter/>
              </a:ln>
            </p:spPr>
            <p:txBody>
              <a:bodyPr rtlCol="0" anchor="ctr"/>
              <a:lstStyle/>
              <a:p>
                <a:endParaRPr lang="en-GB"/>
              </a:p>
            </p:txBody>
          </p:sp>
          <p:sp>
            <p:nvSpPr>
              <p:cNvPr id="97" name="Freeform: Shape 558">
                <a:extLst>
                  <a:ext uri="{FF2B5EF4-FFF2-40B4-BE49-F238E27FC236}">
                    <a16:creationId xmlns:a16="http://schemas.microsoft.com/office/drawing/2014/main" id="{7C0C25A7-6A2B-A4DF-F8FC-F1050C7F1FC9}"/>
                  </a:ext>
                </a:extLst>
              </p:cNvPr>
              <p:cNvSpPr/>
              <p:nvPr/>
            </p:nvSpPr>
            <p:spPr>
              <a:xfrm>
                <a:off x="10923424" y="3375493"/>
                <a:ext cx="216061" cy="76106"/>
              </a:xfrm>
              <a:custGeom>
                <a:avLst/>
                <a:gdLst>
                  <a:gd name="connsiteX0" fmla="*/ 86109 w 216061"/>
                  <a:gd name="connsiteY0" fmla="*/ 524 h 76106"/>
                  <a:gd name="connsiteX1" fmla="*/ 39641 w 216061"/>
                  <a:gd name="connsiteY1" fmla="*/ 20139 h 76106"/>
                  <a:gd name="connsiteX2" fmla="*/ 21402 w 216061"/>
                  <a:gd name="connsiteY2" fmla="*/ 28536 h 76106"/>
                  <a:gd name="connsiteX3" fmla="*/ 4464 w 216061"/>
                  <a:gd name="connsiteY3" fmla="*/ 38886 h 76106"/>
                  <a:gd name="connsiteX4" fmla="*/ 13367 w 216061"/>
                  <a:gd name="connsiteY4" fmla="*/ 72181 h 76106"/>
                  <a:gd name="connsiteX5" fmla="*/ 50209 w 216061"/>
                  <a:gd name="connsiteY5" fmla="*/ 72470 h 76106"/>
                  <a:gd name="connsiteX6" fmla="*/ 140974 w 216061"/>
                  <a:gd name="connsiteY6" fmla="*/ 66390 h 76106"/>
                  <a:gd name="connsiteX7" fmla="*/ 216032 w 216061"/>
                  <a:gd name="connsiteY7" fmla="*/ 57271 h 76106"/>
                  <a:gd name="connsiteX8" fmla="*/ 185487 w 216061"/>
                  <a:gd name="connsiteY8" fmla="*/ 26726 h 76106"/>
                  <a:gd name="connsiteX9" fmla="*/ 126208 w 216061"/>
                  <a:gd name="connsiteY9" fmla="*/ 2334 h 76106"/>
                  <a:gd name="connsiteX10" fmla="*/ 121648 w 216061"/>
                  <a:gd name="connsiteY10" fmla="*/ 10151 h 76106"/>
                  <a:gd name="connsiteX11" fmla="*/ 155594 w 216061"/>
                  <a:gd name="connsiteY11" fmla="*/ 26075 h 76106"/>
                  <a:gd name="connsiteX12" fmla="*/ 177164 w 216061"/>
                  <a:gd name="connsiteY12" fmla="*/ 33602 h 76106"/>
                  <a:gd name="connsiteX13" fmla="*/ 200253 w 216061"/>
                  <a:gd name="connsiteY13" fmla="*/ 41492 h 76106"/>
                  <a:gd name="connsiteX14" fmla="*/ 203438 w 216061"/>
                  <a:gd name="connsiteY14" fmla="*/ 64002 h 76106"/>
                  <a:gd name="connsiteX15" fmla="*/ 185922 w 216061"/>
                  <a:gd name="connsiteY15" fmla="*/ 66752 h 76106"/>
                  <a:gd name="connsiteX16" fmla="*/ 140467 w 216061"/>
                  <a:gd name="connsiteY16" fmla="*/ 57053 h 76106"/>
                  <a:gd name="connsiteX17" fmla="*/ 73154 w 216061"/>
                  <a:gd name="connsiteY17" fmla="*/ 57994 h 76106"/>
                  <a:gd name="connsiteX18" fmla="*/ 37687 w 216061"/>
                  <a:gd name="connsiteY18" fmla="*/ 66173 h 76106"/>
                  <a:gd name="connsiteX19" fmla="*/ 21039 w 216061"/>
                  <a:gd name="connsiteY19" fmla="*/ 65450 h 76106"/>
                  <a:gd name="connsiteX20" fmla="*/ 12788 w 216061"/>
                  <a:gd name="connsiteY20" fmla="*/ 43084 h 76106"/>
                  <a:gd name="connsiteX21" fmla="*/ 31028 w 216061"/>
                  <a:gd name="connsiteY21" fmla="*/ 34181 h 76106"/>
                  <a:gd name="connsiteX22" fmla="*/ 50570 w 216061"/>
                  <a:gd name="connsiteY22" fmla="*/ 25351 h 76106"/>
                  <a:gd name="connsiteX23" fmla="*/ 90669 w 216061"/>
                  <a:gd name="connsiteY23" fmla="*/ 8342 h 76106"/>
                  <a:gd name="connsiteX24" fmla="*/ 86109 w 216061"/>
                  <a:gd name="connsiteY24" fmla="*/ 524 h 76106"/>
                  <a:gd name="connsiteX25" fmla="*/ 86109 w 216061"/>
                  <a:gd name="connsiteY25" fmla="*/ 524 h 76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16061" h="76106">
                    <a:moveTo>
                      <a:pt x="86109" y="524"/>
                    </a:moveTo>
                    <a:cubicBezTo>
                      <a:pt x="71127" y="8124"/>
                      <a:pt x="55059" y="13481"/>
                      <a:pt x="39641" y="20139"/>
                    </a:cubicBezTo>
                    <a:cubicBezTo>
                      <a:pt x="33488" y="22818"/>
                      <a:pt x="27554" y="25858"/>
                      <a:pt x="21402" y="28536"/>
                    </a:cubicBezTo>
                    <a:cubicBezTo>
                      <a:pt x="15249" y="31214"/>
                      <a:pt x="8663" y="33602"/>
                      <a:pt x="4464" y="38886"/>
                    </a:cubicBezTo>
                    <a:cubicBezTo>
                      <a:pt x="-4655" y="50322"/>
                      <a:pt x="1135" y="65884"/>
                      <a:pt x="13367" y="72181"/>
                    </a:cubicBezTo>
                    <a:cubicBezTo>
                      <a:pt x="24948" y="78116"/>
                      <a:pt x="38266" y="75583"/>
                      <a:pt x="50209" y="72470"/>
                    </a:cubicBezTo>
                    <a:cubicBezTo>
                      <a:pt x="80029" y="64726"/>
                      <a:pt x="110429" y="59876"/>
                      <a:pt x="140974" y="66390"/>
                    </a:cubicBezTo>
                    <a:cubicBezTo>
                      <a:pt x="157548" y="69937"/>
                      <a:pt x="214729" y="90927"/>
                      <a:pt x="216032" y="57271"/>
                    </a:cubicBezTo>
                    <a:cubicBezTo>
                      <a:pt x="216828" y="37149"/>
                      <a:pt x="201556" y="31576"/>
                      <a:pt x="185487" y="26726"/>
                    </a:cubicBezTo>
                    <a:cubicBezTo>
                      <a:pt x="165004" y="20574"/>
                      <a:pt x="144664" y="13336"/>
                      <a:pt x="126208" y="2334"/>
                    </a:cubicBezTo>
                    <a:cubicBezTo>
                      <a:pt x="121213" y="-634"/>
                      <a:pt x="116653" y="7183"/>
                      <a:pt x="121648" y="10151"/>
                    </a:cubicBezTo>
                    <a:cubicBezTo>
                      <a:pt x="132505" y="16593"/>
                      <a:pt x="143724" y="21732"/>
                      <a:pt x="155594" y="26075"/>
                    </a:cubicBezTo>
                    <a:cubicBezTo>
                      <a:pt x="162759" y="28680"/>
                      <a:pt x="169926" y="31214"/>
                      <a:pt x="177164" y="33602"/>
                    </a:cubicBezTo>
                    <a:cubicBezTo>
                      <a:pt x="184402" y="35991"/>
                      <a:pt x="194173" y="36932"/>
                      <a:pt x="200253" y="41492"/>
                    </a:cubicBezTo>
                    <a:cubicBezTo>
                      <a:pt x="205899" y="45762"/>
                      <a:pt x="210676" y="59008"/>
                      <a:pt x="203438" y="64002"/>
                    </a:cubicBezTo>
                    <a:cubicBezTo>
                      <a:pt x="198950" y="67114"/>
                      <a:pt x="191133" y="66970"/>
                      <a:pt x="185922" y="66752"/>
                    </a:cubicBezTo>
                    <a:cubicBezTo>
                      <a:pt x="170287" y="66173"/>
                      <a:pt x="155666" y="59804"/>
                      <a:pt x="140467" y="57053"/>
                    </a:cubicBezTo>
                    <a:cubicBezTo>
                      <a:pt x="117812" y="53000"/>
                      <a:pt x="95664" y="53869"/>
                      <a:pt x="73154" y="57994"/>
                    </a:cubicBezTo>
                    <a:cubicBezTo>
                      <a:pt x="61211" y="60166"/>
                      <a:pt x="49630" y="64219"/>
                      <a:pt x="37687" y="66173"/>
                    </a:cubicBezTo>
                    <a:cubicBezTo>
                      <a:pt x="32259" y="67114"/>
                      <a:pt x="26323" y="67042"/>
                      <a:pt x="21039" y="65450"/>
                    </a:cubicBezTo>
                    <a:cubicBezTo>
                      <a:pt x="11702" y="62627"/>
                      <a:pt x="4175" y="51335"/>
                      <a:pt x="12788" y="43084"/>
                    </a:cubicBezTo>
                    <a:cubicBezTo>
                      <a:pt x="17493" y="38596"/>
                      <a:pt x="25237" y="36787"/>
                      <a:pt x="31028" y="34181"/>
                    </a:cubicBezTo>
                    <a:cubicBezTo>
                      <a:pt x="37542" y="31214"/>
                      <a:pt x="43912" y="28029"/>
                      <a:pt x="50570" y="25351"/>
                    </a:cubicBezTo>
                    <a:cubicBezTo>
                      <a:pt x="63961" y="19850"/>
                      <a:pt x="77713" y="14928"/>
                      <a:pt x="90669" y="8342"/>
                    </a:cubicBezTo>
                    <a:cubicBezTo>
                      <a:pt x="95880" y="5736"/>
                      <a:pt x="91320" y="-2081"/>
                      <a:pt x="86109" y="524"/>
                    </a:cubicBezTo>
                    <a:lnTo>
                      <a:pt x="86109" y="524"/>
                    </a:lnTo>
                    <a:close/>
                  </a:path>
                </a:pathLst>
              </a:custGeom>
              <a:solidFill>
                <a:srgbClr val="1D1D1B"/>
              </a:solidFill>
              <a:ln w="7233" cap="flat">
                <a:noFill/>
                <a:prstDash val="solid"/>
                <a:miter/>
              </a:ln>
            </p:spPr>
            <p:txBody>
              <a:bodyPr rtlCol="0" anchor="ctr"/>
              <a:lstStyle/>
              <a:p>
                <a:endParaRPr lang="en-GB"/>
              </a:p>
            </p:txBody>
          </p:sp>
        </p:grpSp>
        <p:sp>
          <p:nvSpPr>
            <p:cNvPr id="90" name="Freeform: Shape 559">
              <a:extLst>
                <a:ext uri="{FF2B5EF4-FFF2-40B4-BE49-F238E27FC236}">
                  <a16:creationId xmlns:a16="http://schemas.microsoft.com/office/drawing/2014/main" id="{374E92D4-2EEC-22DF-775E-8FA053C6DA68}"/>
                </a:ext>
              </a:extLst>
            </p:cNvPr>
            <p:cNvSpPr/>
            <p:nvPr/>
          </p:nvSpPr>
          <p:spPr>
            <a:xfrm>
              <a:off x="11007069" y="3314923"/>
              <a:ext cx="43385" cy="73291"/>
            </a:xfrm>
            <a:custGeom>
              <a:avLst/>
              <a:gdLst>
                <a:gd name="connsiteX0" fmla="*/ 13683 w 43385"/>
                <a:gd name="connsiteY0" fmla="*/ 2177 h 73291"/>
                <a:gd name="connsiteX1" fmla="*/ 3477 w 43385"/>
                <a:gd name="connsiteY1" fmla="*/ 31346 h 73291"/>
                <a:gd name="connsiteX2" fmla="*/ 437 w 43385"/>
                <a:gd name="connsiteY2" fmla="*/ 46474 h 73291"/>
                <a:gd name="connsiteX3" fmla="*/ 2175 w 43385"/>
                <a:gd name="connsiteY3" fmla="*/ 60877 h 73291"/>
                <a:gd name="connsiteX4" fmla="*/ 24395 w 43385"/>
                <a:gd name="connsiteY4" fmla="*/ 73182 h 73291"/>
                <a:gd name="connsiteX5" fmla="*/ 33370 w 43385"/>
                <a:gd name="connsiteY5" fmla="*/ 72386 h 73291"/>
                <a:gd name="connsiteX6" fmla="*/ 36700 w 43385"/>
                <a:gd name="connsiteY6" fmla="*/ 71300 h 73291"/>
                <a:gd name="connsiteX7" fmla="*/ 38003 w 43385"/>
                <a:gd name="connsiteY7" fmla="*/ 70938 h 73291"/>
                <a:gd name="connsiteX8" fmla="*/ 39016 w 43385"/>
                <a:gd name="connsiteY8" fmla="*/ 70793 h 73291"/>
                <a:gd name="connsiteX9" fmla="*/ 39016 w 43385"/>
                <a:gd name="connsiteY9" fmla="*/ 61746 h 73291"/>
                <a:gd name="connsiteX10" fmla="*/ 27363 w 43385"/>
                <a:gd name="connsiteY10" fmla="*/ 64352 h 73291"/>
                <a:gd name="connsiteX11" fmla="*/ 9919 w 43385"/>
                <a:gd name="connsiteY11" fmla="*/ 56390 h 73291"/>
                <a:gd name="connsiteX12" fmla="*/ 9774 w 43385"/>
                <a:gd name="connsiteY12" fmla="*/ 45026 h 73291"/>
                <a:gd name="connsiteX13" fmla="*/ 12742 w 43385"/>
                <a:gd name="connsiteY13" fmla="*/ 31636 h 73291"/>
                <a:gd name="connsiteX14" fmla="*/ 21500 w 43385"/>
                <a:gd name="connsiteY14" fmla="*/ 6809 h 73291"/>
                <a:gd name="connsiteX15" fmla="*/ 19908 w 43385"/>
                <a:gd name="connsiteY15" fmla="*/ 585 h 73291"/>
                <a:gd name="connsiteX16" fmla="*/ 13683 w 43385"/>
                <a:gd name="connsiteY16" fmla="*/ 2177 h 73291"/>
                <a:gd name="connsiteX17" fmla="*/ 13683 w 43385"/>
                <a:gd name="connsiteY17" fmla="*/ 2177 h 73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385" h="73291">
                  <a:moveTo>
                    <a:pt x="13683" y="2177"/>
                  </a:moveTo>
                  <a:cubicBezTo>
                    <a:pt x="9413" y="11586"/>
                    <a:pt x="5938" y="21285"/>
                    <a:pt x="3477" y="31346"/>
                  </a:cubicBezTo>
                  <a:cubicBezTo>
                    <a:pt x="2247" y="36340"/>
                    <a:pt x="1162" y="41407"/>
                    <a:pt x="437" y="46474"/>
                  </a:cubicBezTo>
                  <a:cubicBezTo>
                    <a:pt x="-287" y="51540"/>
                    <a:pt x="-359" y="56390"/>
                    <a:pt x="2175" y="60877"/>
                  </a:cubicBezTo>
                  <a:cubicBezTo>
                    <a:pt x="6445" y="68477"/>
                    <a:pt x="16144" y="72313"/>
                    <a:pt x="24395" y="73182"/>
                  </a:cubicBezTo>
                  <a:cubicBezTo>
                    <a:pt x="27363" y="73471"/>
                    <a:pt x="30403" y="73182"/>
                    <a:pt x="33370" y="72386"/>
                  </a:cubicBezTo>
                  <a:cubicBezTo>
                    <a:pt x="34456" y="72096"/>
                    <a:pt x="35542" y="71662"/>
                    <a:pt x="36700" y="71300"/>
                  </a:cubicBezTo>
                  <a:cubicBezTo>
                    <a:pt x="37134" y="71155"/>
                    <a:pt x="37568" y="71011"/>
                    <a:pt x="38003" y="70938"/>
                  </a:cubicBezTo>
                  <a:cubicBezTo>
                    <a:pt x="39016" y="70649"/>
                    <a:pt x="38365" y="70793"/>
                    <a:pt x="39016" y="70793"/>
                  </a:cubicBezTo>
                  <a:cubicBezTo>
                    <a:pt x="44806" y="70504"/>
                    <a:pt x="44879" y="61384"/>
                    <a:pt x="39016" y="61746"/>
                  </a:cubicBezTo>
                  <a:cubicBezTo>
                    <a:pt x="34963" y="61963"/>
                    <a:pt x="31416" y="64207"/>
                    <a:pt x="27363" y="64352"/>
                  </a:cubicBezTo>
                  <a:cubicBezTo>
                    <a:pt x="21572" y="64496"/>
                    <a:pt x="12815" y="61891"/>
                    <a:pt x="9919" y="56390"/>
                  </a:cubicBezTo>
                  <a:cubicBezTo>
                    <a:pt x="8110" y="52988"/>
                    <a:pt x="9123" y="48645"/>
                    <a:pt x="9774" y="45026"/>
                  </a:cubicBezTo>
                  <a:cubicBezTo>
                    <a:pt x="10571" y="40538"/>
                    <a:pt x="11584" y="36051"/>
                    <a:pt x="12742" y="31636"/>
                  </a:cubicBezTo>
                  <a:cubicBezTo>
                    <a:pt x="14986" y="23167"/>
                    <a:pt x="17881" y="14843"/>
                    <a:pt x="21500" y="6809"/>
                  </a:cubicBezTo>
                  <a:cubicBezTo>
                    <a:pt x="22513" y="4565"/>
                    <a:pt x="22151" y="1960"/>
                    <a:pt x="19908" y="585"/>
                  </a:cubicBezTo>
                  <a:cubicBezTo>
                    <a:pt x="17953" y="-574"/>
                    <a:pt x="14697" y="5"/>
                    <a:pt x="13683" y="2177"/>
                  </a:cubicBezTo>
                  <a:lnTo>
                    <a:pt x="13683" y="2177"/>
                  </a:lnTo>
                  <a:close/>
                </a:path>
              </a:pathLst>
            </a:custGeom>
            <a:solidFill>
              <a:srgbClr val="1D1D1B"/>
            </a:solidFill>
            <a:ln w="7233" cap="flat">
              <a:noFill/>
              <a:prstDash val="solid"/>
              <a:miter/>
            </a:ln>
          </p:spPr>
          <p:txBody>
            <a:bodyPr rtlCol="0" anchor="ctr"/>
            <a:lstStyle/>
            <a:p>
              <a:endParaRPr lang="en-GB"/>
            </a:p>
          </p:txBody>
        </p:sp>
        <p:sp>
          <p:nvSpPr>
            <p:cNvPr id="91" name="Freeform: Shape 560">
              <a:extLst>
                <a:ext uri="{FF2B5EF4-FFF2-40B4-BE49-F238E27FC236}">
                  <a16:creationId xmlns:a16="http://schemas.microsoft.com/office/drawing/2014/main" id="{32FCA721-C9BB-BE64-E553-856B2D82FE5B}"/>
                </a:ext>
              </a:extLst>
            </p:cNvPr>
            <p:cNvSpPr/>
            <p:nvPr/>
          </p:nvSpPr>
          <p:spPr>
            <a:xfrm>
              <a:off x="10737311" y="3200640"/>
              <a:ext cx="580996" cy="169349"/>
            </a:xfrm>
            <a:custGeom>
              <a:avLst/>
              <a:gdLst>
                <a:gd name="connsiteX0" fmla="*/ 580779 w 580996"/>
                <a:gd name="connsiteY0" fmla="*/ 21786 h 169349"/>
                <a:gd name="connsiteX1" fmla="*/ 580345 w 580996"/>
                <a:gd name="connsiteY1" fmla="*/ 0 h 169349"/>
                <a:gd name="connsiteX2" fmla="*/ 514913 w 580996"/>
                <a:gd name="connsiteY2" fmla="*/ 34091 h 169349"/>
                <a:gd name="connsiteX3" fmla="*/ 514913 w 580996"/>
                <a:gd name="connsiteY3" fmla="*/ 34019 h 169349"/>
                <a:gd name="connsiteX4" fmla="*/ 504852 w 580996"/>
                <a:gd name="connsiteY4" fmla="*/ 29169 h 169349"/>
                <a:gd name="connsiteX5" fmla="*/ 495299 w 580996"/>
                <a:gd name="connsiteY5" fmla="*/ 31196 h 169349"/>
                <a:gd name="connsiteX6" fmla="*/ 449265 w 580996"/>
                <a:gd name="connsiteY6" fmla="*/ 25550 h 169349"/>
                <a:gd name="connsiteX7" fmla="*/ 306675 w 580996"/>
                <a:gd name="connsiteY7" fmla="*/ 32571 h 169349"/>
                <a:gd name="connsiteX8" fmla="*/ 273380 w 580996"/>
                <a:gd name="connsiteY8" fmla="*/ 32571 h 169349"/>
                <a:gd name="connsiteX9" fmla="*/ 130719 w 580996"/>
                <a:gd name="connsiteY9" fmla="*/ 25550 h 169349"/>
                <a:gd name="connsiteX10" fmla="*/ 84757 w 580996"/>
                <a:gd name="connsiteY10" fmla="*/ 31196 h 169349"/>
                <a:gd name="connsiteX11" fmla="*/ 75203 w 580996"/>
                <a:gd name="connsiteY11" fmla="*/ 29169 h 169349"/>
                <a:gd name="connsiteX12" fmla="*/ 65070 w 580996"/>
                <a:gd name="connsiteY12" fmla="*/ 34019 h 169349"/>
                <a:gd name="connsiteX13" fmla="*/ 64997 w 580996"/>
                <a:gd name="connsiteY13" fmla="*/ 34236 h 169349"/>
                <a:gd name="connsiteX14" fmla="*/ 362 w 580996"/>
                <a:gd name="connsiteY14" fmla="*/ 362 h 169349"/>
                <a:gd name="connsiteX15" fmla="*/ 0 w 580996"/>
                <a:gd name="connsiteY15" fmla="*/ 22076 h 169349"/>
                <a:gd name="connsiteX16" fmla="*/ 59714 w 580996"/>
                <a:gd name="connsiteY16" fmla="*/ 51390 h 169349"/>
                <a:gd name="connsiteX17" fmla="*/ 59424 w 580996"/>
                <a:gd name="connsiteY17" fmla="*/ 55009 h 169349"/>
                <a:gd name="connsiteX18" fmla="*/ 59424 w 580996"/>
                <a:gd name="connsiteY18" fmla="*/ 55516 h 169349"/>
                <a:gd name="connsiteX19" fmla="*/ 69124 w 580996"/>
                <a:gd name="connsiteY19" fmla="*/ 67603 h 169349"/>
                <a:gd name="connsiteX20" fmla="*/ 75565 w 580996"/>
                <a:gd name="connsiteY20" fmla="*/ 77013 h 169349"/>
                <a:gd name="connsiteX21" fmla="*/ 76578 w 580996"/>
                <a:gd name="connsiteY21" fmla="*/ 111176 h 169349"/>
                <a:gd name="connsiteX22" fmla="*/ 258036 w 580996"/>
                <a:gd name="connsiteY22" fmla="*/ 105530 h 169349"/>
                <a:gd name="connsiteX23" fmla="*/ 290100 w 580996"/>
                <a:gd name="connsiteY23" fmla="*/ 64997 h 169349"/>
                <a:gd name="connsiteX24" fmla="*/ 322165 w 580996"/>
                <a:gd name="connsiteY24" fmla="*/ 105530 h 169349"/>
                <a:gd name="connsiteX25" fmla="*/ 503622 w 580996"/>
                <a:gd name="connsiteY25" fmla="*/ 111176 h 169349"/>
                <a:gd name="connsiteX26" fmla="*/ 504707 w 580996"/>
                <a:gd name="connsiteY26" fmla="*/ 77013 h 169349"/>
                <a:gd name="connsiteX27" fmla="*/ 511149 w 580996"/>
                <a:gd name="connsiteY27" fmla="*/ 67603 h 169349"/>
                <a:gd name="connsiteX28" fmla="*/ 520848 w 580996"/>
                <a:gd name="connsiteY28" fmla="*/ 55516 h 169349"/>
                <a:gd name="connsiteX29" fmla="*/ 520848 w 580996"/>
                <a:gd name="connsiteY29" fmla="*/ 55009 h 169349"/>
                <a:gd name="connsiteX30" fmla="*/ 520559 w 580996"/>
                <a:gd name="connsiteY30" fmla="*/ 51462 h 169349"/>
                <a:gd name="connsiteX31" fmla="*/ 580997 w 580996"/>
                <a:gd name="connsiteY31" fmla="*/ 21859 h 169349"/>
                <a:gd name="connsiteX32" fmla="*/ 264333 w 580996"/>
                <a:gd name="connsiteY32" fmla="*/ 57759 h 169349"/>
                <a:gd name="connsiteX33" fmla="*/ 263898 w 580996"/>
                <a:gd name="connsiteY33" fmla="*/ 59714 h 169349"/>
                <a:gd name="connsiteX34" fmla="*/ 255430 w 580996"/>
                <a:gd name="connsiteY34" fmla="*/ 79474 h 169349"/>
                <a:gd name="connsiteX35" fmla="*/ 251666 w 580996"/>
                <a:gd name="connsiteY35" fmla="*/ 86205 h 169349"/>
                <a:gd name="connsiteX36" fmla="*/ 238059 w 580996"/>
                <a:gd name="connsiteY36" fmla="*/ 105748 h 169349"/>
                <a:gd name="connsiteX37" fmla="*/ 232196 w 580996"/>
                <a:gd name="connsiteY37" fmla="*/ 112696 h 169349"/>
                <a:gd name="connsiteX38" fmla="*/ 183050 w 580996"/>
                <a:gd name="connsiteY38" fmla="*/ 148959 h 169349"/>
                <a:gd name="connsiteX39" fmla="*/ 115808 w 580996"/>
                <a:gd name="connsiteY39" fmla="*/ 142082 h 169349"/>
                <a:gd name="connsiteX40" fmla="*/ 93153 w 580996"/>
                <a:gd name="connsiteY40" fmla="*/ 111104 h 169349"/>
                <a:gd name="connsiteX41" fmla="*/ 93153 w 580996"/>
                <a:gd name="connsiteY41" fmla="*/ 74552 h 169349"/>
                <a:gd name="connsiteX42" fmla="*/ 94746 w 580996"/>
                <a:gd name="connsiteY42" fmla="*/ 69702 h 169349"/>
                <a:gd name="connsiteX43" fmla="*/ 101695 w 580996"/>
                <a:gd name="connsiteY43" fmla="*/ 54864 h 169349"/>
                <a:gd name="connsiteX44" fmla="*/ 116749 w 580996"/>
                <a:gd name="connsiteY44" fmla="*/ 43428 h 169349"/>
                <a:gd name="connsiteX45" fmla="*/ 256877 w 580996"/>
                <a:gd name="connsiteY45" fmla="*/ 45021 h 169349"/>
                <a:gd name="connsiteX46" fmla="*/ 264188 w 580996"/>
                <a:gd name="connsiteY46" fmla="*/ 54502 h 169349"/>
                <a:gd name="connsiteX47" fmla="*/ 264188 w 580996"/>
                <a:gd name="connsiteY47" fmla="*/ 57759 h 169349"/>
                <a:gd name="connsiteX48" fmla="*/ 489145 w 580996"/>
                <a:gd name="connsiteY48" fmla="*/ 96700 h 169349"/>
                <a:gd name="connsiteX49" fmla="*/ 488857 w 580996"/>
                <a:gd name="connsiteY49" fmla="*/ 100102 h 169349"/>
                <a:gd name="connsiteX50" fmla="*/ 463957 w 580996"/>
                <a:gd name="connsiteY50" fmla="*/ 141793 h 169349"/>
                <a:gd name="connsiteX51" fmla="*/ 461786 w 580996"/>
                <a:gd name="connsiteY51" fmla="*/ 143168 h 169349"/>
                <a:gd name="connsiteX52" fmla="*/ 457371 w 580996"/>
                <a:gd name="connsiteY52" fmla="*/ 145846 h 169349"/>
                <a:gd name="connsiteX53" fmla="*/ 457299 w 580996"/>
                <a:gd name="connsiteY53" fmla="*/ 145846 h 169349"/>
                <a:gd name="connsiteX54" fmla="*/ 452594 w 580996"/>
                <a:gd name="connsiteY54" fmla="*/ 148090 h 169349"/>
                <a:gd name="connsiteX55" fmla="*/ 449047 w 580996"/>
                <a:gd name="connsiteY55" fmla="*/ 149538 h 169349"/>
                <a:gd name="connsiteX56" fmla="*/ 445284 w 580996"/>
                <a:gd name="connsiteY56" fmla="*/ 150841 h 169349"/>
                <a:gd name="connsiteX57" fmla="*/ 410541 w 580996"/>
                <a:gd name="connsiteY57" fmla="*/ 152505 h 169349"/>
                <a:gd name="connsiteX58" fmla="*/ 407067 w 580996"/>
                <a:gd name="connsiteY58" fmla="*/ 151781 h 169349"/>
                <a:gd name="connsiteX59" fmla="*/ 396861 w 580996"/>
                <a:gd name="connsiteY59" fmla="*/ 148524 h 169349"/>
                <a:gd name="connsiteX60" fmla="*/ 316012 w 580996"/>
                <a:gd name="connsiteY60" fmla="*/ 59569 h 169349"/>
                <a:gd name="connsiteX61" fmla="*/ 315433 w 580996"/>
                <a:gd name="connsiteY61" fmla="*/ 55805 h 169349"/>
                <a:gd name="connsiteX62" fmla="*/ 315433 w 580996"/>
                <a:gd name="connsiteY62" fmla="*/ 55588 h 169349"/>
                <a:gd name="connsiteX63" fmla="*/ 322961 w 580996"/>
                <a:gd name="connsiteY63" fmla="*/ 44514 h 169349"/>
                <a:gd name="connsiteX64" fmla="*/ 463089 w 580996"/>
                <a:gd name="connsiteY64" fmla="*/ 42922 h 169349"/>
                <a:gd name="connsiteX65" fmla="*/ 478144 w 580996"/>
                <a:gd name="connsiteY65" fmla="*/ 54358 h 169349"/>
                <a:gd name="connsiteX66" fmla="*/ 488205 w 580996"/>
                <a:gd name="connsiteY66" fmla="*/ 80414 h 169349"/>
                <a:gd name="connsiteX67" fmla="*/ 489290 w 580996"/>
                <a:gd name="connsiteY67" fmla="*/ 88593 h 169349"/>
                <a:gd name="connsiteX68" fmla="*/ 489290 w 580996"/>
                <a:gd name="connsiteY68" fmla="*/ 96555 h 169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580996" h="169349">
                  <a:moveTo>
                    <a:pt x="580779" y="21786"/>
                  </a:moveTo>
                  <a:lnTo>
                    <a:pt x="580345" y="0"/>
                  </a:lnTo>
                  <a:lnTo>
                    <a:pt x="514913" y="34091"/>
                  </a:lnTo>
                  <a:cubicBezTo>
                    <a:pt x="514913" y="34091"/>
                    <a:pt x="514913" y="34091"/>
                    <a:pt x="514913" y="34019"/>
                  </a:cubicBezTo>
                  <a:cubicBezTo>
                    <a:pt x="513176" y="30400"/>
                    <a:pt x="508978" y="28373"/>
                    <a:pt x="504852" y="29169"/>
                  </a:cubicBezTo>
                  <a:cubicBezTo>
                    <a:pt x="502029" y="29748"/>
                    <a:pt x="498773" y="30400"/>
                    <a:pt x="495299" y="31196"/>
                  </a:cubicBezTo>
                  <a:cubicBezTo>
                    <a:pt x="479737" y="34598"/>
                    <a:pt x="463523" y="32354"/>
                    <a:pt x="449265" y="25550"/>
                  </a:cubicBezTo>
                  <a:cubicBezTo>
                    <a:pt x="413653" y="8541"/>
                    <a:pt x="360237" y="18167"/>
                    <a:pt x="306675" y="32571"/>
                  </a:cubicBezTo>
                  <a:cubicBezTo>
                    <a:pt x="295818" y="35466"/>
                    <a:pt x="284165" y="35466"/>
                    <a:pt x="273380" y="32571"/>
                  </a:cubicBezTo>
                  <a:cubicBezTo>
                    <a:pt x="219746" y="18095"/>
                    <a:pt x="166330" y="8541"/>
                    <a:pt x="130719" y="25550"/>
                  </a:cubicBezTo>
                  <a:cubicBezTo>
                    <a:pt x="116460" y="32354"/>
                    <a:pt x="100319" y="34598"/>
                    <a:pt x="84757" y="31196"/>
                  </a:cubicBezTo>
                  <a:cubicBezTo>
                    <a:pt x="81210" y="30472"/>
                    <a:pt x="78026" y="29748"/>
                    <a:pt x="75203" y="29169"/>
                  </a:cubicBezTo>
                  <a:cubicBezTo>
                    <a:pt x="71005" y="28373"/>
                    <a:pt x="66807" y="30400"/>
                    <a:pt x="65070" y="34019"/>
                  </a:cubicBezTo>
                  <a:cubicBezTo>
                    <a:pt x="65070" y="34091"/>
                    <a:pt x="64997" y="34163"/>
                    <a:pt x="64997" y="34236"/>
                  </a:cubicBezTo>
                  <a:lnTo>
                    <a:pt x="362" y="362"/>
                  </a:lnTo>
                  <a:lnTo>
                    <a:pt x="0" y="22076"/>
                  </a:lnTo>
                  <a:lnTo>
                    <a:pt x="59714" y="51390"/>
                  </a:lnTo>
                  <a:cubicBezTo>
                    <a:pt x="59569" y="52620"/>
                    <a:pt x="59496" y="53779"/>
                    <a:pt x="59424" y="55009"/>
                  </a:cubicBezTo>
                  <a:lnTo>
                    <a:pt x="59424" y="55516"/>
                  </a:lnTo>
                  <a:cubicBezTo>
                    <a:pt x="59424" y="61089"/>
                    <a:pt x="63405" y="66011"/>
                    <a:pt x="69124" y="67603"/>
                  </a:cubicBezTo>
                  <a:cubicBezTo>
                    <a:pt x="73539" y="68834"/>
                    <a:pt x="76289" y="72815"/>
                    <a:pt x="75565" y="77013"/>
                  </a:cubicBezTo>
                  <a:cubicBezTo>
                    <a:pt x="73539" y="89173"/>
                    <a:pt x="74045" y="100681"/>
                    <a:pt x="76578" y="111176"/>
                  </a:cubicBezTo>
                  <a:cubicBezTo>
                    <a:pt x="92720" y="176680"/>
                    <a:pt x="189926" y="202086"/>
                    <a:pt x="258036" y="105530"/>
                  </a:cubicBezTo>
                  <a:cubicBezTo>
                    <a:pt x="265853" y="94384"/>
                    <a:pt x="276855" y="64418"/>
                    <a:pt x="290100" y="64997"/>
                  </a:cubicBezTo>
                  <a:cubicBezTo>
                    <a:pt x="302188" y="65504"/>
                    <a:pt x="314999" y="95397"/>
                    <a:pt x="322165" y="105530"/>
                  </a:cubicBezTo>
                  <a:cubicBezTo>
                    <a:pt x="390275" y="202086"/>
                    <a:pt x="487481" y="176680"/>
                    <a:pt x="503622" y="111176"/>
                  </a:cubicBezTo>
                  <a:cubicBezTo>
                    <a:pt x="506228" y="100753"/>
                    <a:pt x="506734" y="89245"/>
                    <a:pt x="504707" y="77013"/>
                  </a:cubicBezTo>
                  <a:cubicBezTo>
                    <a:pt x="503984" y="72815"/>
                    <a:pt x="506734" y="68761"/>
                    <a:pt x="511149" y="67603"/>
                  </a:cubicBezTo>
                  <a:cubicBezTo>
                    <a:pt x="516868" y="66011"/>
                    <a:pt x="520848" y="61089"/>
                    <a:pt x="520848" y="55516"/>
                  </a:cubicBezTo>
                  <a:lnTo>
                    <a:pt x="520848" y="55009"/>
                  </a:lnTo>
                  <a:cubicBezTo>
                    <a:pt x="520848" y="53851"/>
                    <a:pt x="520704" y="52693"/>
                    <a:pt x="520559" y="51462"/>
                  </a:cubicBezTo>
                  <a:lnTo>
                    <a:pt x="580997" y="21859"/>
                  </a:lnTo>
                  <a:close/>
                  <a:moveTo>
                    <a:pt x="264333" y="57759"/>
                  </a:moveTo>
                  <a:cubicBezTo>
                    <a:pt x="264333" y="58411"/>
                    <a:pt x="264116" y="59062"/>
                    <a:pt x="263898" y="59714"/>
                  </a:cubicBezTo>
                  <a:cubicBezTo>
                    <a:pt x="261872" y="66228"/>
                    <a:pt x="258977" y="72887"/>
                    <a:pt x="255430" y="79474"/>
                  </a:cubicBezTo>
                  <a:cubicBezTo>
                    <a:pt x="254272" y="81717"/>
                    <a:pt x="252969" y="83961"/>
                    <a:pt x="251666" y="86205"/>
                  </a:cubicBezTo>
                  <a:cubicBezTo>
                    <a:pt x="247685" y="92936"/>
                    <a:pt x="243125" y="99523"/>
                    <a:pt x="238059" y="105748"/>
                  </a:cubicBezTo>
                  <a:cubicBezTo>
                    <a:pt x="236177" y="108064"/>
                    <a:pt x="234222" y="110452"/>
                    <a:pt x="232196" y="112696"/>
                  </a:cubicBezTo>
                  <a:cubicBezTo>
                    <a:pt x="218009" y="128547"/>
                    <a:pt x="200855" y="141793"/>
                    <a:pt x="183050" y="148959"/>
                  </a:cubicBezTo>
                  <a:cubicBezTo>
                    <a:pt x="160829" y="157861"/>
                    <a:pt x="135062" y="155835"/>
                    <a:pt x="115808" y="142082"/>
                  </a:cubicBezTo>
                  <a:cubicBezTo>
                    <a:pt x="104879" y="134265"/>
                    <a:pt x="96990" y="123553"/>
                    <a:pt x="93153" y="111104"/>
                  </a:cubicBezTo>
                  <a:cubicBezTo>
                    <a:pt x="89679" y="100030"/>
                    <a:pt x="89462" y="87580"/>
                    <a:pt x="93153" y="74552"/>
                  </a:cubicBezTo>
                  <a:cubicBezTo>
                    <a:pt x="93588" y="72959"/>
                    <a:pt x="94167" y="71295"/>
                    <a:pt x="94746" y="69702"/>
                  </a:cubicBezTo>
                  <a:cubicBezTo>
                    <a:pt x="96483" y="64780"/>
                    <a:pt x="98799" y="59858"/>
                    <a:pt x="101695" y="54864"/>
                  </a:cubicBezTo>
                  <a:cubicBezTo>
                    <a:pt x="104951" y="49363"/>
                    <a:pt x="110380" y="45238"/>
                    <a:pt x="116749" y="43428"/>
                  </a:cubicBezTo>
                  <a:cubicBezTo>
                    <a:pt x="172699" y="27070"/>
                    <a:pt x="219457" y="29169"/>
                    <a:pt x="256877" y="45021"/>
                  </a:cubicBezTo>
                  <a:cubicBezTo>
                    <a:pt x="261076" y="46830"/>
                    <a:pt x="263754" y="50449"/>
                    <a:pt x="264188" y="54502"/>
                  </a:cubicBezTo>
                  <a:cubicBezTo>
                    <a:pt x="264405" y="55516"/>
                    <a:pt x="264405" y="56674"/>
                    <a:pt x="264188" y="57759"/>
                  </a:cubicBezTo>
                  <a:close/>
                  <a:moveTo>
                    <a:pt x="489145" y="96700"/>
                  </a:moveTo>
                  <a:cubicBezTo>
                    <a:pt x="489145" y="97858"/>
                    <a:pt x="489001" y="99016"/>
                    <a:pt x="488857" y="100102"/>
                  </a:cubicBezTo>
                  <a:cubicBezTo>
                    <a:pt x="486975" y="117111"/>
                    <a:pt x="478000" y="131732"/>
                    <a:pt x="463957" y="141793"/>
                  </a:cubicBezTo>
                  <a:cubicBezTo>
                    <a:pt x="463234" y="142300"/>
                    <a:pt x="462510" y="142806"/>
                    <a:pt x="461786" y="143168"/>
                  </a:cubicBezTo>
                  <a:cubicBezTo>
                    <a:pt x="460338" y="144182"/>
                    <a:pt x="458819" y="145050"/>
                    <a:pt x="457371" y="145846"/>
                  </a:cubicBezTo>
                  <a:cubicBezTo>
                    <a:pt x="457371" y="145846"/>
                    <a:pt x="457299" y="145846"/>
                    <a:pt x="457299" y="145846"/>
                  </a:cubicBezTo>
                  <a:cubicBezTo>
                    <a:pt x="455778" y="146715"/>
                    <a:pt x="454186" y="147439"/>
                    <a:pt x="452594" y="148090"/>
                  </a:cubicBezTo>
                  <a:cubicBezTo>
                    <a:pt x="451436" y="148669"/>
                    <a:pt x="450277" y="149103"/>
                    <a:pt x="449047" y="149538"/>
                  </a:cubicBezTo>
                  <a:cubicBezTo>
                    <a:pt x="447817" y="150044"/>
                    <a:pt x="446514" y="150406"/>
                    <a:pt x="445284" y="150841"/>
                  </a:cubicBezTo>
                  <a:cubicBezTo>
                    <a:pt x="434209" y="154242"/>
                    <a:pt x="422194" y="154749"/>
                    <a:pt x="410541" y="152505"/>
                  </a:cubicBezTo>
                  <a:cubicBezTo>
                    <a:pt x="409383" y="152288"/>
                    <a:pt x="408225" y="151999"/>
                    <a:pt x="407067" y="151781"/>
                  </a:cubicBezTo>
                  <a:cubicBezTo>
                    <a:pt x="403592" y="150913"/>
                    <a:pt x="400191" y="149900"/>
                    <a:pt x="396861" y="148524"/>
                  </a:cubicBezTo>
                  <a:cubicBezTo>
                    <a:pt x="360743" y="134121"/>
                    <a:pt x="327158" y="94384"/>
                    <a:pt x="316012" y="59569"/>
                  </a:cubicBezTo>
                  <a:cubicBezTo>
                    <a:pt x="315578" y="58338"/>
                    <a:pt x="315433" y="57036"/>
                    <a:pt x="315433" y="55805"/>
                  </a:cubicBezTo>
                  <a:lnTo>
                    <a:pt x="315433" y="55588"/>
                  </a:lnTo>
                  <a:cubicBezTo>
                    <a:pt x="315433" y="50956"/>
                    <a:pt x="318256" y="46541"/>
                    <a:pt x="322961" y="44514"/>
                  </a:cubicBezTo>
                  <a:cubicBezTo>
                    <a:pt x="360309" y="28663"/>
                    <a:pt x="407139" y="26491"/>
                    <a:pt x="463089" y="42922"/>
                  </a:cubicBezTo>
                  <a:cubicBezTo>
                    <a:pt x="469458" y="44803"/>
                    <a:pt x="474887" y="48784"/>
                    <a:pt x="478144" y="54358"/>
                  </a:cubicBezTo>
                  <a:cubicBezTo>
                    <a:pt x="483283" y="63188"/>
                    <a:pt x="486612" y="71946"/>
                    <a:pt x="488205" y="80414"/>
                  </a:cubicBezTo>
                  <a:cubicBezTo>
                    <a:pt x="488784" y="83165"/>
                    <a:pt x="489074" y="85915"/>
                    <a:pt x="489290" y="88593"/>
                  </a:cubicBezTo>
                  <a:cubicBezTo>
                    <a:pt x="489435" y="91272"/>
                    <a:pt x="489508" y="93950"/>
                    <a:pt x="489290" y="96555"/>
                  </a:cubicBezTo>
                  <a:close/>
                </a:path>
              </a:pathLst>
            </a:custGeom>
            <a:solidFill>
              <a:srgbClr val="33332B"/>
            </a:solidFill>
            <a:ln w="3761" cap="flat">
              <a:solidFill>
                <a:srgbClr val="1D1D1B"/>
              </a:solidFill>
              <a:prstDash val="solid"/>
              <a:miter/>
            </a:ln>
          </p:spPr>
          <p:txBody>
            <a:bodyPr rtlCol="0" anchor="ctr"/>
            <a:lstStyle/>
            <a:p>
              <a:endParaRPr lang="en-GB"/>
            </a:p>
          </p:txBody>
        </p:sp>
        <p:grpSp>
          <p:nvGrpSpPr>
            <p:cNvPr id="92" name="Graphic 445">
              <a:extLst>
                <a:ext uri="{FF2B5EF4-FFF2-40B4-BE49-F238E27FC236}">
                  <a16:creationId xmlns:a16="http://schemas.microsoft.com/office/drawing/2014/main" id="{D1EBB404-D5E1-295D-4C61-B7A8B0C31AB2}"/>
                </a:ext>
              </a:extLst>
            </p:cNvPr>
            <p:cNvGrpSpPr/>
            <p:nvPr/>
          </p:nvGrpSpPr>
          <p:grpSpPr>
            <a:xfrm>
              <a:off x="10827777" y="3232211"/>
              <a:ext cx="398961" cy="122773"/>
              <a:chOff x="10827777" y="3232211"/>
              <a:chExt cx="398961" cy="122773"/>
            </a:xfrm>
          </p:grpSpPr>
          <p:sp>
            <p:nvSpPr>
              <p:cNvPr id="93" name="Freeform: Shape 562">
                <a:extLst>
                  <a:ext uri="{FF2B5EF4-FFF2-40B4-BE49-F238E27FC236}">
                    <a16:creationId xmlns:a16="http://schemas.microsoft.com/office/drawing/2014/main" id="{3FF22083-F1F0-D243-4B03-DA0A9F2D0E6F}"/>
                  </a:ext>
                </a:extLst>
              </p:cNvPr>
              <p:cNvSpPr/>
              <p:nvPr/>
            </p:nvSpPr>
            <p:spPr>
              <a:xfrm>
                <a:off x="10830465" y="3232457"/>
                <a:ext cx="395920" cy="122476"/>
              </a:xfrm>
              <a:custGeom>
                <a:avLst/>
                <a:gdLst>
                  <a:gd name="connsiteX0" fmla="*/ 89897 w 395920"/>
                  <a:gd name="connsiteY0" fmla="*/ 116852 h 122476"/>
                  <a:gd name="connsiteX1" fmla="*/ 22655 w 395920"/>
                  <a:gd name="connsiteY1" fmla="*/ 109976 h 122476"/>
                  <a:gd name="connsiteX2" fmla="*/ 0 w 395920"/>
                  <a:gd name="connsiteY2" fmla="*/ 79215 h 122476"/>
                  <a:gd name="connsiteX3" fmla="*/ 22655 w 395920"/>
                  <a:gd name="connsiteY3" fmla="*/ 110193 h 122476"/>
                  <a:gd name="connsiteX4" fmla="*/ 89897 w 395920"/>
                  <a:gd name="connsiteY4" fmla="*/ 117069 h 122476"/>
                  <a:gd name="connsiteX5" fmla="*/ 139042 w 395920"/>
                  <a:gd name="connsiteY5" fmla="*/ 80807 h 122476"/>
                  <a:gd name="connsiteX6" fmla="*/ 89897 w 395920"/>
                  <a:gd name="connsiteY6" fmla="*/ 116780 h 122476"/>
                  <a:gd name="connsiteX7" fmla="*/ 163797 w 395920"/>
                  <a:gd name="connsiteY7" fmla="*/ 13204 h 122476"/>
                  <a:gd name="connsiteX8" fmla="*/ 23668 w 395920"/>
                  <a:gd name="connsiteY8" fmla="*/ 11611 h 122476"/>
                  <a:gd name="connsiteX9" fmla="*/ 8614 w 395920"/>
                  <a:gd name="connsiteY9" fmla="*/ 23047 h 122476"/>
                  <a:gd name="connsiteX10" fmla="*/ 1665 w 395920"/>
                  <a:gd name="connsiteY10" fmla="*/ 37885 h 122476"/>
                  <a:gd name="connsiteX11" fmla="*/ 8614 w 395920"/>
                  <a:gd name="connsiteY11" fmla="*/ 23265 h 122476"/>
                  <a:gd name="connsiteX12" fmla="*/ 23668 w 395920"/>
                  <a:gd name="connsiteY12" fmla="*/ 11901 h 122476"/>
                  <a:gd name="connsiteX13" fmla="*/ 163797 w 395920"/>
                  <a:gd name="connsiteY13" fmla="*/ 13493 h 122476"/>
                  <a:gd name="connsiteX14" fmla="*/ 171107 w 395920"/>
                  <a:gd name="connsiteY14" fmla="*/ 22686 h 122476"/>
                  <a:gd name="connsiteX15" fmla="*/ 163797 w 395920"/>
                  <a:gd name="connsiteY15" fmla="*/ 13204 h 122476"/>
                  <a:gd name="connsiteX16" fmla="*/ 394835 w 395920"/>
                  <a:gd name="connsiteY16" fmla="*/ 48815 h 122476"/>
                  <a:gd name="connsiteX17" fmla="*/ 395921 w 395920"/>
                  <a:gd name="connsiteY17" fmla="*/ 56994 h 122476"/>
                  <a:gd name="connsiteX18" fmla="*/ 394835 w 395920"/>
                  <a:gd name="connsiteY18" fmla="*/ 48815 h 122476"/>
                  <a:gd name="connsiteX19" fmla="*/ 369718 w 395920"/>
                  <a:gd name="connsiteY19" fmla="*/ 11322 h 122476"/>
                  <a:gd name="connsiteX20" fmla="*/ 229590 w 395920"/>
                  <a:gd name="connsiteY20" fmla="*/ 12914 h 122476"/>
                  <a:gd name="connsiteX21" fmla="*/ 222063 w 395920"/>
                  <a:gd name="connsiteY21" fmla="*/ 23988 h 122476"/>
                  <a:gd name="connsiteX22" fmla="*/ 229590 w 395920"/>
                  <a:gd name="connsiteY22" fmla="*/ 13566 h 122476"/>
                  <a:gd name="connsiteX23" fmla="*/ 369718 w 395920"/>
                  <a:gd name="connsiteY23" fmla="*/ 11973 h 122476"/>
                  <a:gd name="connsiteX24" fmla="*/ 384774 w 395920"/>
                  <a:gd name="connsiteY24" fmla="*/ 23337 h 122476"/>
                  <a:gd name="connsiteX25" fmla="*/ 394835 w 395920"/>
                  <a:gd name="connsiteY25" fmla="*/ 48887 h 122476"/>
                  <a:gd name="connsiteX26" fmla="*/ 384774 w 395920"/>
                  <a:gd name="connsiteY26" fmla="*/ 22830 h 122476"/>
                  <a:gd name="connsiteX27" fmla="*/ 369718 w 395920"/>
                  <a:gd name="connsiteY27" fmla="*/ 11394 h 122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95920" h="122476">
                    <a:moveTo>
                      <a:pt x="89897" y="116852"/>
                    </a:moveTo>
                    <a:cubicBezTo>
                      <a:pt x="67675" y="125683"/>
                      <a:pt x="41908" y="123656"/>
                      <a:pt x="22655" y="109976"/>
                    </a:cubicBezTo>
                    <a:cubicBezTo>
                      <a:pt x="11726" y="102159"/>
                      <a:pt x="3836" y="91592"/>
                      <a:pt x="0" y="79215"/>
                    </a:cubicBezTo>
                    <a:cubicBezTo>
                      <a:pt x="3764" y="91664"/>
                      <a:pt x="11726" y="102376"/>
                      <a:pt x="22655" y="110193"/>
                    </a:cubicBezTo>
                    <a:cubicBezTo>
                      <a:pt x="41908" y="124018"/>
                      <a:pt x="67603" y="125972"/>
                      <a:pt x="89897" y="117069"/>
                    </a:cubicBezTo>
                    <a:cubicBezTo>
                      <a:pt x="107702" y="109904"/>
                      <a:pt x="124856" y="96658"/>
                      <a:pt x="139042" y="80807"/>
                    </a:cubicBezTo>
                    <a:cubicBezTo>
                      <a:pt x="124784" y="96513"/>
                      <a:pt x="107629" y="109687"/>
                      <a:pt x="89897" y="116780"/>
                    </a:cubicBezTo>
                    <a:close/>
                    <a:moveTo>
                      <a:pt x="163797" y="13204"/>
                    </a:moveTo>
                    <a:cubicBezTo>
                      <a:pt x="126448" y="-2648"/>
                      <a:pt x="79618" y="-4819"/>
                      <a:pt x="23668" y="11611"/>
                    </a:cubicBezTo>
                    <a:cubicBezTo>
                      <a:pt x="17299" y="13493"/>
                      <a:pt x="11870" y="17547"/>
                      <a:pt x="8614" y="23047"/>
                    </a:cubicBezTo>
                    <a:cubicBezTo>
                      <a:pt x="5718" y="28042"/>
                      <a:pt x="3402" y="32964"/>
                      <a:pt x="1665" y="37885"/>
                    </a:cubicBezTo>
                    <a:cubicBezTo>
                      <a:pt x="3402" y="33108"/>
                      <a:pt x="5718" y="28114"/>
                      <a:pt x="8614" y="23265"/>
                    </a:cubicBezTo>
                    <a:cubicBezTo>
                      <a:pt x="11870" y="17836"/>
                      <a:pt x="17299" y="13783"/>
                      <a:pt x="23668" y="11901"/>
                    </a:cubicBezTo>
                    <a:cubicBezTo>
                      <a:pt x="79618" y="-4385"/>
                      <a:pt x="126376" y="-2213"/>
                      <a:pt x="163797" y="13493"/>
                    </a:cubicBezTo>
                    <a:cubicBezTo>
                      <a:pt x="167923" y="15158"/>
                      <a:pt x="170528" y="18705"/>
                      <a:pt x="171107" y="22686"/>
                    </a:cubicBezTo>
                    <a:cubicBezTo>
                      <a:pt x="170672" y="18632"/>
                      <a:pt x="167994" y="15013"/>
                      <a:pt x="163797" y="13204"/>
                    </a:cubicBezTo>
                    <a:close/>
                    <a:moveTo>
                      <a:pt x="394835" y="48815"/>
                    </a:moveTo>
                    <a:cubicBezTo>
                      <a:pt x="395413" y="51638"/>
                      <a:pt x="395703" y="54316"/>
                      <a:pt x="395921" y="56994"/>
                    </a:cubicBezTo>
                    <a:cubicBezTo>
                      <a:pt x="395703" y="54316"/>
                      <a:pt x="395341" y="51565"/>
                      <a:pt x="394835" y="48815"/>
                    </a:cubicBezTo>
                    <a:close/>
                    <a:moveTo>
                      <a:pt x="369718" y="11322"/>
                    </a:moveTo>
                    <a:cubicBezTo>
                      <a:pt x="313768" y="-5036"/>
                      <a:pt x="267011" y="-2937"/>
                      <a:pt x="229590" y="12914"/>
                    </a:cubicBezTo>
                    <a:cubicBezTo>
                      <a:pt x="224886" y="14941"/>
                      <a:pt x="222063" y="19284"/>
                      <a:pt x="222063" y="23988"/>
                    </a:cubicBezTo>
                    <a:cubicBezTo>
                      <a:pt x="222280" y="19573"/>
                      <a:pt x="225030" y="15447"/>
                      <a:pt x="229590" y="13566"/>
                    </a:cubicBezTo>
                    <a:cubicBezTo>
                      <a:pt x="266938" y="-2141"/>
                      <a:pt x="313768" y="-4312"/>
                      <a:pt x="369718" y="11973"/>
                    </a:cubicBezTo>
                    <a:cubicBezTo>
                      <a:pt x="376088" y="13855"/>
                      <a:pt x="381516" y="17836"/>
                      <a:pt x="384774" y="23337"/>
                    </a:cubicBezTo>
                    <a:cubicBezTo>
                      <a:pt x="389840" y="31950"/>
                      <a:pt x="393098" y="40563"/>
                      <a:pt x="394835" y="48887"/>
                    </a:cubicBezTo>
                    <a:cubicBezTo>
                      <a:pt x="393242" y="40419"/>
                      <a:pt x="389912" y="31661"/>
                      <a:pt x="384774" y="22830"/>
                    </a:cubicBezTo>
                    <a:cubicBezTo>
                      <a:pt x="381516" y="17257"/>
                      <a:pt x="376088" y="13204"/>
                      <a:pt x="369718" y="11394"/>
                    </a:cubicBezTo>
                    <a:close/>
                  </a:path>
                </a:pathLst>
              </a:custGeom>
              <a:solidFill>
                <a:srgbClr val="1D1D1B"/>
              </a:solidFill>
              <a:ln w="3761" cap="flat">
                <a:solidFill>
                  <a:srgbClr val="1D1D1B"/>
                </a:solidFill>
                <a:prstDash val="solid"/>
                <a:miter/>
              </a:ln>
            </p:spPr>
            <p:txBody>
              <a:bodyPr rtlCol="0" anchor="ctr"/>
              <a:lstStyle/>
              <a:p>
                <a:endParaRPr lang="en-GB"/>
              </a:p>
            </p:txBody>
          </p:sp>
          <p:sp>
            <p:nvSpPr>
              <p:cNvPr id="94" name="Freeform: Shape 563">
                <a:extLst>
                  <a:ext uri="{FF2B5EF4-FFF2-40B4-BE49-F238E27FC236}">
                    <a16:creationId xmlns:a16="http://schemas.microsoft.com/office/drawing/2014/main" id="{CA3414DC-62C9-91B8-407E-B36097211D13}"/>
                  </a:ext>
                </a:extLst>
              </p:cNvPr>
              <p:cNvSpPr/>
              <p:nvPr/>
            </p:nvSpPr>
            <p:spPr>
              <a:xfrm>
                <a:off x="11052744" y="3232211"/>
                <a:ext cx="173994" cy="122297"/>
              </a:xfrm>
              <a:custGeom>
                <a:avLst/>
                <a:gdLst>
                  <a:gd name="connsiteX0" fmla="*/ 173713 w 173994"/>
                  <a:gd name="connsiteY0" fmla="*/ 65129 h 122297"/>
                  <a:gd name="connsiteX1" fmla="*/ 173424 w 173994"/>
                  <a:gd name="connsiteY1" fmla="*/ 68531 h 122297"/>
                  <a:gd name="connsiteX2" fmla="*/ 148524 w 173994"/>
                  <a:gd name="connsiteY2" fmla="*/ 110077 h 122297"/>
                  <a:gd name="connsiteX3" fmla="*/ 146354 w 173994"/>
                  <a:gd name="connsiteY3" fmla="*/ 111597 h 122297"/>
                  <a:gd name="connsiteX4" fmla="*/ 141938 w 173994"/>
                  <a:gd name="connsiteY4" fmla="*/ 114275 h 122297"/>
                  <a:gd name="connsiteX5" fmla="*/ 141866 w 173994"/>
                  <a:gd name="connsiteY5" fmla="*/ 114275 h 122297"/>
                  <a:gd name="connsiteX6" fmla="*/ 137161 w 173994"/>
                  <a:gd name="connsiteY6" fmla="*/ 116519 h 122297"/>
                  <a:gd name="connsiteX7" fmla="*/ 133615 w 173994"/>
                  <a:gd name="connsiteY7" fmla="*/ 117967 h 122297"/>
                  <a:gd name="connsiteX8" fmla="*/ 129851 w 173994"/>
                  <a:gd name="connsiteY8" fmla="*/ 119269 h 122297"/>
                  <a:gd name="connsiteX9" fmla="*/ 95108 w 173994"/>
                  <a:gd name="connsiteY9" fmla="*/ 120934 h 122297"/>
                  <a:gd name="connsiteX10" fmla="*/ 91634 w 173994"/>
                  <a:gd name="connsiteY10" fmla="*/ 120210 h 122297"/>
                  <a:gd name="connsiteX11" fmla="*/ 81428 w 173994"/>
                  <a:gd name="connsiteY11" fmla="*/ 116881 h 122297"/>
                  <a:gd name="connsiteX12" fmla="*/ 580 w 173994"/>
                  <a:gd name="connsiteY12" fmla="*/ 27419 h 122297"/>
                  <a:gd name="connsiteX13" fmla="*/ 0 w 173994"/>
                  <a:gd name="connsiteY13" fmla="*/ 24234 h 122297"/>
                  <a:gd name="connsiteX14" fmla="*/ 0 w 173994"/>
                  <a:gd name="connsiteY14" fmla="*/ 24017 h 122297"/>
                  <a:gd name="connsiteX15" fmla="*/ 7528 w 173994"/>
                  <a:gd name="connsiteY15" fmla="*/ 12943 h 122297"/>
                  <a:gd name="connsiteX16" fmla="*/ 147656 w 173994"/>
                  <a:gd name="connsiteY16" fmla="*/ 11350 h 122297"/>
                  <a:gd name="connsiteX17" fmla="*/ 162712 w 173994"/>
                  <a:gd name="connsiteY17" fmla="*/ 22787 h 122297"/>
                  <a:gd name="connsiteX18" fmla="*/ 172772 w 173994"/>
                  <a:gd name="connsiteY18" fmla="*/ 48843 h 122297"/>
                  <a:gd name="connsiteX19" fmla="*/ 173858 w 173994"/>
                  <a:gd name="connsiteY19" fmla="*/ 57022 h 122297"/>
                  <a:gd name="connsiteX20" fmla="*/ 173858 w 173994"/>
                  <a:gd name="connsiteY20" fmla="*/ 64984 h 12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73994" h="122297">
                    <a:moveTo>
                      <a:pt x="173713" y="65129"/>
                    </a:moveTo>
                    <a:cubicBezTo>
                      <a:pt x="173713" y="66287"/>
                      <a:pt x="173569" y="67445"/>
                      <a:pt x="173424" y="68531"/>
                    </a:cubicBezTo>
                    <a:cubicBezTo>
                      <a:pt x="171397" y="85395"/>
                      <a:pt x="162422" y="100089"/>
                      <a:pt x="148524" y="110077"/>
                    </a:cubicBezTo>
                    <a:cubicBezTo>
                      <a:pt x="147801" y="110584"/>
                      <a:pt x="147077" y="111090"/>
                      <a:pt x="146354" y="111597"/>
                    </a:cubicBezTo>
                    <a:cubicBezTo>
                      <a:pt x="144905" y="112538"/>
                      <a:pt x="143386" y="113479"/>
                      <a:pt x="141938" y="114275"/>
                    </a:cubicBezTo>
                    <a:cubicBezTo>
                      <a:pt x="141938" y="114275"/>
                      <a:pt x="141866" y="114275"/>
                      <a:pt x="141866" y="114275"/>
                    </a:cubicBezTo>
                    <a:cubicBezTo>
                      <a:pt x="140345" y="115071"/>
                      <a:pt x="138753" y="115795"/>
                      <a:pt x="137161" y="116519"/>
                    </a:cubicBezTo>
                    <a:cubicBezTo>
                      <a:pt x="136003" y="117098"/>
                      <a:pt x="134844" y="117532"/>
                      <a:pt x="133615" y="117967"/>
                    </a:cubicBezTo>
                    <a:cubicBezTo>
                      <a:pt x="132384" y="118473"/>
                      <a:pt x="131081" y="118835"/>
                      <a:pt x="129851" y="119269"/>
                    </a:cubicBezTo>
                    <a:cubicBezTo>
                      <a:pt x="118776" y="122671"/>
                      <a:pt x="106761" y="123178"/>
                      <a:pt x="95108" y="120934"/>
                    </a:cubicBezTo>
                    <a:cubicBezTo>
                      <a:pt x="93950" y="120717"/>
                      <a:pt x="92792" y="120428"/>
                      <a:pt x="91634" y="120210"/>
                    </a:cubicBezTo>
                    <a:cubicBezTo>
                      <a:pt x="88160" y="119342"/>
                      <a:pt x="84758" y="118184"/>
                      <a:pt x="81428" y="116881"/>
                    </a:cubicBezTo>
                    <a:cubicBezTo>
                      <a:pt x="45310" y="102405"/>
                      <a:pt x="11726" y="62451"/>
                      <a:pt x="580" y="27419"/>
                    </a:cubicBezTo>
                    <a:cubicBezTo>
                      <a:pt x="290" y="26406"/>
                      <a:pt x="72" y="25247"/>
                      <a:pt x="0" y="24234"/>
                    </a:cubicBezTo>
                    <a:lnTo>
                      <a:pt x="0" y="24017"/>
                    </a:lnTo>
                    <a:cubicBezTo>
                      <a:pt x="0" y="19385"/>
                      <a:pt x="2823" y="14969"/>
                      <a:pt x="7528" y="12943"/>
                    </a:cubicBezTo>
                    <a:cubicBezTo>
                      <a:pt x="44876" y="-2908"/>
                      <a:pt x="91706" y="-5080"/>
                      <a:pt x="147656" y="11350"/>
                    </a:cubicBezTo>
                    <a:cubicBezTo>
                      <a:pt x="154025" y="13232"/>
                      <a:pt x="159454" y="17213"/>
                      <a:pt x="162712" y="22787"/>
                    </a:cubicBezTo>
                    <a:cubicBezTo>
                      <a:pt x="167850" y="31617"/>
                      <a:pt x="171179" y="40375"/>
                      <a:pt x="172772" y="48843"/>
                    </a:cubicBezTo>
                    <a:cubicBezTo>
                      <a:pt x="173351" y="51594"/>
                      <a:pt x="173641" y="54344"/>
                      <a:pt x="173858" y="57022"/>
                    </a:cubicBezTo>
                    <a:cubicBezTo>
                      <a:pt x="174002" y="59700"/>
                      <a:pt x="174075" y="62379"/>
                      <a:pt x="173858" y="64984"/>
                    </a:cubicBezTo>
                    <a:close/>
                  </a:path>
                </a:pathLst>
              </a:custGeom>
              <a:solidFill>
                <a:srgbClr val="FFFFFF">
                  <a:alpha val="40000"/>
                </a:srgbClr>
              </a:solidFill>
              <a:ln w="3761" cap="flat">
                <a:solidFill>
                  <a:srgbClr val="1D1D1B">
                    <a:alpha val="40000"/>
                  </a:srgbClr>
                </a:solidFill>
                <a:prstDash val="solid"/>
                <a:miter/>
              </a:ln>
            </p:spPr>
            <p:txBody>
              <a:bodyPr rtlCol="0" anchor="ctr"/>
              <a:lstStyle/>
              <a:p>
                <a:endParaRPr lang="en-GB"/>
              </a:p>
            </p:txBody>
          </p:sp>
          <p:sp>
            <p:nvSpPr>
              <p:cNvPr id="95" name="Freeform: Shape 564">
                <a:extLst>
                  <a:ext uri="{FF2B5EF4-FFF2-40B4-BE49-F238E27FC236}">
                    <a16:creationId xmlns:a16="http://schemas.microsoft.com/office/drawing/2014/main" id="{F2156B4A-27DD-8D46-1A52-E2451C8118A0}"/>
                  </a:ext>
                </a:extLst>
              </p:cNvPr>
              <p:cNvSpPr/>
              <p:nvPr/>
            </p:nvSpPr>
            <p:spPr>
              <a:xfrm>
                <a:off x="10827777" y="3232746"/>
                <a:ext cx="173885" cy="122238"/>
              </a:xfrm>
              <a:custGeom>
                <a:avLst/>
                <a:gdLst>
                  <a:gd name="connsiteX0" fmla="*/ 173867 w 173885"/>
                  <a:gd name="connsiteY0" fmla="*/ 25653 h 122238"/>
                  <a:gd name="connsiteX1" fmla="*/ 173433 w 173885"/>
                  <a:gd name="connsiteY1" fmla="*/ 27390 h 122238"/>
                  <a:gd name="connsiteX2" fmla="*/ 164965 w 173885"/>
                  <a:gd name="connsiteY2" fmla="*/ 47367 h 122238"/>
                  <a:gd name="connsiteX3" fmla="*/ 161201 w 173885"/>
                  <a:gd name="connsiteY3" fmla="*/ 54099 h 122238"/>
                  <a:gd name="connsiteX4" fmla="*/ 147593 w 173885"/>
                  <a:gd name="connsiteY4" fmla="*/ 73641 h 122238"/>
                  <a:gd name="connsiteX5" fmla="*/ 141730 w 173885"/>
                  <a:gd name="connsiteY5" fmla="*/ 80590 h 122238"/>
                  <a:gd name="connsiteX6" fmla="*/ 92584 w 173885"/>
                  <a:gd name="connsiteY6" fmla="*/ 116852 h 122238"/>
                  <a:gd name="connsiteX7" fmla="*/ 25343 w 173885"/>
                  <a:gd name="connsiteY7" fmla="*/ 109976 h 122238"/>
                  <a:gd name="connsiteX8" fmla="*/ 2688 w 173885"/>
                  <a:gd name="connsiteY8" fmla="*/ 78997 h 122238"/>
                  <a:gd name="connsiteX9" fmla="*/ 2688 w 173885"/>
                  <a:gd name="connsiteY9" fmla="*/ 42445 h 122238"/>
                  <a:gd name="connsiteX10" fmla="*/ 4280 w 173885"/>
                  <a:gd name="connsiteY10" fmla="*/ 37596 h 122238"/>
                  <a:gd name="connsiteX11" fmla="*/ 11229 w 173885"/>
                  <a:gd name="connsiteY11" fmla="*/ 22758 h 122238"/>
                  <a:gd name="connsiteX12" fmla="*/ 26284 w 173885"/>
                  <a:gd name="connsiteY12" fmla="*/ 11322 h 122238"/>
                  <a:gd name="connsiteX13" fmla="*/ 166412 w 173885"/>
                  <a:gd name="connsiteY13" fmla="*/ 12914 h 122238"/>
                  <a:gd name="connsiteX14" fmla="*/ 173722 w 173885"/>
                  <a:gd name="connsiteY14" fmla="*/ 22396 h 122238"/>
                  <a:gd name="connsiteX15" fmla="*/ 173722 w 173885"/>
                  <a:gd name="connsiteY15" fmla="*/ 25653 h 122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73885" h="122238">
                    <a:moveTo>
                      <a:pt x="173867" y="25653"/>
                    </a:moveTo>
                    <a:cubicBezTo>
                      <a:pt x="173795" y="26232"/>
                      <a:pt x="173650" y="26811"/>
                      <a:pt x="173433" y="27390"/>
                    </a:cubicBezTo>
                    <a:cubicBezTo>
                      <a:pt x="171407" y="33904"/>
                      <a:pt x="168511" y="40708"/>
                      <a:pt x="164965" y="47367"/>
                    </a:cubicBezTo>
                    <a:cubicBezTo>
                      <a:pt x="163806" y="49611"/>
                      <a:pt x="162503" y="51855"/>
                      <a:pt x="161201" y="54099"/>
                    </a:cubicBezTo>
                    <a:cubicBezTo>
                      <a:pt x="157219" y="60830"/>
                      <a:pt x="152659" y="67417"/>
                      <a:pt x="147593" y="73641"/>
                    </a:cubicBezTo>
                    <a:cubicBezTo>
                      <a:pt x="145711" y="75957"/>
                      <a:pt x="143757" y="78346"/>
                      <a:pt x="141730" y="80590"/>
                    </a:cubicBezTo>
                    <a:cubicBezTo>
                      <a:pt x="127544" y="96441"/>
                      <a:pt x="110390" y="109687"/>
                      <a:pt x="92584" y="116852"/>
                    </a:cubicBezTo>
                    <a:cubicBezTo>
                      <a:pt x="70363" y="125755"/>
                      <a:pt x="44596" y="123728"/>
                      <a:pt x="25343" y="109976"/>
                    </a:cubicBezTo>
                    <a:cubicBezTo>
                      <a:pt x="14413" y="102159"/>
                      <a:pt x="6524" y="91447"/>
                      <a:pt x="2688" y="78997"/>
                    </a:cubicBezTo>
                    <a:cubicBezTo>
                      <a:pt x="-786" y="67923"/>
                      <a:pt x="-1004" y="55474"/>
                      <a:pt x="2688" y="42445"/>
                    </a:cubicBezTo>
                    <a:cubicBezTo>
                      <a:pt x="3122" y="40853"/>
                      <a:pt x="3701" y="39188"/>
                      <a:pt x="4280" y="37596"/>
                    </a:cubicBezTo>
                    <a:cubicBezTo>
                      <a:pt x="6017" y="32674"/>
                      <a:pt x="8334" y="27752"/>
                      <a:pt x="11229" y="22758"/>
                    </a:cubicBezTo>
                    <a:cubicBezTo>
                      <a:pt x="14486" y="17257"/>
                      <a:pt x="19914" y="13131"/>
                      <a:pt x="26284" y="11322"/>
                    </a:cubicBezTo>
                    <a:cubicBezTo>
                      <a:pt x="82234" y="-5036"/>
                      <a:pt x="128992" y="-2937"/>
                      <a:pt x="166412" y="12914"/>
                    </a:cubicBezTo>
                    <a:cubicBezTo>
                      <a:pt x="170610" y="14724"/>
                      <a:pt x="173288" y="18343"/>
                      <a:pt x="173722" y="22396"/>
                    </a:cubicBezTo>
                    <a:cubicBezTo>
                      <a:pt x="173940" y="23409"/>
                      <a:pt x="173940" y="24567"/>
                      <a:pt x="173722" y="25653"/>
                    </a:cubicBezTo>
                    <a:close/>
                  </a:path>
                </a:pathLst>
              </a:custGeom>
              <a:solidFill>
                <a:srgbClr val="FFFFFF">
                  <a:alpha val="40000"/>
                </a:srgbClr>
              </a:solidFill>
              <a:ln w="3761" cap="flat">
                <a:solidFill>
                  <a:srgbClr val="1D1D1B">
                    <a:alpha val="40000"/>
                  </a:srgbClr>
                </a:solidFill>
                <a:prstDash val="solid"/>
                <a:miter/>
              </a:ln>
            </p:spPr>
            <p:txBody>
              <a:bodyPr rtlCol="0" anchor="ctr"/>
              <a:lstStyle/>
              <a:p>
                <a:endParaRPr lang="en-GB"/>
              </a:p>
            </p:txBody>
          </p:sp>
        </p:grpSp>
      </p:grpSp>
      <p:grpSp>
        <p:nvGrpSpPr>
          <p:cNvPr id="98" name="Group 97">
            <a:extLst>
              <a:ext uri="{FF2B5EF4-FFF2-40B4-BE49-F238E27FC236}">
                <a16:creationId xmlns:a16="http://schemas.microsoft.com/office/drawing/2014/main" id="{E4F71B01-8825-261D-82AA-0F45C6E80713}"/>
              </a:ext>
            </a:extLst>
          </p:cNvPr>
          <p:cNvGrpSpPr/>
          <p:nvPr/>
        </p:nvGrpSpPr>
        <p:grpSpPr>
          <a:xfrm>
            <a:off x="868576" y="2413766"/>
            <a:ext cx="448536" cy="451087"/>
            <a:chOff x="6101356" y="2953614"/>
            <a:chExt cx="884125" cy="975197"/>
          </a:xfrm>
        </p:grpSpPr>
        <p:grpSp>
          <p:nvGrpSpPr>
            <p:cNvPr id="99" name="Graphic 445">
              <a:extLst>
                <a:ext uri="{FF2B5EF4-FFF2-40B4-BE49-F238E27FC236}">
                  <a16:creationId xmlns:a16="http://schemas.microsoft.com/office/drawing/2014/main" id="{4A00CC15-1253-5923-98C9-5731ABC770A1}"/>
                </a:ext>
              </a:extLst>
            </p:cNvPr>
            <p:cNvGrpSpPr/>
            <p:nvPr/>
          </p:nvGrpSpPr>
          <p:grpSpPr>
            <a:xfrm>
              <a:off x="6613220" y="3288584"/>
              <a:ext cx="237238" cy="334731"/>
              <a:chOff x="6613220" y="3288584"/>
              <a:chExt cx="237238" cy="334731"/>
            </a:xfrm>
          </p:grpSpPr>
          <p:sp>
            <p:nvSpPr>
              <p:cNvPr id="128" name="Freeform: Shape 566">
                <a:extLst>
                  <a:ext uri="{FF2B5EF4-FFF2-40B4-BE49-F238E27FC236}">
                    <a16:creationId xmlns:a16="http://schemas.microsoft.com/office/drawing/2014/main" id="{83231955-F0E7-A336-7A96-1396999A1BA3}"/>
                  </a:ext>
                </a:extLst>
              </p:cNvPr>
              <p:cNvSpPr/>
              <p:nvPr/>
            </p:nvSpPr>
            <p:spPr>
              <a:xfrm>
                <a:off x="6617789" y="3293214"/>
                <a:ext cx="228242" cy="325640"/>
              </a:xfrm>
              <a:custGeom>
                <a:avLst/>
                <a:gdLst>
                  <a:gd name="connsiteX0" fmla="*/ 5501 w 228242"/>
                  <a:gd name="connsiteY0" fmla="*/ 315071 h 325640"/>
                  <a:gd name="connsiteX1" fmla="*/ 0 w 228242"/>
                  <a:gd name="connsiteY1" fmla="*/ 256733 h 325640"/>
                  <a:gd name="connsiteX2" fmla="*/ 185510 w 228242"/>
                  <a:gd name="connsiteY2" fmla="*/ 0 h 325640"/>
                  <a:gd name="connsiteX3" fmla="*/ 194920 w 228242"/>
                  <a:gd name="connsiteY3" fmla="*/ 3185 h 325640"/>
                  <a:gd name="connsiteX4" fmla="*/ 201506 w 228242"/>
                  <a:gd name="connsiteY4" fmla="*/ 1592 h 325640"/>
                  <a:gd name="connsiteX5" fmla="*/ 213015 w 228242"/>
                  <a:gd name="connsiteY5" fmla="*/ 36624 h 325640"/>
                  <a:gd name="connsiteX6" fmla="*/ 217141 w 228242"/>
                  <a:gd name="connsiteY6" fmla="*/ 240303 h 325640"/>
                  <a:gd name="connsiteX7" fmla="*/ 203678 w 228242"/>
                  <a:gd name="connsiteY7" fmla="*/ 301753 h 325640"/>
                  <a:gd name="connsiteX8" fmla="*/ 113275 w 228242"/>
                  <a:gd name="connsiteY8" fmla="*/ 324336 h 325640"/>
                  <a:gd name="connsiteX9" fmla="*/ 5501 w 228242"/>
                  <a:gd name="connsiteY9" fmla="*/ 314999 h 325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8242" h="325640">
                    <a:moveTo>
                      <a:pt x="5501" y="315071"/>
                    </a:moveTo>
                    <a:cubicBezTo>
                      <a:pt x="2895" y="295529"/>
                      <a:pt x="1230" y="275624"/>
                      <a:pt x="0" y="256733"/>
                    </a:cubicBezTo>
                    <a:cubicBezTo>
                      <a:pt x="93153" y="223366"/>
                      <a:pt x="165389" y="124132"/>
                      <a:pt x="185510" y="0"/>
                    </a:cubicBezTo>
                    <a:cubicBezTo>
                      <a:pt x="188478" y="2027"/>
                      <a:pt x="191590" y="3185"/>
                      <a:pt x="194920" y="3185"/>
                    </a:cubicBezTo>
                    <a:cubicBezTo>
                      <a:pt x="197164" y="3185"/>
                      <a:pt x="199408" y="2606"/>
                      <a:pt x="201506" y="1592"/>
                    </a:cubicBezTo>
                    <a:cubicBezTo>
                      <a:pt x="204546" y="13607"/>
                      <a:pt x="209106" y="24971"/>
                      <a:pt x="213015" y="36624"/>
                    </a:cubicBezTo>
                    <a:cubicBezTo>
                      <a:pt x="234367" y="100898"/>
                      <a:pt x="230893" y="173206"/>
                      <a:pt x="217141" y="240303"/>
                    </a:cubicBezTo>
                    <a:cubicBezTo>
                      <a:pt x="213160" y="259918"/>
                      <a:pt x="215693" y="285251"/>
                      <a:pt x="203678" y="301753"/>
                    </a:cubicBezTo>
                    <a:cubicBezTo>
                      <a:pt x="184425" y="328245"/>
                      <a:pt x="142227" y="326942"/>
                      <a:pt x="113275" y="324336"/>
                    </a:cubicBezTo>
                    <a:cubicBezTo>
                      <a:pt x="104806" y="323612"/>
                      <a:pt x="5139" y="312176"/>
                      <a:pt x="5501" y="314999"/>
                    </a:cubicBezTo>
                    <a:close/>
                  </a:path>
                </a:pathLst>
              </a:custGeom>
              <a:solidFill>
                <a:srgbClr val="000000"/>
              </a:solidFill>
              <a:ln w="7233" cap="flat">
                <a:noFill/>
                <a:prstDash val="solid"/>
                <a:miter/>
              </a:ln>
            </p:spPr>
            <p:txBody>
              <a:bodyPr rtlCol="0" anchor="ctr"/>
              <a:lstStyle/>
              <a:p>
                <a:endParaRPr lang="en-GB"/>
              </a:p>
            </p:txBody>
          </p:sp>
          <p:sp>
            <p:nvSpPr>
              <p:cNvPr id="129" name="Freeform: Shape 567">
                <a:extLst>
                  <a:ext uri="{FF2B5EF4-FFF2-40B4-BE49-F238E27FC236}">
                    <a16:creationId xmlns:a16="http://schemas.microsoft.com/office/drawing/2014/main" id="{45C5ABB5-E8B4-DCA1-DCED-2A6526063E90}"/>
                  </a:ext>
                </a:extLst>
              </p:cNvPr>
              <p:cNvSpPr/>
              <p:nvPr/>
            </p:nvSpPr>
            <p:spPr>
              <a:xfrm>
                <a:off x="6613220" y="3288584"/>
                <a:ext cx="237238" cy="334731"/>
              </a:xfrm>
              <a:custGeom>
                <a:avLst/>
                <a:gdLst>
                  <a:gd name="connsiteX0" fmla="*/ 14557 w 237238"/>
                  <a:gd name="connsiteY0" fmla="*/ 319702 h 334731"/>
                  <a:gd name="connsiteX1" fmla="*/ 9056 w 237238"/>
                  <a:gd name="connsiteY1" fmla="*/ 261363 h 334731"/>
                  <a:gd name="connsiteX2" fmla="*/ 5727 w 237238"/>
                  <a:gd name="connsiteY2" fmla="*/ 265706 h 334731"/>
                  <a:gd name="connsiteX3" fmla="*/ 172780 w 237238"/>
                  <a:gd name="connsiteY3" fmla="*/ 86565 h 334731"/>
                  <a:gd name="connsiteX4" fmla="*/ 194422 w 237238"/>
                  <a:gd name="connsiteY4" fmla="*/ 5788 h 334731"/>
                  <a:gd name="connsiteX5" fmla="*/ 187763 w 237238"/>
                  <a:gd name="connsiteY5" fmla="*/ 8466 h 334731"/>
                  <a:gd name="connsiteX6" fmla="*/ 207234 w 237238"/>
                  <a:gd name="connsiteY6" fmla="*/ 10493 h 334731"/>
                  <a:gd name="connsiteX7" fmla="*/ 201660 w 237238"/>
                  <a:gd name="connsiteY7" fmla="*/ 7308 h 334731"/>
                  <a:gd name="connsiteX8" fmla="*/ 222144 w 237238"/>
                  <a:gd name="connsiteY8" fmla="*/ 76721 h 334731"/>
                  <a:gd name="connsiteX9" fmla="*/ 228151 w 237238"/>
                  <a:gd name="connsiteY9" fmla="*/ 148522 h 334731"/>
                  <a:gd name="connsiteX10" fmla="*/ 221420 w 237238"/>
                  <a:gd name="connsiteY10" fmla="*/ 221120 h 334731"/>
                  <a:gd name="connsiteX11" fmla="*/ 215919 w 237238"/>
                  <a:gd name="connsiteY11" fmla="*/ 251809 h 334731"/>
                  <a:gd name="connsiteX12" fmla="*/ 212228 w 237238"/>
                  <a:gd name="connsiteY12" fmla="*/ 283511 h 334731"/>
                  <a:gd name="connsiteX13" fmla="*/ 124068 w 237238"/>
                  <a:gd name="connsiteY13" fmla="*/ 324841 h 334731"/>
                  <a:gd name="connsiteX14" fmla="*/ 64210 w 237238"/>
                  <a:gd name="connsiteY14" fmla="*/ 318688 h 334731"/>
                  <a:gd name="connsiteX15" fmla="*/ 24111 w 237238"/>
                  <a:gd name="connsiteY15" fmla="*/ 315069 h 334731"/>
                  <a:gd name="connsiteX16" fmla="*/ 5582 w 237238"/>
                  <a:gd name="connsiteY16" fmla="*/ 318326 h 334731"/>
                  <a:gd name="connsiteX17" fmla="*/ 14340 w 237238"/>
                  <a:gd name="connsiteY17" fmla="*/ 320715 h 334731"/>
                  <a:gd name="connsiteX18" fmla="*/ 13037 w 237238"/>
                  <a:gd name="connsiteY18" fmla="*/ 323610 h 334731"/>
                  <a:gd name="connsiteX19" fmla="*/ 17235 w 237238"/>
                  <a:gd name="connsiteY19" fmla="*/ 323683 h 334731"/>
                  <a:gd name="connsiteX20" fmla="*/ 32724 w 237238"/>
                  <a:gd name="connsiteY20" fmla="*/ 324768 h 334731"/>
                  <a:gd name="connsiteX21" fmla="*/ 71665 w 237238"/>
                  <a:gd name="connsiteY21" fmla="*/ 328532 h 334731"/>
                  <a:gd name="connsiteX22" fmla="*/ 135504 w 237238"/>
                  <a:gd name="connsiteY22" fmla="*/ 334612 h 334731"/>
                  <a:gd name="connsiteX23" fmla="*/ 218742 w 237238"/>
                  <a:gd name="connsiteY23" fmla="*/ 294948 h 334731"/>
                  <a:gd name="connsiteX24" fmla="*/ 223302 w 237238"/>
                  <a:gd name="connsiteY24" fmla="*/ 268529 h 334731"/>
                  <a:gd name="connsiteX25" fmla="*/ 228513 w 237238"/>
                  <a:gd name="connsiteY25" fmla="*/ 233207 h 334731"/>
                  <a:gd name="connsiteX26" fmla="*/ 236764 w 237238"/>
                  <a:gd name="connsiteY26" fmla="*/ 163360 h 334731"/>
                  <a:gd name="connsiteX27" fmla="*/ 232567 w 237238"/>
                  <a:gd name="connsiteY27" fmla="*/ 83887 h 334731"/>
                  <a:gd name="connsiteX28" fmla="*/ 210346 w 237238"/>
                  <a:gd name="connsiteY28" fmla="*/ 4920 h 334731"/>
                  <a:gd name="connsiteX29" fmla="*/ 204772 w 237238"/>
                  <a:gd name="connsiteY29" fmla="*/ 1735 h 334731"/>
                  <a:gd name="connsiteX30" fmla="*/ 192323 w 237238"/>
                  <a:gd name="connsiteY30" fmla="*/ 577 h 334731"/>
                  <a:gd name="connsiteX31" fmla="*/ 185664 w 237238"/>
                  <a:gd name="connsiteY31" fmla="*/ 3255 h 334731"/>
                  <a:gd name="connsiteX32" fmla="*/ 3338 w 237238"/>
                  <a:gd name="connsiteY32" fmla="*/ 256803 h 334731"/>
                  <a:gd name="connsiteX33" fmla="*/ 9 w 237238"/>
                  <a:gd name="connsiteY33" fmla="*/ 261146 h 334731"/>
                  <a:gd name="connsiteX34" fmla="*/ 5509 w 237238"/>
                  <a:gd name="connsiteY34" fmla="*/ 319484 h 334731"/>
                  <a:gd name="connsiteX35" fmla="*/ 14557 w 237238"/>
                  <a:gd name="connsiteY35" fmla="*/ 319484 h 334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37238" h="334731">
                    <a:moveTo>
                      <a:pt x="14557" y="319702"/>
                    </a:moveTo>
                    <a:cubicBezTo>
                      <a:pt x="12096" y="300304"/>
                      <a:pt x="10359" y="280906"/>
                      <a:pt x="9056" y="261363"/>
                    </a:cubicBezTo>
                    <a:lnTo>
                      <a:pt x="5727" y="265706"/>
                    </a:lnTo>
                    <a:cubicBezTo>
                      <a:pt x="86286" y="236320"/>
                      <a:pt x="142887" y="164735"/>
                      <a:pt x="172780" y="86565"/>
                    </a:cubicBezTo>
                    <a:cubicBezTo>
                      <a:pt x="182769" y="60435"/>
                      <a:pt x="189862" y="33365"/>
                      <a:pt x="194422" y="5788"/>
                    </a:cubicBezTo>
                    <a:lnTo>
                      <a:pt x="187763" y="8466"/>
                    </a:lnTo>
                    <a:cubicBezTo>
                      <a:pt x="193988" y="12303"/>
                      <a:pt x="200357" y="13316"/>
                      <a:pt x="207234" y="10493"/>
                    </a:cubicBezTo>
                    <a:lnTo>
                      <a:pt x="201660" y="7308"/>
                    </a:lnTo>
                    <a:cubicBezTo>
                      <a:pt x="207885" y="30687"/>
                      <a:pt x="217439" y="52836"/>
                      <a:pt x="222144" y="76721"/>
                    </a:cubicBezTo>
                    <a:cubicBezTo>
                      <a:pt x="226848" y="100606"/>
                      <a:pt x="228513" y="124492"/>
                      <a:pt x="228151" y="148522"/>
                    </a:cubicBezTo>
                    <a:cubicBezTo>
                      <a:pt x="227789" y="172553"/>
                      <a:pt x="225401" y="197089"/>
                      <a:pt x="221420" y="221120"/>
                    </a:cubicBezTo>
                    <a:cubicBezTo>
                      <a:pt x="219755" y="231398"/>
                      <a:pt x="217294" y="241531"/>
                      <a:pt x="215919" y="251809"/>
                    </a:cubicBezTo>
                    <a:cubicBezTo>
                      <a:pt x="214544" y="262087"/>
                      <a:pt x="214327" y="273089"/>
                      <a:pt x="212228" y="283511"/>
                    </a:cubicBezTo>
                    <a:cubicBezTo>
                      <a:pt x="204049" y="325275"/>
                      <a:pt x="158883" y="327446"/>
                      <a:pt x="124068" y="324841"/>
                    </a:cubicBezTo>
                    <a:cubicBezTo>
                      <a:pt x="104092" y="323393"/>
                      <a:pt x="84115" y="320715"/>
                      <a:pt x="64210" y="318688"/>
                    </a:cubicBezTo>
                    <a:cubicBezTo>
                      <a:pt x="50819" y="317313"/>
                      <a:pt x="37502" y="316010"/>
                      <a:pt x="24111" y="315069"/>
                    </a:cubicBezTo>
                    <a:cubicBezTo>
                      <a:pt x="19624" y="314780"/>
                      <a:pt x="7464" y="312102"/>
                      <a:pt x="5582" y="318326"/>
                    </a:cubicBezTo>
                    <a:cubicBezTo>
                      <a:pt x="3917" y="323900"/>
                      <a:pt x="12603" y="326288"/>
                      <a:pt x="14340" y="320715"/>
                    </a:cubicBezTo>
                    <a:cubicBezTo>
                      <a:pt x="12675" y="326361"/>
                      <a:pt x="9852" y="322597"/>
                      <a:pt x="13037" y="323610"/>
                    </a:cubicBezTo>
                    <a:cubicBezTo>
                      <a:pt x="14195" y="323972"/>
                      <a:pt x="16005" y="323610"/>
                      <a:pt x="17235" y="323683"/>
                    </a:cubicBezTo>
                    <a:cubicBezTo>
                      <a:pt x="22374" y="323900"/>
                      <a:pt x="27586" y="324334"/>
                      <a:pt x="32724" y="324768"/>
                    </a:cubicBezTo>
                    <a:cubicBezTo>
                      <a:pt x="45753" y="325854"/>
                      <a:pt x="58709" y="327157"/>
                      <a:pt x="71665" y="328532"/>
                    </a:cubicBezTo>
                    <a:cubicBezTo>
                      <a:pt x="92872" y="330703"/>
                      <a:pt x="114152" y="333816"/>
                      <a:pt x="135504" y="334612"/>
                    </a:cubicBezTo>
                    <a:cubicBezTo>
                      <a:pt x="167424" y="335698"/>
                      <a:pt x="207306" y="329907"/>
                      <a:pt x="218742" y="294948"/>
                    </a:cubicBezTo>
                    <a:cubicBezTo>
                      <a:pt x="221565" y="286407"/>
                      <a:pt x="222433" y="277432"/>
                      <a:pt x="223302" y="268529"/>
                    </a:cubicBezTo>
                    <a:cubicBezTo>
                      <a:pt x="224460" y="256586"/>
                      <a:pt x="226342" y="245005"/>
                      <a:pt x="228513" y="233207"/>
                    </a:cubicBezTo>
                    <a:cubicBezTo>
                      <a:pt x="232711" y="210118"/>
                      <a:pt x="235679" y="186811"/>
                      <a:pt x="236764" y="163360"/>
                    </a:cubicBezTo>
                    <a:cubicBezTo>
                      <a:pt x="237995" y="136797"/>
                      <a:pt x="236909" y="110161"/>
                      <a:pt x="232567" y="83887"/>
                    </a:cubicBezTo>
                    <a:cubicBezTo>
                      <a:pt x="228224" y="57613"/>
                      <a:pt x="217439" y="31556"/>
                      <a:pt x="210346" y="4920"/>
                    </a:cubicBezTo>
                    <a:cubicBezTo>
                      <a:pt x="209767" y="2748"/>
                      <a:pt x="207016" y="866"/>
                      <a:pt x="204772" y="1735"/>
                    </a:cubicBezTo>
                    <a:cubicBezTo>
                      <a:pt x="200140" y="3617"/>
                      <a:pt x="196593" y="3255"/>
                      <a:pt x="192323" y="577"/>
                    </a:cubicBezTo>
                    <a:cubicBezTo>
                      <a:pt x="190007" y="-798"/>
                      <a:pt x="186171" y="360"/>
                      <a:pt x="185664" y="3255"/>
                    </a:cubicBezTo>
                    <a:cubicBezTo>
                      <a:pt x="168293" y="108351"/>
                      <a:pt x="108434" y="218514"/>
                      <a:pt x="3338" y="256803"/>
                    </a:cubicBezTo>
                    <a:cubicBezTo>
                      <a:pt x="1529" y="257455"/>
                      <a:pt x="-136" y="259119"/>
                      <a:pt x="9" y="261146"/>
                    </a:cubicBezTo>
                    <a:cubicBezTo>
                      <a:pt x="1239" y="280616"/>
                      <a:pt x="2976" y="300087"/>
                      <a:pt x="5509" y="319484"/>
                    </a:cubicBezTo>
                    <a:cubicBezTo>
                      <a:pt x="6233" y="325202"/>
                      <a:pt x="15281" y="325275"/>
                      <a:pt x="14557" y="319484"/>
                    </a:cubicBezTo>
                    <a:close/>
                  </a:path>
                </a:pathLst>
              </a:custGeom>
              <a:solidFill>
                <a:srgbClr val="1D1D1B"/>
              </a:solidFill>
              <a:ln w="7233" cap="flat">
                <a:noFill/>
                <a:prstDash val="solid"/>
                <a:miter/>
              </a:ln>
            </p:spPr>
            <p:txBody>
              <a:bodyPr rtlCol="0" anchor="ctr"/>
              <a:lstStyle/>
              <a:p>
                <a:endParaRPr lang="en-GB"/>
              </a:p>
            </p:txBody>
          </p:sp>
        </p:grpSp>
        <p:grpSp>
          <p:nvGrpSpPr>
            <p:cNvPr id="100" name="Graphic 445">
              <a:extLst>
                <a:ext uri="{FF2B5EF4-FFF2-40B4-BE49-F238E27FC236}">
                  <a16:creationId xmlns:a16="http://schemas.microsoft.com/office/drawing/2014/main" id="{D79153AA-C720-096A-FA80-AEBCD6D55D3F}"/>
                </a:ext>
              </a:extLst>
            </p:cNvPr>
            <p:cNvGrpSpPr/>
            <p:nvPr/>
          </p:nvGrpSpPr>
          <p:grpSpPr>
            <a:xfrm>
              <a:off x="6261153" y="3288769"/>
              <a:ext cx="237289" cy="334533"/>
              <a:chOff x="6261153" y="3288769"/>
              <a:chExt cx="237289" cy="334533"/>
            </a:xfrm>
          </p:grpSpPr>
          <p:sp>
            <p:nvSpPr>
              <p:cNvPr id="126" name="Freeform: Shape 569">
                <a:extLst>
                  <a:ext uri="{FF2B5EF4-FFF2-40B4-BE49-F238E27FC236}">
                    <a16:creationId xmlns:a16="http://schemas.microsoft.com/office/drawing/2014/main" id="{FDAC7E65-A7E4-274A-196F-513A804702A1}"/>
                  </a:ext>
                </a:extLst>
              </p:cNvPr>
              <p:cNvSpPr/>
              <p:nvPr/>
            </p:nvSpPr>
            <p:spPr>
              <a:xfrm>
                <a:off x="6265703" y="3293214"/>
                <a:ext cx="228243" cy="325640"/>
              </a:xfrm>
              <a:custGeom>
                <a:avLst/>
                <a:gdLst>
                  <a:gd name="connsiteX0" fmla="*/ 222742 w 228243"/>
                  <a:gd name="connsiteY0" fmla="*/ 315071 h 325640"/>
                  <a:gd name="connsiteX1" fmla="*/ 228243 w 228243"/>
                  <a:gd name="connsiteY1" fmla="*/ 256733 h 325640"/>
                  <a:gd name="connsiteX2" fmla="*/ 42733 w 228243"/>
                  <a:gd name="connsiteY2" fmla="*/ 0 h 325640"/>
                  <a:gd name="connsiteX3" fmla="*/ 33323 w 228243"/>
                  <a:gd name="connsiteY3" fmla="*/ 3185 h 325640"/>
                  <a:gd name="connsiteX4" fmla="*/ 26737 w 228243"/>
                  <a:gd name="connsiteY4" fmla="*/ 1592 h 325640"/>
                  <a:gd name="connsiteX5" fmla="*/ 15228 w 228243"/>
                  <a:gd name="connsiteY5" fmla="*/ 36624 h 325640"/>
                  <a:gd name="connsiteX6" fmla="*/ 11102 w 228243"/>
                  <a:gd name="connsiteY6" fmla="*/ 240303 h 325640"/>
                  <a:gd name="connsiteX7" fmla="*/ 24565 w 228243"/>
                  <a:gd name="connsiteY7" fmla="*/ 301753 h 325640"/>
                  <a:gd name="connsiteX8" fmla="*/ 114968 w 228243"/>
                  <a:gd name="connsiteY8" fmla="*/ 324336 h 325640"/>
                  <a:gd name="connsiteX9" fmla="*/ 222742 w 228243"/>
                  <a:gd name="connsiteY9" fmla="*/ 314999 h 325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8243" h="325640">
                    <a:moveTo>
                      <a:pt x="222742" y="315071"/>
                    </a:moveTo>
                    <a:cubicBezTo>
                      <a:pt x="225348" y="295529"/>
                      <a:pt x="227013" y="275624"/>
                      <a:pt x="228243" y="256733"/>
                    </a:cubicBezTo>
                    <a:cubicBezTo>
                      <a:pt x="135090" y="223366"/>
                      <a:pt x="62854" y="124132"/>
                      <a:pt x="42733" y="0"/>
                    </a:cubicBezTo>
                    <a:cubicBezTo>
                      <a:pt x="39765" y="2027"/>
                      <a:pt x="36653" y="3185"/>
                      <a:pt x="33323" y="3185"/>
                    </a:cubicBezTo>
                    <a:cubicBezTo>
                      <a:pt x="31079" y="3185"/>
                      <a:pt x="28836" y="2606"/>
                      <a:pt x="26737" y="1592"/>
                    </a:cubicBezTo>
                    <a:cubicBezTo>
                      <a:pt x="23696" y="13607"/>
                      <a:pt x="19137" y="24971"/>
                      <a:pt x="15228" y="36624"/>
                    </a:cubicBezTo>
                    <a:cubicBezTo>
                      <a:pt x="-6124" y="100898"/>
                      <a:pt x="-2650" y="173206"/>
                      <a:pt x="11102" y="240303"/>
                    </a:cubicBezTo>
                    <a:cubicBezTo>
                      <a:pt x="15084" y="259918"/>
                      <a:pt x="12550" y="285251"/>
                      <a:pt x="24565" y="301753"/>
                    </a:cubicBezTo>
                    <a:cubicBezTo>
                      <a:pt x="43818" y="328245"/>
                      <a:pt x="86016" y="326942"/>
                      <a:pt x="114968" y="324336"/>
                    </a:cubicBezTo>
                    <a:cubicBezTo>
                      <a:pt x="123437" y="323612"/>
                      <a:pt x="223104" y="312176"/>
                      <a:pt x="222742" y="314999"/>
                    </a:cubicBezTo>
                    <a:close/>
                  </a:path>
                </a:pathLst>
              </a:custGeom>
              <a:solidFill>
                <a:srgbClr val="000000"/>
              </a:solidFill>
              <a:ln w="7233" cap="flat">
                <a:noFill/>
                <a:prstDash val="solid"/>
                <a:miter/>
              </a:ln>
            </p:spPr>
            <p:txBody>
              <a:bodyPr rtlCol="0" anchor="ctr"/>
              <a:lstStyle/>
              <a:p>
                <a:endParaRPr lang="en-GB"/>
              </a:p>
            </p:txBody>
          </p:sp>
          <p:sp>
            <p:nvSpPr>
              <p:cNvPr id="127" name="Freeform: Shape 570">
                <a:extLst>
                  <a:ext uri="{FF2B5EF4-FFF2-40B4-BE49-F238E27FC236}">
                    <a16:creationId xmlns:a16="http://schemas.microsoft.com/office/drawing/2014/main" id="{9763AD04-2658-1D9B-41B0-A0981BDE635A}"/>
                  </a:ext>
                </a:extLst>
              </p:cNvPr>
              <p:cNvSpPr/>
              <p:nvPr/>
            </p:nvSpPr>
            <p:spPr>
              <a:xfrm>
                <a:off x="6261153" y="3288769"/>
                <a:ext cx="237289" cy="334533"/>
              </a:xfrm>
              <a:custGeom>
                <a:avLst/>
                <a:gdLst>
                  <a:gd name="connsiteX0" fmla="*/ 231780 w 237289"/>
                  <a:gd name="connsiteY0" fmla="*/ 319516 h 334533"/>
                  <a:gd name="connsiteX1" fmla="*/ 237280 w 237289"/>
                  <a:gd name="connsiteY1" fmla="*/ 261178 h 334533"/>
                  <a:gd name="connsiteX2" fmla="*/ 233951 w 237289"/>
                  <a:gd name="connsiteY2" fmla="*/ 256835 h 334533"/>
                  <a:gd name="connsiteX3" fmla="*/ 51625 w 237289"/>
                  <a:gd name="connsiteY3" fmla="*/ 3287 h 334533"/>
                  <a:gd name="connsiteX4" fmla="*/ 44966 w 237289"/>
                  <a:gd name="connsiteY4" fmla="*/ 609 h 334533"/>
                  <a:gd name="connsiteX5" fmla="*/ 32517 w 237289"/>
                  <a:gd name="connsiteY5" fmla="*/ 1767 h 334533"/>
                  <a:gd name="connsiteX6" fmla="*/ 26943 w 237289"/>
                  <a:gd name="connsiteY6" fmla="*/ 4951 h 334533"/>
                  <a:gd name="connsiteX7" fmla="*/ 5808 w 237289"/>
                  <a:gd name="connsiteY7" fmla="*/ 77549 h 334533"/>
                  <a:gd name="connsiteX8" fmla="*/ 18 w 237289"/>
                  <a:gd name="connsiteY8" fmla="*/ 146962 h 334533"/>
                  <a:gd name="connsiteX9" fmla="*/ 6026 w 237289"/>
                  <a:gd name="connsiteY9" fmla="*/ 217098 h 334533"/>
                  <a:gd name="connsiteX10" fmla="*/ 12105 w 237289"/>
                  <a:gd name="connsiteY10" fmla="*/ 251117 h 334533"/>
                  <a:gd name="connsiteX11" fmla="*/ 15363 w 237289"/>
                  <a:gd name="connsiteY11" fmla="*/ 280720 h 334533"/>
                  <a:gd name="connsiteX12" fmla="*/ 156504 w 237289"/>
                  <a:gd name="connsiteY12" fmla="*/ 329577 h 334533"/>
                  <a:gd name="connsiteX13" fmla="*/ 201380 w 237289"/>
                  <a:gd name="connsiteY13" fmla="*/ 325162 h 334533"/>
                  <a:gd name="connsiteX14" fmla="*/ 217955 w 237289"/>
                  <a:gd name="connsiteY14" fmla="*/ 323931 h 334533"/>
                  <a:gd name="connsiteX15" fmla="*/ 223528 w 237289"/>
                  <a:gd name="connsiteY15" fmla="*/ 323714 h 334533"/>
                  <a:gd name="connsiteX16" fmla="*/ 222949 w 237289"/>
                  <a:gd name="connsiteY16" fmla="*/ 320819 h 334533"/>
                  <a:gd name="connsiteX17" fmla="*/ 231707 w 237289"/>
                  <a:gd name="connsiteY17" fmla="*/ 318430 h 334533"/>
                  <a:gd name="connsiteX18" fmla="*/ 216869 w 237289"/>
                  <a:gd name="connsiteY18" fmla="*/ 314956 h 334533"/>
                  <a:gd name="connsiteX19" fmla="*/ 183212 w 237289"/>
                  <a:gd name="connsiteY19" fmla="*/ 317851 h 334533"/>
                  <a:gd name="connsiteX20" fmla="*/ 120314 w 237289"/>
                  <a:gd name="connsiteY20" fmla="*/ 324438 h 334533"/>
                  <a:gd name="connsiteX21" fmla="*/ 29187 w 237289"/>
                  <a:gd name="connsiteY21" fmla="*/ 297585 h 334533"/>
                  <a:gd name="connsiteX22" fmla="*/ 19054 w 237289"/>
                  <a:gd name="connsiteY22" fmla="*/ 238957 h 334533"/>
                  <a:gd name="connsiteX23" fmla="*/ 9789 w 237289"/>
                  <a:gd name="connsiteY23" fmla="*/ 166794 h 334533"/>
                  <a:gd name="connsiteX24" fmla="*/ 13481 w 237289"/>
                  <a:gd name="connsiteY24" fmla="*/ 86452 h 334533"/>
                  <a:gd name="connsiteX25" fmla="*/ 35701 w 237289"/>
                  <a:gd name="connsiteY25" fmla="*/ 7485 h 334533"/>
                  <a:gd name="connsiteX26" fmla="*/ 30128 w 237289"/>
                  <a:gd name="connsiteY26" fmla="*/ 10669 h 334533"/>
                  <a:gd name="connsiteX27" fmla="*/ 49598 w 237289"/>
                  <a:gd name="connsiteY27" fmla="*/ 8643 h 334533"/>
                  <a:gd name="connsiteX28" fmla="*/ 42939 w 237289"/>
                  <a:gd name="connsiteY28" fmla="*/ 5965 h 334533"/>
                  <a:gd name="connsiteX29" fmla="*/ 172211 w 237289"/>
                  <a:gd name="connsiteY29" fmla="*/ 234035 h 334533"/>
                  <a:gd name="connsiteX30" fmla="*/ 231635 w 237289"/>
                  <a:gd name="connsiteY30" fmla="*/ 265810 h 334533"/>
                  <a:gd name="connsiteX31" fmla="*/ 228305 w 237289"/>
                  <a:gd name="connsiteY31" fmla="*/ 261467 h 334533"/>
                  <a:gd name="connsiteX32" fmla="*/ 222804 w 237289"/>
                  <a:gd name="connsiteY32" fmla="*/ 319806 h 334533"/>
                  <a:gd name="connsiteX33" fmla="*/ 231852 w 237289"/>
                  <a:gd name="connsiteY33" fmla="*/ 319806 h 334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37289" h="334533">
                    <a:moveTo>
                      <a:pt x="231780" y="319516"/>
                    </a:moveTo>
                    <a:cubicBezTo>
                      <a:pt x="234240" y="300118"/>
                      <a:pt x="235978" y="280720"/>
                      <a:pt x="237280" y="261178"/>
                    </a:cubicBezTo>
                    <a:cubicBezTo>
                      <a:pt x="237425" y="259079"/>
                      <a:pt x="235761" y="257486"/>
                      <a:pt x="233951" y="256835"/>
                    </a:cubicBezTo>
                    <a:cubicBezTo>
                      <a:pt x="128782" y="218473"/>
                      <a:pt x="68996" y="108383"/>
                      <a:pt x="51625" y="3287"/>
                    </a:cubicBezTo>
                    <a:cubicBezTo>
                      <a:pt x="51118" y="391"/>
                      <a:pt x="47282" y="-839"/>
                      <a:pt x="44966" y="609"/>
                    </a:cubicBezTo>
                    <a:cubicBezTo>
                      <a:pt x="40623" y="3214"/>
                      <a:pt x="37077" y="3649"/>
                      <a:pt x="32517" y="1767"/>
                    </a:cubicBezTo>
                    <a:cubicBezTo>
                      <a:pt x="30273" y="826"/>
                      <a:pt x="27522" y="2780"/>
                      <a:pt x="26943" y="4951"/>
                    </a:cubicBezTo>
                    <a:cubicBezTo>
                      <a:pt x="20429" y="29416"/>
                      <a:pt x="10513" y="52505"/>
                      <a:pt x="5808" y="77549"/>
                    </a:cubicBezTo>
                    <a:cubicBezTo>
                      <a:pt x="1538" y="100421"/>
                      <a:pt x="-199" y="123727"/>
                      <a:pt x="18" y="146962"/>
                    </a:cubicBezTo>
                    <a:cubicBezTo>
                      <a:pt x="235" y="170196"/>
                      <a:pt x="2479" y="193864"/>
                      <a:pt x="6026" y="217098"/>
                    </a:cubicBezTo>
                    <a:cubicBezTo>
                      <a:pt x="7763" y="228462"/>
                      <a:pt x="10441" y="239753"/>
                      <a:pt x="12105" y="251117"/>
                    </a:cubicBezTo>
                    <a:cubicBezTo>
                      <a:pt x="13553" y="260960"/>
                      <a:pt x="13842" y="270877"/>
                      <a:pt x="15363" y="280720"/>
                    </a:cubicBezTo>
                    <a:cubicBezTo>
                      <a:pt x="25496" y="349264"/>
                      <a:pt x="106200" y="334861"/>
                      <a:pt x="156504" y="329577"/>
                    </a:cubicBezTo>
                    <a:cubicBezTo>
                      <a:pt x="171414" y="327985"/>
                      <a:pt x="186397" y="326465"/>
                      <a:pt x="201380" y="325162"/>
                    </a:cubicBezTo>
                    <a:cubicBezTo>
                      <a:pt x="206881" y="324655"/>
                      <a:pt x="212381" y="324221"/>
                      <a:pt x="217955" y="323931"/>
                    </a:cubicBezTo>
                    <a:cubicBezTo>
                      <a:pt x="219692" y="323859"/>
                      <a:pt x="221863" y="324148"/>
                      <a:pt x="223528" y="323714"/>
                    </a:cubicBezTo>
                    <a:cubicBezTo>
                      <a:pt x="227726" y="322701"/>
                      <a:pt x="224614" y="326247"/>
                      <a:pt x="222949" y="320819"/>
                    </a:cubicBezTo>
                    <a:cubicBezTo>
                      <a:pt x="224614" y="326392"/>
                      <a:pt x="233372" y="324004"/>
                      <a:pt x="231707" y="318430"/>
                    </a:cubicBezTo>
                    <a:cubicBezTo>
                      <a:pt x="230042" y="312857"/>
                      <a:pt x="221067" y="314667"/>
                      <a:pt x="216869" y="314956"/>
                    </a:cubicBezTo>
                    <a:cubicBezTo>
                      <a:pt x="205650" y="315608"/>
                      <a:pt x="194431" y="316693"/>
                      <a:pt x="183212" y="317851"/>
                    </a:cubicBezTo>
                    <a:cubicBezTo>
                      <a:pt x="162222" y="319878"/>
                      <a:pt x="141304" y="322411"/>
                      <a:pt x="120314" y="324438"/>
                    </a:cubicBezTo>
                    <a:cubicBezTo>
                      <a:pt x="90855" y="327261"/>
                      <a:pt x="44170" y="329939"/>
                      <a:pt x="29187" y="297585"/>
                    </a:cubicBezTo>
                    <a:cubicBezTo>
                      <a:pt x="20936" y="279852"/>
                      <a:pt x="22818" y="257993"/>
                      <a:pt x="19054" y="238957"/>
                    </a:cubicBezTo>
                    <a:cubicBezTo>
                      <a:pt x="14349" y="215144"/>
                      <a:pt x="11092" y="191041"/>
                      <a:pt x="9789" y="166794"/>
                    </a:cubicBezTo>
                    <a:cubicBezTo>
                      <a:pt x="8341" y="140013"/>
                      <a:pt x="9138" y="112943"/>
                      <a:pt x="13481" y="86452"/>
                    </a:cubicBezTo>
                    <a:cubicBezTo>
                      <a:pt x="17824" y="59960"/>
                      <a:pt x="28608" y="34121"/>
                      <a:pt x="35701" y="7485"/>
                    </a:cubicBezTo>
                    <a:lnTo>
                      <a:pt x="30128" y="10669"/>
                    </a:lnTo>
                    <a:cubicBezTo>
                      <a:pt x="37004" y="13420"/>
                      <a:pt x="43301" y="12407"/>
                      <a:pt x="49598" y="8643"/>
                    </a:cubicBezTo>
                    <a:lnTo>
                      <a:pt x="42939" y="5965"/>
                    </a:lnTo>
                    <a:cubicBezTo>
                      <a:pt x="57416" y="93545"/>
                      <a:pt x="99324" y="180618"/>
                      <a:pt x="172211" y="234035"/>
                    </a:cubicBezTo>
                    <a:cubicBezTo>
                      <a:pt x="190450" y="247425"/>
                      <a:pt x="210428" y="258065"/>
                      <a:pt x="231635" y="265810"/>
                    </a:cubicBezTo>
                    <a:lnTo>
                      <a:pt x="228305" y="261467"/>
                    </a:lnTo>
                    <a:cubicBezTo>
                      <a:pt x="227075" y="280937"/>
                      <a:pt x="225338" y="300408"/>
                      <a:pt x="222804" y="319806"/>
                    </a:cubicBezTo>
                    <a:cubicBezTo>
                      <a:pt x="222081" y="325596"/>
                      <a:pt x="231128" y="325524"/>
                      <a:pt x="231852" y="319806"/>
                    </a:cubicBezTo>
                    <a:close/>
                  </a:path>
                </a:pathLst>
              </a:custGeom>
              <a:solidFill>
                <a:srgbClr val="1D1D1B"/>
              </a:solidFill>
              <a:ln w="7233" cap="flat">
                <a:noFill/>
                <a:prstDash val="solid"/>
                <a:miter/>
              </a:ln>
            </p:spPr>
            <p:txBody>
              <a:bodyPr rtlCol="0" anchor="ctr"/>
              <a:lstStyle/>
              <a:p>
                <a:endParaRPr lang="en-GB"/>
              </a:p>
            </p:txBody>
          </p:sp>
        </p:grpSp>
        <p:sp>
          <p:nvSpPr>
            <p:cNvPr id="101" name="Freeform: Shape 571">
              <a:extLst>
                <a:ext uri="{FF2B5EF4-FFF2-40B4-BE49-F238E27FC236}">
                  <a16:creationId xmlns:a16="http://schemas.microsoft.com/office/drawing/2014/main" id="{16F548E7-6B37-5A5B-FBF1-AD7DDB273AC2}"/>
                </a:ext>
              </a:extLst>
            </p:cNvPr>
            <p:cNvSpPr/>
            <p:nvPr/>
          </p:nvSpPr>
          <p:spPr>
            <a:xfrm>
              <a:off x="6261171" y="2962147"/>
              <a:ext cx="601480" cy="825698"/>
            </a:xfrm>
            <a:custGeom>
              <a:avLst/>
              <a:gdLst>
                <a:gd name="connsiteX0" fmla="*/ 376957 w 601480"/>
                <a:gd name="connsiteY0" fmla="*/ 678420 h 825698"/>
                <a:gd name="connsiteX1" fmla="*/ 374568 w 601480"/>
                <a:gd name="connsiteY1" fmla="*/ 677552 h 825698"/>
                <a:gd name="connsiteX2" fmla="*/ 368271 w 601480"/>
                <a:gd name="connsiteY2" fmla="*/ 619286 h 825698"/>
                <a:gd name="connsiteX3" fmla="*/ 368271 w 601480"/>
                <a:gd name="connsiteY3" fmla="*/ 606185 h 825698"/>
                <a:gd name="connsiteX4" fmla="*/ 569488 w 601480"/>
                <a:gd name="connsiteY4" fmla="*/ 372469 h 825698"/>
                <a:gd name="connsiteX5" fmla="*/ 578536 w 601480"/>
                <a:gd name="connsiteY5" fmla="*/ 374930 h 825698"/>
                <a:gd name="connsiteX6" fmla="*/ 582372 w 601480"/>
                <a:gd name="connsiteY6" fmla="*/ 374423 h 825698"/>
                <a:gd name="connsiteX7" fmla="*/ 601480 w 601480"/>
                <a:gd name="connsiteY7" fmla="*/ 321151 h 825698"/>
                <a:gd name="connsiteX8" fmla="*/ 578536 w 601480"/>
                <a:gd name="connsiteY8" fmla="*/ 269182 h 825698"/>
                <a:gd name="connsiteX9" fmla="*/ 573469 w 601480"/>
                <a:gd name="connsiteY9" fmla="*/ 269906 h 825698"/>
                <a:gd name="connsiteX10" fmla="*/ 298352 w 601480"/>
                <a:gd name="connsiteY10" fmla="*/ 0 h 825698"/>
                <a:gd name="connsiteX11" fmla="*/ 23741 w 601480"/>
                <a:gd name="connsiteY11" fmla="*/ 265780 h 825698"/>
                <a:gd name="connsiteX12" fmla="*/ 17154 w 601480"/>
                <a:gd name="connsiteY12" fmla="*/ 264550 h 825698"/>
                <a:gd name="connsiteX13" fmla="*/ 0 w 601480"/>
                <a:gd name="connsiteY13" fmla="*/ 320500 h 825698"/>
                <a:gd name="connsiteX14" fmla="*/ 16575 w 601480"/>
                <a:gd name="connsiteY14" fmla="*/ 374857 h 825698"/>
                <a:gd name="connsiteX15" fmla="*/ 17154 w 601480"/>
                <a:gd name="connsiteY15" fmla="*/ 374857 h 825698"/>
                <a:gd name="connsiteX16" fmla="*/ 27143 w 601480"/>
                <a:gd name="connsiteY16" fmla="*/ 371962 h 825698"/>
                <a:gd name="connsiteX17" fmla="*/ 224452 w 601480"/>
                <a:gd name="connsiteY17" fmla="*/ 604882 h 825698"/>
                <a:gd name="connsiteX18" fmla="*/ 219385 w 601480"/>
                <a:gd name="connsiteY18" fmla="*/ 670459 h 825698"/>
                <a:gd name="connsiteX19" fmla="*/ 376957 w 601480"/>
                <a:gd name="connsiteY19" fmla="*/ 678348 h 825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01480" h="825698">
                  <a:moveTo>
                    <a:pt x="376957" y="678420"/>
                  </a:moveTo>
                  <a:cubicBezTo>
                    <a:pt x="376233" y="678131"/>
                    <a:pt x="375437" y="677841"/>
                    <a:pt x="374568" y="677552"/>
                  </a:cubicBezTo>
                  <a:cubicBezTo>
                    <a:pt x="371456" y="658805"/>
                    <a:pt x="369791" y="639407"/>
                    <a:pt x="368271" y="619286"/>
                  </a:cubicBezTo>
                  <a:lnTo>
                    <a:pt x="368271" y="606185"/>
                  </a:lnTo>
                  <a:cubicBezTo>
                    <a:pt x="469097" y="577088"/>
                    <a:pt x="547629" y="486468"/>
                    <a:pt x="569488" y="372469"/>
                  </a:cubicBezTo>
                  <a:cubicBezTo>
                    <a:pt x="572384" y="374061"/>
                    <a:pt x="575351" y="374930"/>
                    <a:pt x="578536" y="374930"/>
                  </a:cubicBezTo>
                  <a:cubicBezTo>
                    <a:pt x="579839" y="374930"/>
                    <a:pt x="581141" y="374713"/>
                    <a:pt x="582372" y="374423"/>
                  </a:cubicBezTo>
                  <a:cubicBezTo>
                    <a:pt x="596993" y="371094"/>
                    <a:pt x="601480" y="348077"/>
                    <a:pt x="601480" y="321151"/>
                  </a:cubicBezTo>
                  <a:cubicBezTo>
                    <a:pt x="601480" y="291982"/>
                    <a:pt x="595039" y="269182"/>
                    <a:pt x="578536" y="269182"/>
                  </a:cubicBezTo>
                  <a:cubicBezTo>
                    <a:pt x="576799" y="269182"/>
                    <a:pt x="575134" y="269472"/>
                    <a:pt x="573469" y="269906"/>
                  </a:cubicBezTo>
                  <a:cubicBezTo>
                    <a:pt x="556604" y="117763"/>
                    <a:pt x="439855" y="0"/>
                    <a:pt x="298352" y="0"/>
                  </a:cubicBezTo>
                  <a:cubicBezTo>
                    <a:pt x="156848" y="0"/>
                    <a:pt x="42270" y="115664"/>
                    <a:pt x="23741" y="265780"/>
                  </a:cubicBezTo>
                  <a:cubicBezTo>
                    <a:pt x="21642" y="264984"/>
                    <a:pt x="19398" y="264550"/>
                    <a:pt x="17154" y="264550"/>
                  </a:cubicBezTo>
                  <a:cubicBezTo>
                    <a:pt x="0" y="264550"/>
                    <a:pt x="0" y="290028"/>
                    <a:pt x="0" y="320500"/>
                  </a:cubicBezTo>
                  <a:cubicBezTo>
                    <a:pt x="0" y="350972"/>
                    <a:pt x="-289" y="374278"/>
                    <a:pt x="16575" y="374857"/>
                  </a:cubicBezTo>
                  <a:cubicBezTo>
                    <a:pt x="16793" y="374857"/>
                    <a:pt x="17010" y="374857"/>
                    <a:pt x="17154" y="374857"/>
                  </a:cubicBezTo>
                  <a:cubicBezTo>
                    <a:pt x="20629" y="374857"/>
                    <a:pt x="23958" y="373844"/>
                    <a:pt x="27143" y="371962"/>
                  </a:cubicBezTo>
                  <a:cubicBezTo>
                    <a:pt x="48568" y="484586"/>
                    <a:pt x="125435" y="574627"/>
                    <a:pt x="224452" y="604882"/>
                  </a:cubicBezTo>
                  <a:cubicBezTo>
                    <a:pt x="222787" y="627320"/>
                    <a:pt x="223149" y="648310"/>
                    <a:pt x="219385" y="670459"/>
                  </a:cubicBezTo>
                  <a:cubicBezTo>
                    <a:pt x="310656" y="939062"/>
                    <a:pt x="344964" y="803349"/>
                    <a:pt x="376957" y="678348"/>
                  </a:cubicBezTo>
                  <a:close/>
                </a:path>
              </a:pathLst>
            </a:custGeom>
            <a:solidFill>
              <a:srgbClr val="CCA68C"/>
            </a:solidFill>
            <a:ln w="7233" cap="flat">
              <a:solidFill>
                <a:srgbClr val="1D1D1B"/>
              </a:solidFill>
              <a:prstDash val="solid"/>
              <a:miter/>
            </a:ln>
          </p:spPr>
          <p:txBody>
            <a:bodyPr rtlCol="0" anchor="ctr"/>
            <a:lstStyle/>
            <a:p>
              <a:endParaRPr lang="en-GB"/>
            </a:p>
          </p:txBody>
        </p:sp>
        <p:sp>
          <p:nvSpPr>
            <p:cNvPr id="102" name="Freeform: Shape 572">
              <a:extLst>
                <a:ext uri="{FF2B5EF4-FFF2-40B4-BE49-F238E27FC236}">
                  <a16:creationId xmlns:a16="http://schemas.microsoft.com/office/drawing/2014/main" id="{9EEBA4DA-1826-519A-BD58-3876D082E79D}"/>
                </a:ext>
              </a:extLst>
            </p:cNvPr>
            <p:cNvSpPr/>
            <p:nvPr/>
          </p:nvSpPr>
          <p:spPr>
            <a:xfrm>
              <a:off x="6101356" y="3631881"/>
              <a:ext cx="884125" cy="296930"/>
            </a:xfrm>
            <a:custGeom>
              <a:avLst/>
              <a:gdLst>
                <a:gd name="connsiteX0" fmla="*/ 884125 w 884125"/>
                <a:gd name="connsiteY0" fmla="*/ 295891 h 296930"/>
                <a:gd name="connsiteX1" fmla="*/ 0 w 884125"/>
                <a:gd name="connsiteY1" fmla="*/ 296687 h 296930"/>
                <a:gd name="connsiteX2" fmla="*/ 73539 w 884125"/>
                <a:gd name="connsiteY2" fmla="*/ 178200 h 296930"/>
                <a:gd name="connsiteX3" fmla="*/ 285830 w 884125"/>
                <a:gd name="connsiteY3" fmla="*/ 35539 h 296930"/>
                <a:gd name="connsiteX4" fmla="*/ 379345 w 884125"/>
                <a:gd name="connsiteY4" fmla="*/ 1303 h 296930"/>
                <a:gd name="connsiteX5" fmla="*/ 382747 w 884125"/>
                <a:gd name="connsiteY5" fmla="*/ 0 h 296930"/>
                <a:gd name="connsiteX6" fmla="*/ 439421 w 884125"/>
                <a:gd name="connsiteY6" fmla="*/ 105748 h 296930"/>
                <a:gd name="connsiteX7" fmla="*/ 457082 w 884125"/>
                <a:gd name="connsiteY7" fmla="*/ 126448 h 296930"/>
                <a:gd name="connsiteX8" fmla="*/ 531416 w 884125"/>
                <a:gd name="connsiteY8" fmla="*/ 0 h 296930"/>
                <a:gd name="connsiteX9" fmla="*/ 534818 w 884125"/>
                <a:gd name="connsiteY9" fmla="*/ 1303 h 296930"/>
                <a:gd name="connsiteX10" fmla="*/ 628406 w 884125"/>
                <a:gd name="connsiteY10" fmla="*/ 35539 h 296930"/>
                <a:gd name="connsiteX11" fmla="*/ 834038 w 884125"/>
                <a:gd name="connsiteY11" fmla="*/ 195861 h 296930"/>
                <a:gd name="connsiteX12" fmla="*/ 884125 w 884125"/>
                <a:gd name="connsiteY12" fmla="*/ 295891 h 296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84125" h="296930">
                  <a:moveTo>
                    <a:pt x="884125" y="295891"/>
                  </a:moveTo>
                  <a:cubicBezTo>
                    <a:pt x="884342" y="296904"/>
                    <a:pt x="-145" y="297193"/>
                    <a:pt x="0" y="296687"/>
                  </a:cubicBezTo>
                  <a:cubicBezTo>
                    <a:pt x="4053" y="277651"/>
                    <a:pt x="44731" y="210699"/>
                    <a:pt x="73539" y="178200"/>
                  </a:cubicBezTo>
                  <a:cubicBezTo>
                    <a:pt x="73539" y="178200"/>
                    <a:pt x="159020" y="69919"/>
                    <a:pt x="285830" y="35539"/>
                  </a:cubicBezTo>
                  <a:lnTo>
                    <a:pt x="379345" y="1303"/>
                  </a:lnTo>
                  <a:cubicBezTo>
                    <a:pt x="379345" y="1303"/>
                    <a:pt x="380648" y="796"/>
                    <a:pt x="382747" y="0"/>
                  </a:cubicBezTo>
                  <a:cubicBezTo>
                    <a:pt x="397512" y="15562"/>
                    <a:pt x="418937" y="73032"/>
                    <a:pt x="439421" y="105748"/>
                  </a:cubicBezTo>
                  <a:cubicBezTo>
                    <a:pt x="445428" y="115302"/>
                    <a:pt x="451436" y="122829"/>
                    <a:pt x="457082" y="126448"/>
                  </a:cubicBezTo>
                  <a:cubicBezTo>
                    <a:pt x="482125" y="110380"/>
                    <a:pt x="512308" y="20049"/>
                    <a:pt x="531416" y="0"/>
                  </a:cubicBezTo>
                  <a:cubicBezTo>
                    <a:pt x="533515" y="796"/>
                    <a:pt x="534818" y="1303"/>
                    <a:pt x="534818" y="1303"/>
                  </a:cubicBezTo>
                  <a:lnTo>
                    <a:pt x="628406" y="35539"/>
                  </a:lnTo>
                  <a:cubicBezTo>
                    <a:pt x="743852" y="80704"/>
                    <a:pt x="834038" y="195861"/>
                    <a:pt x="834038" y="195861"/>
                  </a:cubicBezTo>
                  <a:cubicBezTo>
                    <a:pt x="852133" y="220326"/>
                    <a:pt x="879348" y="274973"/>
                    <a:pt x="884125" y="295891"/>
                  </a:cubicBezTo>
                  <a:close/>
                </a:path>
              </a:pathLst>
            </a:custGeom>
            <a:solidFill>
              <a:srgbClr val="CC9EC9"/>
            </a:solidFill>
            <a:ln w="7233" cap="flat">
              <a:solidFill>
                <a:srgbClr val="1D1D1B"/>
              </a:solidFill>
              <a:prstDash val="solid"/>
              <a:miter/>
            </a:ln>
          </p:spPr>
          <p:txBody>
            <a:bodyPr rtlCol="0" anchor="ctr"/>
            <a:lstStyle/>
            <a:p>
              <a:endParaRPr lang="en-GB"/>
            </a:p>
          </p:txBody>
        </p:sp>
        <p:grpSp>
          <p:nvGrpSpPr>
            <p:cNvPr id="103" name="Graphic 445">
              <a:extLst>
                <a:ext uri="{FF2B5EF4-FFF2-40B4-BE49-F238E27FC236}">
                  <a16:creationId xmlns:a16="http://schemas.microsoft.com/office/drawing/2014/main" id="{35C51252-1C91-7E4A-D065-1B8E2D74F0D5}"/>
                </a:ext>
              </a:extLst>
            </p:cNvPr>
            <p:cNvGrpSpPr/>
            <p:nvPr/>
          </p:nvGrpSpPr>
          <p:grpSpPr>
            <a:xfrm>
              <a:off x="6273023" y="2957999"/>
              <a:ext cx="570169" cy="336329"/>
              <a:chOff x="6273023" y="2957999"/>
              <a:chExt cx="570169" cy="336329"/>
            </a:xfrm>
          </p:grpSpPr>
          <p:sp>
            <p:nvSpPr>
              <p:cNvPr id="124" name="Freeform: Shape 574">
                <a:extLst>
                  <a:ext uri="{FF2B5EF4-FFF2-40B4-BE49-F238E27FC236}">
                    <a16:creationId xmlns:a16="http://schemas.microsoft.com/office/drawing/2014/main" id="{852B0ECF-6CFF-122F-098D-7D0E390F199C}"/>
                  </a:ext>
                </a:extLst>
              </p:cNvPr>
              <p:cNvSpPr/>
              <p:nvPr/>
            </p:nvSpPr>
            <p:spPr>
              <a:xfrm>
                <a:off x="6277442" y="2962099"/>
                <a:ext cx="561202" cy="327568"/>
              </a:xfrm>
              <a:custGeom>
                <a:avLst/>
                <a:gdLst>
                  <a:gd name="connsiteX0" fmla="*/ 247194 w 561202"/>
                  <a:gd name="connsiteY0" fmla="*/ 2653 h 327568"/>
                  <a:gd name="connsiteX1" fmla="*/ 220123 w 561202"/>
                  <a:gd name="connsiteY1" fmla="*/ 8516 h 327568"/>
                  <a:gd name="connsiteX2" fmla="*/ 2187 w 561202"/>
                  <a:gd name="connsiteY2" fmla="*/ 327568 h 327568"/>
                  <a:gd name="connsiteX3" fmla="*/ 119804 w 561202"/>
                  <a:gd name="connsiteY3" fmla="*/ 199962 h 327568"/>
                  <a:gd name="connsiteX4" fmla="*/ 196600 w 561202"/>
                  <a:gd name="connsiteY4" fmla="*/ 178682 h 327568"/>
                  <a:gd name="connsiteX5" fmla="*/ 281502 w 561202"/>
                  <a:gd name="connsiteY5" fmla="*/ 121357 h 327568"/>
                  <a:gd name="connsiteX6" fmla="*/ 481561 w 561202"/>
                  <a:gd name="connsiteY6" fmla="*/ 228842 h 327568"/>
                  <a:gd name="connsiteX7" fmla="*/ 561179 w 561202"/>
                  <a:gd name="connsiteY7" fmla="*/ 293694 h 327568"/>
                  <a:gd name="connsiteX8" fmla="*/ 344473 w 561202"/>
                  <a:gd name="connsiteY8" fmla="*/ 8588 h 327568"/>
                  <a:gd name="connsiteX9" fmla="*/ 247194 w 561202"/>
                  <a:gd name="connsiteY9" fmla="*/ 2653 h 32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61202" h="327568">
                    <a:moveTo>
                      <a:pt x="247194" y="2653"/>
                    </a:moveTo>
                    <a:cubicBezTo>
                      <a:pt x="238074" y="4028"/>
                      <a:pt x="229026" y="5983"/>
                      <a:pt x="220123" y="8516"/>
                    </a:cubicBezTo>
                    <a:cubicBezTo>
                      <a:pt x="64506" y="52596"/>
                      <a:pt x="-14461" y="198514"/>
                      <a:pt x="2187" y="327568"/>
                    </a:cubicBezTo>
                    <a:cubicBezTo>
                      <a:pt x="26506" y="277698"/>
                      <a:pt x="68342" y="223847"/>
                      <a:pt x="119804" y="199962"/>
                    </a:cubicBezTo>
                    <a:cubicBezTo>
                      <a:pt x="143835" y="188815"/>
                      <a:pt x="170832" y="185413"/>
                      <a:pt x="196600" y="178682"/>
                    </a:cubicBezTo>
                    <a:cubicBezTo>
                      <a:pt x="221644" y="172168"/>
                      <a:pt x="265578" y="142854"/>
                      <a:pt x="281502" y="121357"/>
                    </a:cubicBezTo>
                    <a:cubicBezTo>
                      <a:pt x="329635" y="168694"/>
                      <a:pt x="438784" y="175787"/>
                      <a:pt x="481561" y="228842"/>
                    </a:cubicBezTo>
                    <a:cubicBezTo>
                      <a:pt x="503492" y="256057"/>
                      <a:pt x="526509" y="261196"/>
                      <a:pt x="561179" y="293694"/>
                    </a:cubicBezTo>
                    <a:cubicBezTo>
                      <a:pt x="562772" y="160732"/>
                      <a:pt x="482285" y="46805"/>
                      <a:pt x="344473" y="8588"/>
                    </a:cubicBezTo>
                    <a:cubicBezTo>
                      <a:pt x="312698" y="-242"/>
                      <a:pt x="279548" y="-2341"/>
                      <a:pt x="247194" y="2653"/>
                    </a:cubicBezTo>
                    <a:close/>
                  </a:path>
                </a:pathLst>
              </a:custGeom>
              <a:solidFill>
                <a:srgbClr val="000000"/>
              </a:solidFill>
              <a:ln w="7233" cap="flat">
                <a:noFill/>
                <a:prstDash val="solid"/>
                <a:miter/>
              </a:ln>
            </p:spPr>
            <p:txBody>
              <a:bodyPr rtlCol="0" anchor="ctr"/>
              <a:lstStyle/>
              <a:p>
                <a:endParaRPr lang="en-GB"/>
              </a:p>
            </p:txBody>
          </p:sp>
          <p:sp>
            <p:nvSpPr>
              <p:cNvPr id="125" name="Freeform: Shape 575">
                <a:extLst>
                  <a:ext uri="{FF2B5EF4-FFF2-40B4-BE49-F238E27FC236}">
                    <a16:creationId xmlns:a16="http://schemas.microsoft.com/office/drawing/2014/main" id="{54D9C5CB-9BB5-A165-D8F9-C70029389FD7}"/>
                  </a:ext>
                </a:extLst>
              </p:cNvPr>
              <p:cNvSpPr/>
              <p:nvPr/>
            </p:nvSpPr>
            <p:spPr>
              <a:xfrm>
                <a:off x="6273023" y="2957999"/>
                <a:ext cx="570169" cy="336329"/>
              </a:xfrm>
              <a:custGeom>
                <a:avLst/>
                <a:gdLst>
                  <a:gd name="connsiteX0" fmla="*/ 250454 w 570169"/>
                  <a:gd name="connsiteY0" fmla="*/ 2410 h 336329"/>
                  <a:gd name="connsiteX1" fmla="*/ 5881 w 570169"/>
                  <a:gd name="connsiteY1" fmla="*/ 239600 h 336329"/>
                  <a:gd name="connsiteX2" fmla="*/ 2118 w 570169"/>
                  <a:gd name="connsiteY2" fmla="*/ 331740 h 336329"/>
                  <a:gd name="connsiteX3" fmla="*/ 10513 w 570169"/>
                  <a:gd name="connsiteY3" fmla="*/ 334057 h 336329"/>
                  <a:gd name="connsiteX4" fmla="*/ 104753 w 570169"/>
                  <a:gd name="connsiteY4" fmla="*/ 220275 h 336329"/>
                  <a:gd name="connsiteX5" fmla="*/ 178870 w 570169"/>
                  <a:gd name="connsiteY5" fmla="*/ 192698 h 336329"/>
                  <a:gd name="connsiteX6" fmla="*/ 238149 w 570169"/>
                  <a:gd name="connsiteY6" fmla="*/ 170767 h 336329"/>
                  <a:gd name="connsiteX7" fmla="*/ 289829 w 570169"/>
                  <a:gd name="connsiteY7" fmla="*/ 127845 h 336329"/>
                  <a:gd name="connsiteX8" fmla="*/ 282736 w 570169"/>
                  <a:gd name="connsiteY8" fmla="*/ 128786 h 336329"/>
                  <a:gd name="connsiteX9" fmla="*/ 392537 w 570169"/>
                  <a:gd name="connsiteY9" fmla="*/ 183723 h 336329"/>
                  <a:gd name="connsiteX10" fmla="*/ 452467 w 570169"/>
                  <a:gd name="connsiteY10" fmla="*/ 210793 h 336329"/>
                  <a:gd name="connsiteX11" fmla="*/ 475991 w 570169"/>
                  <a:gd name="connsiteY11" fmla="*/ 228743 h 336329"/>
                  <a:gd name="connsiteX12" fmla="*/ 497922 w 570169"/>
                  <a:gd name="connsiteY12" fmla="*/ 251905 h 336329"/>
                  <a:gd name="connsiteX13" fmla="*/ 562413 w 570169"/>
                  <a:gd name="connsiteY13" fmla="*/ 301124 h 336329"/>
                  <a:gd name="connsiteX14" fmla="*/ 570158 w 570169"/>
                  <a:gd name="connsiteY14" fmla="*/ 297939 h 336329"/>
                  <a:gd name="connsiteX15" fmla="*/ 520939 w 570169"/>
                  <a:gd name="connsiteY15" fmla="*/ 128135 h 336329"/>
                  <a:gd name="connsiteX16" fmla="*/ 380377 w 570169"/>
                  <a:gd name="connsiteY16" fmla="*/ 18406 h 336329"/>
                  <a:gd name="connsiteX17" fmla="*/ 250454 w 570169"/>
                  <a:gd name="connsiteY17" fmla="*/ 2482 h 336329"/>
                  <a:gd name="connsiteX18" fmla="*/ 252843 w 570169"/>
                  <a:gd name="connsiteY18" fmla="*/ 11240 h 336329"/>
                  <a:gd name="connsiteX19" fmla="*/ 448342 w 570169"/>
                  <a:gd name="connsiteY19" fmla="*/ 65381 h 336329"/>
                  <a:gd name="connsiteX20" fmla="*/ 546562 w 570169"/>
                  <a:gd name="connsiteY20" fmla="*/ 201022 h 336329"/>
                  <a:gd name="connsiteX21" fmla="*/ 561110 w 570169"/>
                  <a:gd name="connsiteY21" fmla="*/ 297866 h 336329"/>
                  <a:gd name="connsiteX22" fmla="*/ 568855 w 570169"/>
                  <a:gd name="connsiteY22" fmla="*/ 294682 h 336329"/>
                  <a:gd name="connsiteX23" fmla="*/ 511313 w 570169"/>
                  <a:gd name="connsiteY23" fmla="*/ 251036 h 336329"/>
                  <a:gd name="connsiteX24" fmla="*/ 467088 w 570169"/>
                  <a:gd name="connsiteY24" fmla="*/ 209490 h 336329"/>
                  <a:gd name="connsiteX25" fmla="*/ 349470 w 570169"/>
                  <a:gd name="connsiteY25" fmla="*/ 157738 h 336329"/>
                  <a:gd name="connsiteX26" fmla="*/ 289177 w 570169"/>
                  <a:gd name="connsiteY26" fmla="*/ 122344 h 336329"/>
                  <a:gd name="connsiteX27" fmla="*/ 282084 w 570169"/>
                  <a:gd name="connsiteY27" fmla="*/ 123285 h 336329"/>
                  <a:gd name="connsiteX28" fmla="*/ 232504 w 570169"/>
                  <a:gd name="connsiteY28" fmla="*/ 163601 h 336329"/>
                  <a:gd name="connsiteX29" fmla="*/ 168665 w 570169"/>
                  <a:gd name="connsiteY29" fmla="*/ 185677 h 336329"/>
                  <a:gd name="connsiteX30" fmla="*/ 99035 w 570169"/>
                  <a:gd name="connsiteY30" fmla="*/ 213181 h 336329"/>
                  <a:gd name="connsiteX31" fmla="*/ 46414 w 570169"/>
                  <a:gd name="connsiteY31" fmla="*/ 261676 h 336329"/>
                  <a:gd name="connsiteX32" fmla="*/ 2769 w 570169"/>
                  <a:gd name="connsiteY32" fmla="*/ 329497 h 336329"/>
                  <a:gd name="connsiteX33" fmla="*/ 11165 w 570169"/>
                  <a:gd name="connsiteY33" fmla="*/ 331813 h 336329"/>
                  <a:gd name="connsiteX34" fmla="*/ 147892 w 570169"/>
                  <a:gd name="connsiteY34" fmla="*/ 51194 h 336329"/>
                  <a:gd name="connsiteX35" fmla="*/ 252843 w 570169"/>
                  <a:gd name="connsiteY35" fmla="*/ 11240 h 336329"/>
                  <a:gd name="connsiteX36" fmla="*/ 250454 w 570169"/>
                  <a:gd name="connsiteY36" fmla="*/ 2482 h 336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70169" h="336329">
                    <a:moveTo>
                      <a:pt x="250454" y="2410"/>
                    </a:moveTo>
                    <a:cubicBezTo>
                      <a:pt x="129652" y="21880"/>
                      <a:pt x="30201" y="120462"/>
                      <a:pt x="5881" y="239600"/>
                    </a:cubicBezTo>
                    <a:cubicBezTo>
                      <a:pt x="-271" y="269928"/>
                      <a:pt x="-1719" y="301051"/>
                      <a:pt x="2118" y="331740"/>
                    </a:cubicBezTo>
                    <a:cubicBezTo>
                      <a:pt x="2624" y="335649"/>
                      <a:pt x="8342" y="338544"/>
                      <a:pt x="10513" y="334057"/>
                    </a:cubicBezTo>
                    <a:cubicBezTo>
                      <a:pt x="32228" y="289977"/>
                      <a:pt x="63207" y="247490"/>
                      <a:pt x="104753" y="220275"/>
                    </a:cubicBezTo>
                    <a:cubicBezTo>
                      <a:pt x="127480" y="205364"/>
                      <a:pt x="152596" y="198488"/>
                      <a:pt x="178870" y="192698"/>
                    </a:cubicBezTo>
                    <a:cubicBezTo>
                      <a:pt x="200367" y="187993"/>
                      <a:pt x="219186" y="182130"/>
                      <a:pt x="238149" y="170767"/>
                    </a:cubicBezTo>
                    <a:cubicBezTo>
                      <a:pt x="257113" y="159403"/>
                      <a:pt x="276294" y="145578"/>
                      <a:pt x="289829" y="127845"/>
                    </a:cubicBezTo>
                    <a:lnTo>
                      <a:pt x="282736" y="128786"/>
                    </a:lnTo>
                    <a:cubicBezTo>
                      <a:pt x="312412" y="157449"/>
                      <a:pt x="354826" y="169609"/>
                      <a:pt x="392537" y="183723"/>
                    </a:cubicBezTo>
                    <a:cubicBezTo>
                      <a:pt x="413020" y="191395"/>
                      <a:pt x="433649" y="199429"/>
                      <a:pt x="452467" y="210793"/>
                    </a:cubicBezTo>
                    <a:cubicBezTo>
                      <a:pt x="460936" y="215932"/>
                      <a:pt x="468970" y="221722"/>
                      <a:pt x="475991" y="228743"/>
                    </a:cubicBezTo>
                    <a:cubicBezTo>
                      <a:pt x="483591" y="236271"/>
                      <a:pt x="489743" y="244884"/>
                      <a:pt x="497922" y="251905"/>
                    </a:cubicBezTo>
                    <a:cubicBezTo>
                      <a:pt x="518479" y="269638"/>
                      <a:pt x="542364" y="282594"/>
                      <a:pt x="562413" y="301124"/>
                    </a:cubicBezTo>
                    <a:cubicBezTo>
                      <a:pt x="565236" y="303729"/>
                      <a:pt x="570085" y="301920"/>
                      <a:pt x="570158" y="297939"/>
                    </a:cubicBezTo>
                    <a:cubicBezTo>
                      <a:pt x="570664" y="237936"/>
                      <a:pt x="554669" y="178077"/>
                      <a:pt x="520939" y="128135"/>
                    </a:cubicBezTo>
                    <a:cubicBezTo>
                      <a:pt x="487210" y="78192"/>
                      <a:pt x="437051" y="40120"/>
                      <a:pt x="380377" y="18406"/>
                    </a:cubicBezTo>
                    <a:cubicBezTo>
                      <a:pt x="338613" y="2410"/>
                      <a:pt x="294896" y="-3959"/>
                      <a:pt x="250454" y="2482"/>
                    </a:cubicBezTo>
                    <a:cubicBezTo>
                      <a:pt x="244736" y="3351"/>
                      <a:pt x="247125" y="12037"/>
                      <a:pt x="252843" y="11240"/>
                    </a:cubicBezTo>
                    <a:cubicBezTo>
                      <a:pt x="321677" y="1180"/>
                      <a:pt x="392899" y="24703"/>
                      <a:pt x="448342" y="65381"/>
                    </a:cubicBezTo>
                    <a:cubicBezTo>
                      <a:pt x="494231" y="99110"/>
                      <a:pt x="528829" y="146954"/>
                      <a:pt x="546562" y="201022"/>
                    </a:cubicBezTo>
                    <a:cubicBezTo>
                      <a:pt x="556840" y="232290"/>
                      <a:pt x="561400" y="265006"/>
                      <a:pt x="561110" y="297866"/>
                    </a:cubicBezTo>
                    <a:lnTo>
                      <a:pt x="568855" y="294682"/>
                    </a:lnTo>
                    <a:cubicBezTo>
                      <a:pt x="550977" y="278107"/>
                      <a:pt x="530638" y="265657"/>
                      <a:pt x="511313" y="251036"/>
                    </a:cubicBezTo>
                    <a:cubicBezTo>
                      <a:pt x="494955" y="238659"/>
                      <a:pt x="483808" y="221433"/>
                      <a:pt x="467088" y="209490"/>
                    </a:cubicBezTo>
                    <a:cubicBezTo>
                      <a:pt x="432128" y="184519"/>
                      <a:pt x="388773" y="173662"/>
                      <a:pt x="349470" y="157738"/>
                    </a:cubicBezTo>
                    <a:cubicBezTo>
                      <a:pt x="327901" y="148980"/>
                      <a:pt x="306115" y="138702"/>
                      <a:pt x="289177" y="122344"/>
                    </a:cubicBezTo>
                    <a:cubicBezTo>
                      <a:pt x="286862" y="120100"/>
                      <a:pt x="283821" y="120969"/>
                      <a:pt x="282084" y="123285"/>
                    </a:cubicBezTo>
                    <a:cubicBezTo>
                      <a:pt x="269273" y="140077"/>
                      <a:pt x="250454" y="152961"/>
                      <a:pt x="232504" y="163601"/>
                    </a:cubicBezTo>
                    <a:cubicBezTo>
                      <a:pt x="212165" y="175616"/>
                      <a:pt x="191537" y="180538"/>
                      <a:pt x="168665" y="185677"/>
                    </a:cubicBezTo>
                    <a:cubicBezTo>
                      <a:pt x="143838" y="191250"/>
                      <a:pt x="120387" y="198995"/>
                      <a:pt x="99035" y="213181"/>
                    </a:cubicBezTo>
                    <a:cubicBezTo>
                      <a:pt x="79130" y="226499"/>
                      <a:pt x="61614" y="243219"/>
                      <a:pt x="46414" y="261676"/>
                    </a:cubicBezTo>
                    <a:cubicBezTo>
                      <a:pt x="29188" y="282449"/>
                      <a:pt x="14712" y="305322"/>
                      <a:pt x="2769" y="329497"/>
                    </a:cubicBezTo>
                    <a:lnTo>
                      <a:pt x="11165" y="331813"/>
                    </a:lnTo>
                    <a:cubicBezTo>
                      <a:pt x="-2659" y="220999"/>
                      <a:pt x="53290" y="109533"/>
                      <a:pt x="147892" y="51194"/>
                    </a:cubicBezTo>
                    <a:cubicBezTo>
                      <a:pt x="179811" y="31507"/>
                      <a:pt x="215712" y="17248"/>
                      <a:pt x="252843" y="11240"/>
                    </a:cubicBezTo>
                    <a:cubicBezTo>
                      <a:pt x="258561" y="10300"/>
                      <a:pt x="256172" y="1614"/>
                      <a:pt x="250454" y="2482"/>
                    </a:cubicBezTo>
                    <a:close/>
                  </a:path>
                </a:pathLst>
              </a:custGeom>
              <a:solidFill>
                <a:srgbClr val="1D1D1B"/>
              </a:solidFill>
              <a:ln w="7233" cap="flat">
                <a:noFill/>
                <a:prstDash val="solid"/>
                <a:miter/>
              </a:ln>
            </p:spPr>
            <p:txBody>
              <a:bodyPr rtlCol="0" anchor="ctr"/>
              <a:lstStyle/>
              <a:p>
                <a:endParaRPr lang="en-GB"/>
              </a:p>
            </p:txBody>
          </p:sp>
        </p:grpSp>
        <p:sp>
          <p:nvSpPr>
            <p:cNvPr id="104" name="Freeform: Shape 576">
              <a:extLst>
                <a:ext uri="{FF2B5EF4-FFF2-40B4-BE49-F238E27FC236}">
                  <a16:creationId xmlns:a16="http://schemas.microsoft.com/office/drawing/2014/main" id="{0D0675A0-D2CD-6E1B-E47A-46CD3EFE7824}"/>
                </a:ext>
              </a:extLst>
            </p:cNvPr>
            <p:cNvSpPr/>
            <p:nvPr/>
          </p:nvSpPr>
          <p:spPr>
            <a:xfrm>
              <a:off x="6540197" y="3839179"/>
              <a:ext cx="40388" cy="40388"/>
            </a:xfrm>
            <a:custGeom>
              <a:avLst/>
              <a:gdLst>
                <a:gd name="connsiteX0" fmla="*/ 40388 w 40388"/>
                <a:gd name="connsiteY0" fmla="*/ 20194 h 40388"/>
                <a:gd name="connsiteX1" fmla="*/ 20194 w 40388"/>
                <a:gd name="connsiteY1" fmla="*/ 40388 h 40388"/>
                <a:gd name="connsiteX2" fmla="*/ 0 w 40388"/>
                <a:gd name="connsiteY2" fmla="*/ 20194 h 40388"/>
                <a:gd name="connsiteX3" fmla="*/ 20194 w 40388"/>
                <a:gd name="connsiteY3" fmla="*/ 0 h 40388"/>
                <a:gd name="connsiteX4" fmla="*/ 40388 w 40388"/>
                <a:gd name="connsiteY4" fmla="*/ 20194 h 40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88" h="40388">
                  <a:moveTo>
                    <a:pt x="40388" y="20194"/>
                  </a:moveTo>
                  <a:cubicBezTo>
                    <a:pt x="40388" y="31347"/>
                    <a:pt x="31347" y="40388"/>
                    <a:pt x="20194" y="40388"/>
                  </a:cubicBezTo>
                  <a:cubicBezTo>
                    <a:pt x="9041" y="40388"/>
                    <a:pt x="0" y="31347"/>
                    <a:pt x="0" y="20194"/>
                  </a:cubicBezTo>
                  <a:cubicBezTo>
                    <a:pt x="0" y="9041"/>
                    <a:pt x="9042" y="0"/>
                    <a:pt x="20194" y="0"/>
                  </a:cubicBezTo>
                  <a:cubicBezTo>
                    <a:pt x="31347" y="0"/>
                    <a:pt x="40388" y="9041"/>
                    <a:pt x="40388" y="20194"/>
                  </a:cubicBezTo>
                  <a:close/>
                </a:path>
              </a:pathLst>
            </a:custGeom>
            <a:solidFill>
              <a:srgbClr val="A167A3"/>
            </a:solidFill>
            <a:ln w="7233" cap="flat">
              <a:solidFill>
                <a:srgbClr val="1D1D1B"/>
              </a:solidFill>
              <a:prstDash val="solid"/>
              <a:round/>
            </a:ln>
          </p:spPr>
          <p:txBody>
            <a:bodyPr rtlCol="0" anchor="ctr"/>
            <a:lstStyle/>
            <a:p>
              <a:endParaRPr lang="en-GB"/>
            </a:p>
          </p:txBody>
        </p:sp>
        <p:sp>
          <p:nvSpPr>
            <p:cNvPr id="105" name="Freeform: Shape 577">
              <a:extLst>
                <a:ext uri="{FF2B5EF4-FFF2-40B4-BE49-F238E27FC236}">
                  <a16:creationId xmlns:a16="http://schemas.microsoft.com/office/drawing/2014/main" id="{29FB93AB-6AE3-336F-1219-C5F9707378CA}"/>
                </a:ext>
              </a:extLst>
            </p:cNvPr>
            <p:cNvSpPr/>
            <p:nvPr/>
          </p:nvSpPr>
          <p:spPr>
            <a:xfrm>
              <a:off x="6624728" y="3223236"/>
              <a:ext cx="108111" cy="27086"/>
            </a:xfrm>
            <a:custGeom>
              <a:avLst/>
              <a:gdLst>
                <a:gd name="connsiteX0" fmla="*/ 107783 w 108111"/>
                <a:gd name="connsiteY0" fmla="*/ 23872 h 27086"/>
                <a:gd name="connsiteX1" fmla="*/ 443 w 108111"/>
                <a:gd name="connsiteY1" fmla="*/ 24161 h 27086"/>
                <a:gd name="connsiteX2" fmla="*/ 2759 w 108111"/>
                <a:gd name="connsiteY2" fmla="*/ 26912 h 27086"/>
                <a:gd name="connsiteX3" fmla="*/ 105322 w 108111"/>
                <a:gd name="connsiteY3" fmla="*/ 26550 h 27086"/>
                <a:gd name="connsiteX4" fmla="*/ 107783 w 108111"/>
                <a:gd name="connsiteY4" fmla="*/ 23872 h 27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111" h="27086">
                  <a:moveTo>
                    <a:pt x="107783" y="23872"/>
                  </a:moveTo>
                  <a:cubicBezTo>
                    <a:pt x="81944" y="-9785"/>
                    <a:pt x="27876" y="-6166"/>
                    <a:pt x="443" y="24161"/>
                  </a:cubicBezTo>
                  <a:cubicBezTo>
                    <a:pt x="-860" y="25609"/>
                    <a:pt x="950" y="27708"/>
                    <a:pt x="2759" y="26912"/>
                  </a:cubicBezTo>
                  <a:cubicBezTo>
                    <a:pt x="39601" y="10771"/>
                    <a:pt x="73548" y="11784"/>
                    <a:pt x="105322" y="26550"/>
                  </a:cubicBezTo>
                  <a:cubicBezTo>
                    <a:pt x="107060" y="27346"/>
                    <a:pt x="108869" y="25392"/>
                    <a:pt x="107783" y="23872"/>
                  </a:cubicBezTo>
                  <a:close/>
                </a:path>
              </a:pathLst>
            </a:custGeom>
            <a:solidFill>
              <a:srgbClr val="604615"/>
            </a:solidFill>
            <a:ln w="3400" cap="flat">
              <a:solidFill>
                <a:srgbClr val="1D1D1B"/>
              </a:solidFill>
              <a:prstDash val="solid"/>
              <a:miter/>
            </a:ln>
          </p:spPr>
          <p:txBody>
            <a:bodyPr rtlCol="0" anchor="ctr"/>
            <a:lstStyle/>
            <a:p>
              <a:endParaRPr lang="en-GB"/>
            </a:p>
          </p:txBody>
        </p:sp>
        <p:sp>
          <p:nvSpPr>
            <p:cNvPr id="106" name="Freeform: Shape 578">
              <a:extLst>
                <a:ext uri="{FF2B5EF4-FFF2-40B4-BE49-F238E27FC236}">
                  <a16:creationId xmlns:a16="http://schemas.microsoft.com/office/drawing/2014/main" id="{C528A67A-6E4F-90D6-37E0-B9A19C243EFF}"/>
                </a:ext>
              </a:extLst>
            </p:cNvPr>
            <p:cNvSpPr/>
            <p:nvPr/>
          </p:nvSpPr>
          <p:spPr>
            <a:xfrm>
              <a:off x="6394891" y="3223236"/>
              <a:ext cx="108111" cy="27086"/>
            </a:xfrm>
            <a:custGeom>
              <a:avLst/>
              <a:gdLst>
                <a:gd name="connsiteX0" fmla="*/ 329 w 108111"/>
                <a:gd name="connsiteY0" fmla="*/ 23872 h 27086"/>
                <a:gd name="connsiteX1" fmla="*/ 107668 w 108111"/>
                <a:gd name="connsiteY1" fmla="*/ 24161 h 27086"/>
                <a:gd name="connsiteX2" fmla="*/ 105352 w 108111"/>
                <a:gd name="connsiteY2" fmla="*/ 26912 h 27086"/>
                <a:gd name="connsiteX3" fmla="*/ 2789 w 108111"/>
                <a:gd name="connsiteY3" fmla="*/ 26550 h 27086"/>
                <a:gd name="connsiteX4" fmla="*/ 329 w 108111"/>
                <a:gd name="connsiteY4" fmla="*/ 23872 h 27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111" h="27086">
                  <a:moveTo>
                    <a:pt x="329" y="23872"/>
                  </a:moveTo>
                  <a:cubicBezTo>
                    <a:pt x="26168" y="-9785"/>
                    <a:pt x="80236" y="-6166"/>
                    <a:pt x="107668" y="24161"/>
                  </a:cubicBezTo>
                  <a:cubicBezTo>
                    <a:pt x="108971" y="25609"/>
                    <a:pt x="107161" y="27708"/>
                    <a:pt x="105352" y="26912"/>
                  </a:cubicBezTo>
                  <a:cubicBezTo>
                    <a:pt x="68511" y="10771"/>
                    <a:pt x="34564" y="11784"/>
                    <a:pt x="2789" y="26550"/>
                  </a:cubicBezTo>
                  <a:cubicBezTo>
                    <a:pt x="1052" y="27346"/>
                    <a:pt x="-757" y="25392"/>
                    <a:pt x="329" y="23872"/>
                  </a:cubicBezTo>
                  <a:close/>
                </a:path>
              </a:pathLst>
            </a:custGeom>
            <a:solidFill>
              <a:srgbClr val="604615"/>
            </a:solidFill>
            <a:ln w="3400" cap="flat">
              <a:solidFill>
                <a:srgbClr val="1D1D1B"/>
              </a:solidFill>
              <a:prstDash val="solid"/>
              <a:miter/>
            </a:ln>
          </p:spPr>
          <p:txBody>
            <a:bodyPr rtlCol="0" anchor="ctr"/>
            <a:lstStyle/>
            <a:p>
              <a:endParaRPr lang="en-GB"/>
            </a:p>
          </p:txBody>
        </p:sp>
        <p:sp>
          <p:nvSpPr>
            <p:cNvPr id="107" name="Freeform: Shape 579">
              <a:extLst>
                <a:ext uri="{FF2B5EF4-FFF2-40B4-BE49-F238E27FC236}">
                  <a16:creationId xmlns:a16="http://schemas.microsoft.com/office/drawing/2014/main" id="{703F0420-2CDD-CDAB-C844-B4523D4ED2A3}"/>
                </a:ext>
              </a:extLst>
            </p:cNvPr>
            <p:cNvSpPr/>
            <p:nvPr/>
          </p:nvSpPr>
          <p:spPr>
            <a:xfrm>
              <a:off x="6396595" y="3258556"/>
              <a:ext cx="104661" cy="33790"/>
            </a:xfrm>
            <a:custGeom>
              <a:avLst/>
              <a:gdLst>
                <a:gd name="connsiteX0" fmla="*/ 0 w 104661"/>
                <a:gd name="connsiteY0" fmla="*/ 33139 h 33790"/>
                <a:gd name="connsiteX1" fmla="*/ 104662 w 104661"/>
                <a:gd name="connsiteY1" fmla="*/ 33790 h 33790"/>
              </a:gdLst>
              <a:ahLst/>
              <a:cxnLst>
                <a:cxn ang="0">
                  <a:pos x="connsiteX0" y="connsiteY0"/>
                </a:cxn>
                <a:cxn ang="0">
                  <a:pos x="connsiteX1" y="connsiteY1"/>
                </a:cxn>
              </a:cxnLst>
              <a:rect l="l" t="t" r="r" b="b"/>
              <a:pathLst>
                <a:path w="104661" h="33790">
                  <a:moveTo>
                    <a:pt x="0" y="33139"/>
                  </a:moveTo>
                  <a:cubicBezTo>
                    <a:pt x="26563" y="-15718"/>
                    <a:pt x="89028" y="-6309"/>
                    <a:pt x="104662" y="33790"/>
                  </a:cubicBezTo>
                </a:path>
              </a:pathLst>
            </a:custGeom>
            <a:solidFill>
              <a:srgbClr val="000000"/>
            </a:solidFill>
            <a:ln w="3400" cap="flat">
              <a:solidFill>
                <a:srgbClr val="1D1D1B"/>
              </a:solidFill>
              <a:prstDash val="solid"/>
              <a:miter/>
            </a:ln>
          </p:spPr>
          <p:txBody>
            <a:bodyPr rtlCol="0" anchor="ctr"/>
            <a:lstStyle/>
            <a:p>
              <a:endParaRPr lang="en-GB"/>
            </a:p>
          </p:txBody>
        </p:sp>
        <p:sp>
          <p:nvSpPr>
            <p:cNvPr id="108" name="Freeform: Shape 580">
              <a:extLst>
                <a:ext uri="{FF2B5EF4-FFF2-40B4-BE49-F238E27FC236}">
                  <a16:creationId xmlns:a16="http://schemas.microsoft.com/office/drawing/2014/main" id="{FA746382-D007-65C7-9DB1-57D7062A9E1B}"/>
                </a:ext>
              </a:extLst>
            </p:cNvPr>
            <p:cNvSpPr/>
            <p:nvPr/>
          </p:nvSpPr>
          <p:spPr>
            <a:xfrm>
              <a:off x="6396296" y="3263498"/>
              <a:ext cx="105640" cy="56375"/>
            </a:xfrm>
            <a:custGeom>
              <a:avLst/>
              <a:gdLst>
                <a:gd name="connsiteX0" fmla="*/ 950 w 105640"/>
                <a:gd name="connsiteY0" fmla="*/ 27183 h 56375"/>
                <a:gd name="connsiteX1" fmla="*/ 104526 w 105640"/>
                <a:gd name="connsiteY1" fmla="*/ 28124 h 56375"/>
                <a:gd name="connsiteX2" fmla="*/ 103368 w 105640"/>
                <a:gd name="connsiteY2" fmla="*/ 36158 h 56375"/>
                <a:gd name="connsiteX3" fmla="*/ 1095 w 105640"/>
                <a:gd name="connsiteY3" fmla="*/ 32612 h 56375"/>
                <a:gd name="connsiteX4" fmla="*/ 1023 w 105640"/>
                <a:gd name="connsiteY4" fmla="*/ 27183 h 56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640" h="56375">
                  <a:moveTo>
                    <a:pt x="950" y="27183"/>
                  </a:moveTo>
                  <a:cubicBezTo>
                    <a:pt x="37574" y="-13133"/>
                    <a:pt x="79266" y="-5026"/>
                    <a:pt x="104526" y="28124"/>
                  </a:cubicBezTo>
                  <a:cubicBezTo>
                    <a:pt x="106408" y="30585"/>
                    <a:pt x="105829" y="34349"/>
                    <a:pt x="103368" y="36158"/>
                  </a:cubicBezTo>
                  <a:cubicBezTo>
                    <a:pt x="64355" y="64893"/>
                    <a:pt x="30481" y="62360"/>
                    <a:pt x="1095" y="32612"/>
                  </a:cubicBezTo>
                  <a:cubicBezTo>
                    <a:pt x="-353" y="31164"/>
                    <a:pt x="-353" y="28631"/>
                    <a:pt x="1023" y="27183"/>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109" name="Freeform: Shape 581">
              <a:extLst>
                <a:ext uri="{FF2B5EF4-FFF2-40B4-BE49-F238E27FC236}">
                  <a16:creationId xmlns:a16="http://schemas.microsoft.com/office/drawing/2014/main" id="{A44A6688-DE93-A0B4-9D8A-4D7053E573B9}"/>
                </a:ext>
              </a:extLst>
            </p:cNvPr>
            <p:cNvSpPr/>
            <p:nvPr/>
          </p:nvSpPr>
          <p:spPr>
            <a:xfrm>
              <a:off x="6420697" y="3263446"/>
              <a:ext cx="56673" cy="54015"/>
            </a:xfrm>
            <a:custGeom>
              <a:avLst/>
              <a:gdLst>
                <a:gd name="connsiteX0" fmla="*/ 56674 w 56673"/>
                <a:gd name="connsiteY0" fmla="*/ 26366 h 54015"/>
                <a:gd name="connsiteX1" fmla="*/ 39737 w 56673"/>
                <a:gd name="connsiteY1" fmla="*/ 1033 h 54015"/>
                <a:gd name="connsiteX2" fmla="*/ 15055 w 56673"/>
                <a:gd name="connsiteY2" fmla="*/ 1902 h 54015"/>
                <a:gd name="connsiteX3" fmla="*/ 0 w 56673"/>
                <a:gd name="connsiteY3" fmla="*/ 26366 h 54015"/>
                <a:gd name="connsiteX4" fmla="*/ 28301 w 56673"/>
                <a:gd name="connsiteY4" fmla="*/ 54016 h 54015"/>
                <a:gd name="connsiteX5" fmla="*/ 56601 w 56673"/>
                <a:gd name="connsiteY5" fmla="*/ 26366 h 54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673" h="54015">
                  <a:moveTo>
                    <a:pt x="56674" y="26366"/>
                  </a:moveTo>
                  <a:cubicBezTo>
                    <a:pt x="56674" y="15075"/>
                    <a:pt x="49725" y="5376"/>
                    <a:pt x="39737" y="1033"/>
                  </a:cubicBezTo>
                  <a:cubicBezTo>
                    <a:pt x="31775" y="-559"/>
                    <a:pt x="23451" y="-342"/>
                    <a:pt x="15055" y="1902"/>
                  </a:cubicBezTo>
                  <a:cubicBezTo>
                    <a:pt x="6080" y="6534"/>
                    <a:pt x="0" y="15726"/>
                    <a:pt x="0" y="26366"/>
                  </a:cubicBezTo>
                  <a:cubicBezTo>
                    <a:pt x="0" y="41639"/>
                    <a:pt x="12667" y="54016"/>
                    <a:pt x="28301" y="54016"/>
                  </a:cubicBezTo>
                  <a:cubicBezTo>
                    <a:pt x="43935" y="54016"/>
                    <a:pt x="56601" y="41639"/>
                    <a:pt x="56601" y="26366"/>
                  </a:cubicBezTo>
                  <a:close/>
                </a:path>
              </a:pathLst>
            </a:custGeom>
            <a:solidFill>
              <a:srgbClr val="7C531B"/>
            </a:solidFill>
            <a:ln w="3400" cap="flat">
              <a:solidFill>
                <a:srgbClr val="1D1D1B"/>
              </a:solidFill>
              <a:prstDash val="solid"/>
              <a:miter/>
            </a:ln>
          </p:spPr>
          <p:txBody>
            <a:bodyPr rtlCol="0" anchor="ctr"/>
            <a:lstStyle/>
            <a:p>
              <a:endParaRPr lang="en-GB"/>
            </a:p>
          </p:txBody>
        </p:sp>
        <p:sp>
          <p:nvSpPr>
            <p:cNvPr id="110" name="Freeform: Shape 582">
              <a:extLst>
                <a:ext uri="{FF2B5EF4-FFF2-40B4-BE49-F238E27FC236}">
                  <a16:creationId xmlns:a16="http://schemas.microsoft.com/office/drawing/2014/main" id="{C4628BC8-BA19-F816-B6DF-E26956AFE113}"/>
                </a:ext>
              </a:extLst>
            </p:cNvPr>
            <p:cNvSpPr/>
            <p:nvPr/>
          </p:nvSpPr>
          <p:spPr>
            <a:xfrm>
              <a:off x="6433798" y="3274757"/>
              <a:ext cx="30544" cy="29241"/>
            </a:xfrm>
            <a:custGeom>
              <a:avLst/>
              <a:gdLst>
                <a:gd name="connsiteX0" fmla="*/ 30545 w 30544"/>
                <a:gd name="connsiteY0" fmla="*/ 14621 h 29241"/>
                <a:gd name="connsiteX1" fmla="*/ 15272 w 30544"/>
                <a:gd name="connsiteY1" fmla="*/ 29242 h 29241"/>
                <a:gd name="connsiteX2" fmla="*/ 0 w 30544"/>
                <a:gd name="connsiteY2" fmla="*/ 14621 h 29241"/>
                <a:gd name="connsiteX3" fmla="*/ 15272 w 30544"/>
                <a:gd name="connsiteY3" fmla="*/ 0 h 29241"/>
                <a:gd name="connsiteX4" fmla="*/ 30545 w 30544"/>
                <a:gd name="connsiteY4" fmla="*/ 14621 h 292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44" h="29241">
                  <a:moveTo>
                    <a:pt x="30545" y="14621"/>
                  </a:moveTo>
                  <a:cubicBezTo>
                    <a:pt x="30545" y="22696"/>
                    <a:pt x="23707" y="29242"/>
                    <a:pt x="15272" y="29242"/>
                  </a:cubicBezTo>
                  <a:cubicBezTo>
                    <a:pt x="6838" y="29242"/>
                    <a:pt x="0" y="22696"/>
                    <a:pt x="0" y="14621"/>
                  </a:cubicBezTo>
                  <a:cubicBezTo>
                    <a:pt x="0" y="6546"/>
                    <a:pt x="6838" y="0"/>
                    <a:pt x="15272" y="0"/>
                  </a:cubicBezTo>
                  <a:cubicBezTo>
                    <a:pt x="23707" y="0"/>
                    <a:pt x="30545" y="6546"/>
                    <a:pt x="30545" y="14621"/>
                  </a:cubicBezTo>
                  <a:close/>
                </a:path>
              </a:pathLst>
            </a:custGeom>
            <a:solidFill>
              <a:srgbClr val="000000"/>
            </a:solidFill>
            <a:ln w="3400" cap="flat">
              <a:solidFill>
                <a:srgbClr val="1D1D1B"/>
              </a:solidFill>
              <a:prstDash val="solid"/>
              <a:miter/>
            </a:ln>
          </p:spPr>
          <p:txBody>
            <a:bodyPr rtlCol="0" anchor="ctr"/>
            <a:lstStyle/>
            <a:p>
              <a:endParaRPr lang="en-GB"/>
            </a:p>
          </p:txBody>
        </p:sp>
        <p:sp>
          <p:nvSpPr>
            <p:cNvPr id="111" name="Freeform: Shape 583">
              <a:extLst>
                <a:ext uri="{FF2B5EF4-FFF2-40B4-BE49-F238E27FC236}">
                  <a16:creationId xmlns:a16="http://schemas.microsoft.com/office/drawing/2014/main" id="{D8E66B08-DC49-C268-03F1-27B00383863F}"/>
                </a:ext>
              </a:extLst>
            </p:cNvPr>
            <p:cNvSpPr/>
            <p:nvPr/>
          </p:nvSpPr>
          <p:spPr>
            <a:xfrm>
              <a:off x="6451169" y="3270776"/>
              <a:ext cx="14620" cy="14041"/>
            </a:xfrm>
            <a:custGeom>
              <a:avLst/>
              <a:gdLst>
                <a:gd name="connsiteX0" fmla="*/ 14621 w 14620"/>
                <a:gd name="connsiteY0" fmla="*/ 7021 h 14041"/>
                <a:gd name="connsiteX1" fmla="*/ 7311 w 14620"/>
                <a:gd name="connsiteY1" fmla="*/ 14042 h 14041"/>
                <a:gd name="connsiteX2" fmla="*/ 0 w 14620"/>
                <a:gd name="connsiteY2" fmla="*/ 7021 h 14041"/>
                <a:gd name="connsiteX3" fmla="*/ 7311 w 14620"/>
                <a:gd name="connsiteY3" fmla="*/ 0 h 14041"/>
                <a:gd name="connsiteX4" fmla="*/ 14621 w 14620"/>
                <a:gd name="connsiteY4" fmla="*/ 7021 h 140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20" h="14041">
                  <a:moveTo>
                    <a:pt x="14621" y="7021"/>
                  </a:moveTo>
                  <a:cubicBezTo>
                    <a:pt x="14621" y="10898"/>
                    <a:pt x="11348" y="14042"/>
                    <a:pt x="7311" y="14042"/>
                  </a:cubicBezTo>
                  <a:cubicBezTo>
                    <a:pt x="3273" y="14042"/>
                    <a:pt x="0" y="10898"/>
                    <a:pt x="0" y="7021"/>
                  </a:cubicBezTo>
                  <a:cubicBezTo>
                    <a:pt x="0" y="3143"/>
                    <a:pt x="3273" y="0"/>
                    <a:pt x="7311" y="0"/>
                  </a:cubicBezTo>
                  <a:cubicBezTo>
                    <a:pt x="11348" y="0"/>
                    <a:pt x="14621" y="3143"/>
                    <a:pt x="14621" y="7021"/>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112" name="Freeform: Shape 584">
              <a:extLst>
                <a:ext uri="{FF2B5EF4-FFF2-40B4-BE49-F238E27FC236}">
                  <a16:creationId xmlns:a16="http://schemas.microsoft.com/office/drawing/2014/main" id="{E44C82FE-4ACD-36B1-8871-53114226C3ED}"/>
                </a:ext>
              </a:extLst>
            </p:cNvPr>
            <p:cNvSpPr/>
            <p:nvPr/>
          </p:nvSpPr>
          <p:spPr>
            <a:xfrm>
              <a:off x="6626474" y="3258700"/>
              <a:ext cx="104662" cy="33790"/>
            </a:xfrm>
            <a:custGeom>
              <a:avLst/>
              <a:gdLst>
                <a:gd name="connsiteX0" fmla="*/ 0 w 104662"/>
                <a:gd name="connsiteY0" fmla="*/ 33139 h 33790"/>
                <a:gd name="connsiteX1" fmla="*/ 104662 w 104662"/>
                <a:gd name="connsiteY1" fmla="*/ 33790 h 33790"/>
              </a:gdLst>
              <a:ahLst/>
              <a:cxnLst>
                <a:cxn ang="0">
                  <a:pos x="connsiteX0" y="connsiteY0"/>
                </a:cxn>
                <a:cxn ang="0">
                  <a:pos x="connsiteX1" y="connsiteY1"/>
                </a:cxn>
              </a:cxnLst>
              <a:rect l="l" t="t" r="r" b="b"/>
              <a:pathLst>
                <a:path w="104662" h="33790">
                  <a:moveTo>
                    <a:pt x="0" y="33139"/>
                  </a:moveTo>
                  <a:cubicBezTo>
                    <a:pt x="26564" y="-15718"/>
                    <a:pt x="89028" y="-6309"/>
                    <a:pt x="104662" y="33790"/>
                  </a:cubicBezTo>
                </a:path>
              </a:pathLst>
            </a:custGeom>
            <a:solidFill>
              <a:srgbClr val="000000"/>
            </a:solidFill>
            <a:ln w="3400" cap="flat">
              <a:solidFill>
                <a:srgbClr val="1D1D1B"/>
              </a:solidFill>
              <a:prstDash val="solid"/>
              <a:miter/>
            </a:ln>
          </p:spPr>
          <p:txBody>
            <a:bodyPr rtlCol="0" anchor="ctr"/>
            <a:lstStyle/>
            <a:p>
              <a:endParaRPr lang="en-GB"/>
            </a:p>
          </p:txBody>
        </p:sp>
        <p:sp>
          <p:nvSpPr>
            <p:cNvPr id="113" name="Freeform: Shape 585">
              <a:extLst>
                <a:ext uri="{FF2B5EF4-FFF2-40B4-BE49-F238E27FC236}">
                  <a16:creationId xmlns:a16="http://schemas.microsoft.com/office/drawing/2014/main" id="{4E2EE045-8E54-9C4C-7DC5-8450E0E7BF70}"/>
                </a:ext>
              </a:extLst>
            </p:cNvPr>
            <p:cNvSpPr/>
            <p:nvPr/>
          </p:nvSpPr>
          <p:spPr>
            <a:xfrm>
              <a:off x="6626176" y="3263642"/>
              <a:ext cx="105640" cy="56375"/>
            </a:xfrm>
            <a:custGeom>
              <a:avLst/>
              <a:gdLst>
                <a:gd name="connsiteX0" fmla="*/ 950 w 105640"/>
                <a:gd name="connsiteY0" fmla="*/ 27183 h 56375"/>
                <a:gd name="connsiteX1" fmla="*/ 104526 w 105640"/>
                <a:gd name="connsiteY1" fmla="*/ 28124 h 56375"/>
                <a:gd name="connsiteX2" fmla="*/ 103368 w 105640"/>
                <a:gd name="connsiteY2" fmla="*/ 36158 h 56375"/>
                <a:gd name="connsiteX3" fmla="*/ 1095 w 105640"/>
                <a:gd name="connsiteY3" fmla="*/ 32612 h 56375"/>
                <a:gd name="connsiteX4" fmla="*/ 1023 w 105640"/>
                <a:gd name="connsiteY4" fmla="*/ 27183 h 56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640" h="56375">
                  <a:moveTo>
                    <a:pt x="950" y="27183"/>
                  </a:moveTo>
                  <a:cubicBezTo>
                    <a:pt x="37574" y="-13133"/>
                    <a:pt x="79266" y="-5026"/>
                    <a:pt x="104526" y="28124"/>
                  </a:cubicBezTo>
                  <a:cubicBezTo>
                    <a:pt x="106408" y="30585"/>
                    <a:pt x="105829" y="34349"/>
                    <a:pt x="103368" y="36158"/>
                  </a:cubicBezTo>
                  <a:cubicBezTo>
                    <a:pt x="64355" y="64893"/>
                    <a:pt x="30481" y="62360"/>
                    <a:pt x="1095" y="32612"/>
                  </a:cubicBezTo>
                  <a:cubicBezTo>
                    <a:pt x="-353" y="31164"/>
                    <a:pt x="-353" y="28631"/>
                    <a:pt x="1023" y="27183"/>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114" name="Freeform: Shape 586">
              <a:extLst>
                <a:ext uri="{FF2B5EF4-FFF2-40B4-BE49-F238E27FC236}">
                  <a16:creationId xmlns:a16="http://schemas.microsoft.com/office/drawing/2014/main" id="{BB8ADB29-EA05-30A3-EBEA-8D2DE2E165FE}"/>
                </a:ext>
              </a:extLst>
            </p:cNvPr>
            <p:cNvSpPr/>
            <p:nvPr/>
          </p:nvSpPr>
          <p:spPr>
            <a:xfrm>
              <a:off x="6650649" y="3263591"/>
              <a:ext cx="56673" cy="54015"/>
            </a:xfrm>
            <a:custGeom>
              <a:avLst/>
              <a:gdLst>
                <a:gd name="connsiteX0" fmla="*/ 56674 w 56673"/>
                <a:gd name="connsiteY0" fmla="*/ 26366 h 54015"/>
                <a:gd name="connsiteX1" fmla="*/ 39737 w 56673"/>
                <a:gd name="connsiteY1" fmla="*/ 1033 h 54015"/>
                <a:gd name="connsiteX2" fmla="*/ 15055 w 56673"/>
                <a:gd name="connsiteY2" fmla="*/ 1902 h 54015"/>
                <a:gd name="connsiteX3" fmla="*/ 0 w 56673"/>
                <a:gd name="connsiteY3" fmla="*/ 26366 h 54015"/>
                <a:gd name="connsiteX4" fmla="*/ 28300 w 56673"/>
                <a:gd name="connsiteY4" fmla="*/ 54016 h 54015"/>
                <a:gd name="connsiteX5" fmla="*/ 56601 w 56673"/>
                <a:gd name="connsiteY5" fmla="*/ 26366 h 54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673" h="54015">
                  <a:moveTo>
                    <a:pt x="56674" y="26366"/>
                  </a:moveTo>
                  <a:cubicBezTo>
                    <a:pt x="56674" y="15075"/>
                    <a:pt x="49725" y="5376"/>
                    <a:pt x="39737" y="1033"/>
                  </a:cubicBezTo>
                  <a:cubicBezTo>
                    <a:pt x="31775" y="-559"/>
                    <a:pt x="23451" y="-342"/>
                    <a:pt x="15055" y="1902"/>
                  </a:cubicBezTo>
                  <a:cubicBezTo>
                    <a:pt x="6080" y="6534"/>
                    <a:pt x="0" y="15726"/>
                    <a:pt x="0" y="26366"/>
                  </a:cubicBezTo>
                  <a:cubicBezTo>
                    <a:pt x="0" y="41639"/>
                    <a:pt x="12667" y="54016"/>
                    <a:pt x="28300" y="54016"/>
                  </a:cubicBezTo>
                  <a:cubicBezTo>
                    <a:pt x="43935" y="54016"/>
                    <a:pt x="56601" y="41639"/>
                    <a:pt x="56601" y="26366"/>
                  </a:cubicBezTo>
                  <a:close/>
                </a:path>
              </a:pathLst>
            </a:custGeom>
            <a:solidFill>
              <a:srgbClr val="7C531B"/>
            </a:solidFill>
            <a:ln w="3400" cap="flat">
              <a:solidFill>
                <a:srgbClr val="1D1D1B"/>
              </a:solidFill>
              <a:prstDash val="solid"/>
              <a:miter/>
            </a:ln>
          </p:spPr>
          <p:txBody>
            <a:bodyPr rtlCol="0" anchor="ctr"/>
            <a:lstStyle/>
            <a:p>
              <a:endParaRPr lang="en-GB"/>
            </a:p>
          </p:txBody>
        </p:sp>
        <p:sp>
          <p:nvSpPr>
            <p:cNvPr id="115" name="Freeform: Shape 587">
              <a:extLst>
                <a:ext uri="{FF2B5EF4-FFF2-40B4-BE49-F238E27FC236}">
                  <a16:creationId xmlns:a16="http://schemas.microsoft.com/office/drawing/2014/main" id="{39D1DC84-4701-73B0-DE25-EDA8E9FB173B}"/>
                </a:ext>
              </a:extLst>
            </p:cNvPr>
            <p:cNvSpPr/>
            <p:nvPr/>
          </p:nvSpPr>
          <p:spPr>
            <a:xfrm>
              <a:off x="6663678" y="3274902"/>
              <a:ext cx="30544" cy="29241"/>
            </a:xfrm>
            <a:custGeom>
              <a:avLst/>
              <a:gdLst>
                <a:gd name="connsiteX0" fmla="*/ 30545 w 30544"/>
                <a:gd name="connsiteY0" fmla="*/ 14621 h 29241"/>
                <a:gd name="connsiteX1" fmla="*/ 15273 w 30544"/>
                <a:gd name="connsiteY1" fmla="*/ 29242 h 29241"/>
                <a:gd name="connsiteX2" fmla="*/ 0 w 30544"/>
                <a:gd name="connsiteY2" fmla="*/ 14621 h 29241"/>
                <a:gd name="connsiteX3" fmla="*/ 15273 w 30544"/>
                <a:gd name="connsiteY3" fmla="*/ 0 h 29241"/>
                <a:gd name="connsiteX4" fmla="*/ 30545 w 30544"/>
                <a:gd name="connsiteY4" fmla="*/ 14621 h 292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44" h="29241">
                  <a:moveTo>
                    <a:pt x="30545" y="14621"/>
                  </a:moveTo>
                  <a:cubicBezTo>
                    <a:pt x="30545" y="22696"/>
                    <a:pt x="23707" y="29242"/>
                    <a:pt x="15273" y="29242"/>
                  </a:cubicBezTo>
                  <a:cubicBezTo>
                    <a:pt x="6838" y="29242"/>
                    <a:pt x="0" y="22696"/>
                    <a:pt x="0" y="14621"/>
                  </a:cubicBezTo>
                  <a:cubicBezTo>
                    <a:pt x="0" y="6546"/>
                    <a:pt x="6838" y="0"/>
                    <a:pt x="15273" y="0"/>
                  </a:cubicBezTo>
                  <a:cubicBezTo>
                    <a:pt x="23707" y="0"/>
                    <a:pt x="30545" y="6546"/>
                    <a:pt x="30545" y="14621"/>
                  </a:cubicBezTo>
                  <a:close/>
                </a:path>
              </a:pathLst>
            </a:custGeom>
            <a:solidFill>
              <a:srgbClr val="000000"/>
            </a:solidFill>
            <a:ln w="3400" cap="flat">
              <a:solidFill>
                <a:srgbClr val="1D1D1B"/>
              </a:solidFill>
              <a:prstDash val="solid"/>
              <a:miter/>
            </a:ln>
          </p:spPr>
          <p:txBody>
            <a:bodyPr rtlCol="0" anchor="ctr"/>
            <a:lstStyle/>
            <a:p>
              <a:endParaRPr lang="en-GB"/>
            </a:p>
          </p:txBody>
        </p:sp>
        <p:sp>
          <p:nvSpPr>
            <p:cNvPr id="116" name="Freeform: Shape 588">
              <a:extLst>
                <a:ext uri="{FF2B5EF4-FFF2-40B4-BE49-F238E27FC236}">
                  <a16:creationId xmlns:a16="http://schemas.microsoft.com/office/drawing/2014/main" id="{8526E6AF-AF2F-05DA-A87F-72717DC59371}"/>
                </a:ext>
              </a:extLst>
            </p:cNvPr>
            <p:cNvSpPr/>
            <p:nvPr/>
          </p:nvSpPr>
          <p:spPr>
            <a:xfrm>
              <a:off x="6681049" y="3270921"/>
              <a:ext cx="14620" cy="14041"/>
            </a:xfrm>
            <a:custGeom>
              <a:avLst/>
              <a:gdLst>
                <a:gd name="connsiteX0" fmla="*/ 14621 w 14620"/>
                <a:gd name="connsiteY0" fmla="*/ 7021 h 14041"/>
                <a:gd name="connsiteX1" fmla="*/ 7310 w 14620"/>
                <a:gd name="connsiteY1" fmla="*/ 14042 h 14041"/>
                <a:gd name="connsiteX2" fmla="*/ 0 w 14620"/>
                <a:gd name="connsiteY2" fmla="*/ 7021 h 14041"/>
                <a:gd name="connsiteX3" fmla="*/ 7310 w 14620"/>
                <a:gd name="connsiteY3" fmla="*/ 0 h 14041"/>
                <a:gd name="connsiteX4" fmla="*/ 14621 w 14620"/>
                <a:gd name="connsiteY4" fmla="*/ 7021 h 140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20" h="14041">
                  <a:moveTo>
                    <a:pt x="14621" y="7021"/>
                  </a:moveTo>
                  <a:cubicBezTo>
                    <a:pt x="14621" y="10898"/>
                    <a:pt x="11348" y="14042"/>
                    <a:pt x="7310" y="14042"/>
                  </a:cubicBezTo>
                  <a:cubicBezTo>
                    <a:pt x="3273" y="14042"/>
                    <a:pt x="0" y="10898"/>
                    <a:pt x="0" y="7021"/>
                  </a:cubicBezTo>
                  <a:cubicBezTo>
                    <a:pt x="0" y="3143"/>
                    <a:pt x="3273" y="0"/>
                    <a:pt x="7310" y="0"/>
                  </a:cubicBezTo>
                  <a:cubicBezTo>
                    <a:pt x="11348" y="0"/>
                    <a:pt x="14621" y="3143"/>
                    <a:pt x="14621" y="7021"/>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117" name="Freeform: Shape 589">
              <a:extLst>
                <a:ext uri="{FF2B5EF4-FFF2-40B4-BE49-F238E27FC236}">
                  <a16:creationId xmlns:a16="http://schemas.microsoft.com/office/drawing/2014/main" id="{C6C10A80-577A-03AB-2569-90C06C08798B}"/>
                </a:ext>
              </a:extLst>
            </p:cNvPr>
            <p:cNvSpPr/>
            <p:nvPr/>
          </p:nvSpPr>
          <p:spPr>
            <a:xfrm>
              <a:off x="6478817" y="3433569"/>
              <a:ext cx="174074" cy="73522"/>
            </a:xfrm>
            <a:custGeom>
              <a:avLst/>
              <a:gdLst>
                <a:gd name="connsiteX0" fmla="*/ 9628 w 174074"/>
                <a:gd name="connsiteY0" fmla="*/ 497 h 73522"/>
                <a:gd name="connsiteX1" fmla="*/ 164522 w 174074"/>
                <a:gd name="connsiteY1" fmla="*/ 352 h 73522"/>
                <a:gd name="connsiteX2" fmla="*/ 173859 w 174074"/>
                <a:gd name="connsiteY2" fmla="*/ 7590 h 73522"/>
                <a:gd name="connsiteX3" fmla="*/ 130141 w 174074"/>
                <a:gd name="connsiteY3" fmla="*/ 62237 h 73522"/>
                <a:gd name="connsiteX4" fmla="*/ 43140 w 174074"/>
                <a:gd name="connsiteY4" fmla="*/ 63830 h 73522"/>
                <a:gd name="connsiteX5" fmla="*/ 219 w 174074"/>
                <a:gd name="connsiteY5" fmla="*/ 7880 h 73522"/>
                <a:gd name="connsiteX6" fmla="*/ 9556 w 174074"/>
                <a:gd name="connsiteY6" fmla="*/ 497 h 73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4074" h="73522">
                  <a:moveTo>
                    <a:pt x="9628" y="497"/>
                  </a:moveTo>
                  <a:cubicBezTo>
                    <a:pt x="61235" y="15914"/>
                    <a:pt x="112915" y="15841"/>
                    <a:pt x="164522" y="352"/>
                  </a:cubicBezTo>
                  <a:cubicBezTo>
                    <a:pt x="169805" y="-1240"/>
                    <a:pt x="175234" y="2813"/>
                    <a:pt x="173859" y="7590"/>
                  </a:cubicBezTo>
                  <a:cubicBezTo>
                    <a:pt x="167127" y="31910"/>
                    <a:pt x="151276" y="50584"/>
                    <a:pt x="130141" y="62237"/>
                  </a:cubicBezTo>
                  <a:cubicBezTo>
                    <a:pt x="103722" y="76858"/>
                    <a:pt x="70500" y="77148"/>
                    <a:pt x="43140" y="63830"/>
                  </a:cubicBezTo>
                  <a:cubicBezTo>
                    <a:pt x="18241" y="51742"/>
                    <a:pt x="7240" y="32344"/>
                    <a:pt x="219" y="7880"/>
                  </a:cubicBezTo>
                  <a:cubicBezTo>
                    <a:pt x="-1157" y="3103"/>
                    <a:pt x="4199" y="-1095"/>
                    <a:pt x="9556" y="497"/>
                  </a:cubicBezTo>
                  <a:close/>
                </a:path>
              </a:pathLst>
            </a:custGeom>
            <a:solidFill>
              <a:srgbClr val="1C0D0D"/>
            </a:solidFill>
            <a:ln w="3400" cap="flat">
              <a:solidFill>
                <a:srgbClr val="1D1D1B"/>
              </a:solidFill>
              <a:prstDash val="solid"/>
              <a:miter/>
            </a:ln>
          </p:spPr>
          <p:txBody>
            <a:bodyPr rtlCol="0" anchor="ctr"/>
            <a:lstStyle/>
            <a:p>
              <a:endParaRPr lang="en-GB"/>
            </a:p>
          </p:txBody>
        </p:sp>
        <p:sp>
          <p:nvSpPr>
            <p:cNvPr id="118" name="Freeform: Shape 590">
              <a:extLst>
                <a:ext uri="{FF2B5EF4-FFF2-40B4-BE49-F238E27FC236}">
                  <a16:creationId xmlns:a16="http://schemas.microsoft.com/office/drawing/2014/main" id="{2E793595-EAD7-60C7-0FFF-AF01A732E363}"/>
                </a:ext>
              </a:extLst>
            </p:cNvPr>
            <p:cNvSpPr/>
            <p:nvPr/>
          </p:nvSpPr>
          <p:spPr>
            <a:xfrm>
              <a:off x="6488590" y="3434138"/>
              <a:ext cx="153156" cy="29151"/>
            </a:xfrm>
            <a:custGeom>
              <a:avLst/>
              <a:gdLst>
                <a:gd name="connsiteX0" fmla="*/ 0 w 153156"/>
                <a:gd name="connsiteY0" fmla="*/ 0 h 29151"/>
                <a:gd name="connsiteX1" fmla="*/ 3402 w 153156"/>
                <a:gd name="connsiteY1" fmla="*/ 7021 h 29151"/>
                <a:gd name="connsiteX2" fmla="*/ 26419 w 153156"/>
                <a:gd name="connsiteY2" fmla="*/ 24465 h 29151"/>
                <a:gd name="connsiteX3" fmla="*/ 126665 w 153156"/>
                <a:gd name="connsiteY3" fmla="*/ 24392 h 29151"/>
                <a:gd name="connsiteX4" fmla="*/ 148524 w 153156"/>
                <a:gd name="connsiteY4" fmla="*/ 8686 h 29151"/>
                <a:gd name="connsiteX5" fmla="*/ 153157 w 153156"/>
                <a:gd name="connsiteY5" fmla="*/ 434 h 29151"/>
                <a:gd name="connsiteX6" fmla="*/ 0 w 153156"/>
                <a:gd name="connsiteY6" fmla="*/ 72 h 29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156" h="29151">
                  <a:moveTo>
                    <a:pt x="0" y="0"/>
                  </a:moveTo>
                  <a:lnTo>
                    <a:pt x="3402" y="7021"/>
                  </a:lnTo>
                  <a:cubicBezTo>
                    <a:pt x="7817" y="16068"/>
                    <a:pt x="16358" y="22655"/>
                    <a:pt x="26419" y="24465"/>
                  </a:cubicBezTo>
                  <a:cubicBezTo>
                    <a:pt x="61089" y="30689"/>
                    <a:pt x="93153" y="30762"/>
                    <a:pt x="126665" y="24392"/>
                  </a:cubicBezTo>
                  <a:cubicBezTo>
                    <a:pt x="135930" y="22583"/>
                    <a:pt x="143892" y="16792"/>
                    <a:pt x="148524" y="8686"/>
                  </a:cubicBezTo>
                  <a:lnTo>
                    <a:pt x="153157" y="434"/>
                  </a:lnTo>
                  <a:cubicBezTo>
                    <a:pt x="102925" y="15200"/>
                    <a:pt x="50232" y="14838"/>
                    <a:pt x="0" y="72"/>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119" name="Freeform: Shape 591">
              <a:extLst>
                <a:ext uri="{FF2B5EF4-FFF2-40B4-BE49-F238E27FC236}">
                  <a16:creationId xmlns:a16="http://schemas.microsoft.com/office/drawing/2014/main" id="{2BF15EA0-4EB6-76E9-5352-413EC8471E21}"/>
                </a:ext>
              </a:extLst>
            </p:cNvPr>
            <p:cNvSpPr/>
            <p:nvPr/>
          </p:nvSpPr>
          <p:spPr>
            <a:xfrm>
              <a:off x="6513778" y="3473422"/>
              <a:ext cx="95614" cy="33669"/>
            </a:xfrm>
            <a:custGeom>
              <a:avLst/>
              <a:gdLst>
                <a:gd name="connsiteX0" fmla="*/ 0 w 95614"/>
                <a:gd name="connsiteY0" fmla="*/ 19272 h 33669"/>
                <a:gd name="connsiteX1" fmla="*/ 8396 w 95614"/>
                <a:gd name="connsiteY1" fmla="*/ 23977 h 33669"/>
                <a:gd name="connsiteX2" fmla="*/ 95398 w 95614"/>
                <a:gd name="connsiteY2" fmla="*/ 22384 h 33669"/>
                <a:gd name="connsiteX3" fmla="*/ 95614 w 95614"/>
                <a:gd name="connsiteY3" fmla="*/ 22240 h 33669"/>
                <a:gd name="connsiteX4" fmla="*/ 0 w 95614"/>
                <a:gd name="connsiteY4" fmla="*/ 19272 h 336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614" h="33669">
                  <a:moveTo>
                    <a:pt x="0" y="19272"/>
                  </a:moveTo>
                  <a:cubicBezTo>
                    <a:pt x="2606" y="20937"/>
                    <a:pt x="5429" y="22529"/>
                    <a:pt x="8396" y="23977"/>
                  </a:cubicBezTo>
                  <a:cubicBezTo>
                    <a:pt x="35756" y="37295"/>
                    <a:pt x="68906" y="37005"/>
                    <a:pt x="95398" y="22384"/>
                  </a:cubicBezTo>
                  <a:cubicBezTo>
                    <a:pt x="95398" y="22384"/>
                    <a:pt x="95542" y="22312"/>
                    <a:pt x="95614" y="22240"/>
                  </a:cubicBezTo>
                  <a:cubicBezTo>
                    <a:pt x="73973" y="-6713"/>
                    <a:pt x="26636" y="-7074"/>
                    <a:pt x="0" y="19272"/>
                  </a:cubicBezTo>
                  <a:close/>
                </a:path>
              </a:pathLst>
            </a:custGeom>
            <a:solidFill>
              <a:srgbClr val="A96565"/>
            </a:solidFill>
            <a:ln w="3400" cap="flat">
              <a:solidFill>
                <a:srgbClr val="1D1D1B"/>
              </a:solidFill>
              <a:prstDash val="solid"/>
              <a:miter/>
            </a:ln>
          </p:spPr>
          <p:txBody>
            <a:bodyPr rtlCol="0" anchor="ctr"/>
            <a:lstStyle/>
            <a:p>
              <a:endParaRPr lang="en-GB"/>
            </a:p>
          </p:txBody>
        </p:sp>
        <p:sp>
          <p:nvSpPr>
            <p:cNvPr id="120" name="Freeform: Shape 592">
              <a:extLst>
                <a:ext uri="{FF2B5EF4-FFF2-40B4-BE49-F238E27FC236}">
                  <a16:creationId xmlns:a16="http://schemas.microsoft.com/office/drawing/2014/main" id="{16F8A52D-A8BB-A6A0-A08E-21B17C41A958}"/>
                </a:ext>
              </a:extLst>
            </p:cNvPr>
            <p:cNvSpPr/>
            <p:nvPr/>
          </p:nvSpPr>
          <p:spPr>
            <a:xfrm>
              <a:off x="6546298" y="3310658"/>
              <a:ext cx="37906" cy="85105"/>
            </a:xfrm>
            <a:custGeom>
              <a:avLst/>
              <a:gdLst>
                <a:gd name="connsiteX0" fmla="*/ 37906 w 37906"/>
                <a:gd name="connsiteY0" fmla="*/ 84974 h 85105"/>
                <a:gd name="connsiteX1" fmla="*/ 16264 w 37906"/>
                <a:gd name="connsiteY1" fmla="*/ 83237 h 85105"/>
                <a:gd name="connsiteX2" fmla="*/ 775 w 37906"/>
                <a:gd name="connsiteY2" fmla="*/ 69123 h 85105"/>
                <a:gd name="connsiteX3" fmla="*/ 775 w 37906"/>
                <a:gd name="connsiteY3" fmla="*/ 55588 h 85105"/>
                <a:gd name="connsiteX4" fmla="*/ 17567 w 37906"/>
                <a:gd name="connsiteY4" fmla="*/ 0 h 85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906" h="85105">
                  <a:moveTo>
                    <a:pt x="37906" y="84974"/>
                  </a:moveTo>
                  <a:cubicBezTo>
                    <a:pt x="30668" y="85192"/>
                    <a:pt x="23213" y="85409"/>
                    <a:pt x="16264" y="83237"/>
                  </a:cubicBezTo>
                  <a:cubicBezTo>
                    <a:pt x="9316" y="81066"/>
                    <a:pt x="2801" y="76144"/>
                    <a:pt x="775" y="69123"/>
                  </a:cubicBezTo>
                  <a:cubicBezTo>
                    <a:pt x="-528" y="64780"/>
                    <a:pt x="51" y="60076"/>
                    <a:pt x="775" y="55588"/>
                  </a:cubicBezTo>
                  <a:cubicBezTo>
                    <a:pt x="3887" y="36407"/>
                    <a:pt x="9533" y="17661"/>
                    <a:pt x="17567" y="0"/>
                  </a:cubicBezTo>
                </a:path>
              </a:pathLst>
            </a:custGeom>
            <a:noFill/>
            <a:ln w="3400" cap="flat">
              <a:solidFill>
                <a:srgbClr val="1D1D1B"/>
              </a:solidFill>
              <a:prstDash val="solid"/>
              <a:miter/>
            </a:ln>
          </p:spPr>
          <p:txBody>
            <a:bodyPr rtlCol="0" anchor="ctr"/>
            <a:lstStyle/>
            <a:p>
              <a:endParaRPr lang="en-GB"/>
            </a:p>
          </p:txBody>
        </p:sp>
        <p:grpSp>
          <p:nvGrpSpPr>
            <p:cNvPr id="121" name="Graphic 445">
              <a:extLst>
                <a:ext uri="{FF2B5EF4-FFF2-40B4-BE49-F238E27FC236}">
                  <a16:creationId xmlns:a16="http://schemas.microsoft.com/office/drawing/2014/main" id="{8B0CEB20-BC7F-6FDF-8EEE-EC7224FD3179}"/>
                </a:ext>
              </a:extLst>
            </p:cNvPr>
            <p:cNvGrpSpPr/>
            <p:nvPr/>
          </p:nvGrpSpPr>
          <p:grpSpPr>
            <a:xfrm>
              <a:off x="6220248" y="2953614"/>
              <a:ext cx="682377" cy="947296"/>
              <a:chOff x="6220248" y="2953614"/>
              <a:chExt cx="682377" cy="947296"/>
            </a:xfrm>
          </p:grpSpPr>
          <p:sp>
            <p:nvSpPr>
              <p:cNvPr id="122" name="Freeform: Shape 594">
                <a:extLst>
                  <a:ext uri="{FF2B5EF4-FFF2-40B4-BE49-F238E27FC236}">
                    <a16:creationId xmlns:a16="http://schemas.microsoft.com/office/drawing/2014/main" id="{A0A93635-3BC3-C880-D044-F6E5C778C30D}"/>
                  </a:ext>
                </a:extLst>
              </p:cNvPr>
              <p:cNvSpPr/>
              <p:nvPr/>
            </p:nvSpPr>
            <p:spPr>
              <a:xfrm>
                <a:off x="6365761" y="3081503"/>
                <a:ext cx="397584" cy="117109"/>
              </a:xfrm>
              <a:custGeom>
                <a:avLst/>
                <a:gdLst>
                  <a:gd name="connsiteX0" fmla="*/ 90692 w 397584"/>
                  <a:gd name="connsiteY0" fmla="*/ 73464 h 117109"/>
                  <a:gd name="connsiteX1" fmla="*/ 187537 w 397584"/>
                  <a:gd name="connsiteY1" fmla="*/ 51244 h 117109"/>
                  <a:gd name="connsiteX2" fmla="*/ 208238 w 397584"/>
                  <a:gd name="connsiteY2" fmla="*/ 51244 h 117109"/>
                  <a:gd name="connsiteX3" fmla="*/ 305155 w 397584"/>
                  <a:gd name="connsiteY3" fmla="*/ 73464 h 117109"/>
                  <a:gd name="connsiteX4" fmla="*/ 380141 w 397584"/>
                  <a:gd name="connsiteY4" fmla="*/ 107338 h 117109"/>
                  <a:gd name="connsiteX5" fmla="*/ 397585 w 397584"/>
                  <a:gd name="connsiteY5" fmla="*/ 117110 h 117109"/>
                  <a:gd name="connsiteX6" fmla="*/ 377608 w 397584"/>
                  <a:gd name="connsiteY6" fmla="*/ 99739 h 117109"/>
                  <a:gd name="connsiteX7" fmla="*/ 295963 w 397584"/>
                  <a:gd name="connsiteY7" fmla="*/ 30977 h 117109"/>
                  <a:gd name="connsiteX8" fmla="*/ 153156 w 397584"/>
                  <a:gd name="connsiteY8" fmla="*/ 5861 h 117109"/>
                  <a:gd name="connsiteX9" fmla="*/ 0 w 397584"/>
                  <a:gd name="connsiteY9" fmla="*/ 116024 h 117109"/>
                  <a:gd name="connsiteX10" fmla="*/ 15561 w 397584"/>
                  <a:gd name="connsiteY10" fmla="*/ 107266 h 117109"/>
                  <a:gd name="connsiteX11" fmla="*/ 90548 w 397584"/>
                  <a:gd name="connsiteY11" fmla="*/ 73392 h 117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7584" h="117109">
                    <a:moveTo>
                      <a:pt x="90692" y="73464"/>
                    </a:moveTo>
                    <a:cubicBezTo>
                      <a:pt x="122395" y="62028"/>
                      <a:pt x="154893" y="54284"/>
                      <a:pt x="187537" y="51244"/>
                    </a:cubicBezTo>
                    <a:cubicBezTo>
                      <a:pt x="194413" y="50592"/>
                      <a:pt x="201362" y="50592"/>
                      <a:pt x="208238" y="51244"/>
                    </a:cubicBezTo>
                    <a:cubicBezTo>
                      <a:pt x="240954" y="54284"/>
                      <a:pt x="273452" y="62028"/>
                      <a:pt x="305155" y="73464"/>
                    </a:cubicBezTo>
                    <a:cubicBezTo>
                      <a:pt x="330633" y="82657"/>
                      <a:pt x="355604" y="94165"/>
                      <a:pt x="380141" y="107338"/>
                    </a:cubicBezTo>
                    <a:cubicBezTo>
                      <a:pt x="386004" y="110523"/>
                      <a:pt x="391794" y="113780"/>
                      <a:pt x="397585" y="117110"/>
                    </a:cubicBezTo>
                    <a:cubicBezTo>
                      <a:pt x="390853" y="111102"/>
                      <a:pt x="384122" y="105312"/>
                      <a:pt x="377608" y="99739"/>
                    </a:cubicBezTo>
                    <a:cubicBezTo>
                      <a:pt x="350682" y="76504"/>
                      <a:pt x="325060" y="51678"/>
                      <a:pt x="295963" y="30977"/>
                    </a:cubicBezTo>
                    <a:cubicBezTo>
                      <a:pt x="255357" y="2170"/>
                      <a:pt x="201217" y="-7384"/>
                      <a:pt x="153156" y="5861"/>
                    </a:cubicBezTo>
                    <a:cubicBezTo>
                      <a:pt x="91344" y="23160"/>
                      <a:pt x="45310" y="72162"/>
                      <a:pt x="0" y="116024"/>
                    </a:cubicBezTo>
                    <a:cubicBezTo>
                      <a:pt x="5211" y="113057"/>
                      <a:pt x="10350" y="110089"/>
                      <a:pt x="15561" y="107266"/>
                    </a:cubicBezTo>
                    <a:cubicBezTo>
                      <a:pt x="40099" y="94093"/>
                      <a:pt x="65070" y="82657"/>
                      <a:pt x="90548" y="73392"/>
                    </a:cubicBezTo>
                    <a:close/>
                  </a:path>
                </a:pathLst>
              </a:custGeom>
              <a:solidFill>
                <a:srgbClr val="6E6E6D"/>
              </a:solidFill>
              <a:ln w="3617" cap="flat">
                <a:solidFill>
                  <a:srgbClr val="1D1D1B"/>
                </a:solidFill>
                <a:prstDash val="solid"/>
                <a:miter/>
              </a:ln>
            </p:spPr>
            <p:txBody>
              <a:bodyPr rtlCol="0" anchor="ctr"/>
              <a:lstStyle/>
              <a:p>
                <a:endParaRPr lang="en-GB"/>
              </a:p>
            </p:txBody>
          </p:sp>
          <p:sp>
            <p:nvSpPr>
              <p:cNvPr id="123" name="Freeform: Shape 595">
                <a:extLst>
                  <a:ext uri="{FF2B5EF4-FFF2-40B4-BE49-F238E27FC236}">
                    <a16:creationId xmlns:a16="http://schemas.microsoft.com/office/drawing/2014/main" id="{A90360AA-523C-11D6-608E-A61067C3164D}"/>
                  </a:ext>
                </a:extLst>
              </p:cNvPr>
              <p:cNvSpPr/>
              <p:nvPr/>
            </p:nvSpPr>
            <p:spPr>
              <a:xfrm>
                <a:off x="6220248" y="2953614"/>
                <a:ext cx="682377" cy="947296"/>
              </a:xfrm>
              <a:custGeom>
                <a:avLst/>
                <a:gdLst>
                  <a:gd name="connsiteX0" fmla="*/ 300985 w 682377"/>
                  <a:gd name="connsiteY0" fmla="*/ 942238 h 947296"/>
                  <a:gd name="connsiteX1" fmla="*/ 411365 w 682377"/>
                  <a:gd name="connsiteY1" fmla="*/ 930947 h 947296"/>
                  <a:gd name="connsiteX2" fmla="*/ 654997 w 682377"/>
                  <a:gd name="connsiteY2" fmla="*/ 861679 h 947296"/>
                  <a:gd name="connsiteX3" fmla="*/ 670414 w 682377"/>
                  <a:gd name="connsiteY3" fmla="*/ 847926 h 947296"/>
                  <a:gd name="connsiteX4" fmla="*/ 672079 w 682377"/>
                  <a:gd name="connsiteY4" fmla="*/ 817527 h 947296"/>
                  <a:gd name="connsiteX5" fmla="*/ 650654 w 682377"/>
                  <a:gd name="connsiteY5" fmla="*/ 769539 h 947296"/>
                  <a:gd name="connsiteX6" fmla="*/ 648266 w 682377"/>
                  <a:gd name="connsiteY6" fmla="*/ 741165 h 947296"/>
                  <a:gd name="connsiteX7" fmla="*/ 680258 w 682377"/>
                  <a:gd name="connsiteY7" fmla="*/ 644176 h 947296"/>
                  <a:gd name="connsiteX8" fmla="*/ 678810 w 682377"/>
                  <a:gd name="connsiteY8" fmla="*/ 614210 h 947296"/>
                  <a:gd name="connsiteX9" fmla="*/ 653694 w 682377"/>
                  <a:gd name="connsiteY9" fmla="*/ 543423 h 947296"/>
                  <a:gd name="connsiteX10" fmla="*/ 627854 w 682377"/>
                  <a:gd name="connsiteY10" fmla="*/ 454684 h 947296"/>
                  <a:gd name="connsiteX11" fmla="*/ 637119 w 682377"/>
                  <a:gd name="connsiteY11" fmla="*/ 398083 h 947296"/>
                  <a:gd name="connsiteX12" fmla="*/ 510816 w 682377"/>
                  <a:gd name="connsiteY12" fmla="*/ 56882 h 947296"/>
                  <a:gd name="connsiteX13" fmla="*/ 299031 w 682377"/>
                  <a:gd name="connsiteY13" fmla="*/ 2380 h 947296"/>
                  <a:gd name="connsiteX14" fmla="*/ 109323 w 682377"/>
                  <a:gd name="connsiteY14" fmla="*/ 108055 h 947296"/>
                  <a:gd name="connsiteX15" fmla="*/ 31948 w 682377"/>
                  <a:gd name="connsiteY15" fmla="*/ 335112 h 947296"/>
                  <a:gd name="connsiteX16" fmla="*/ 38679 w 682377"/>
                  <a:gd name="connsiteY16" fmla="*/ 420014 h 947296"/>
                  <a:gd name="connsiteX17" fmla="*/ 38534 w 682377"/>
                  <a:gd name="connsiteY17" fmla="*/ 453092 h 947296"/>
                  <a:gd name="connsiteX18" fmla="*/ 28908 w 682377"/>
                  <a:gd name="connsiteY18" fmla="*/ 564413 h 947296"/>
                  <a:gd name="connsiteX19" fmla="*/ 33902 w 682377"/>
                  <a:gd name="connsiteY19" fmla="*/ 586923 h 947296"/>
                  <a:gd name="connsiteX20" fmla="*/ 58367 w 682377"/>
                  <a:gd name="connsiteY20" fmla="*/ 629338 h 947296"/>
                  <a:gd name="connsiteX21" fmla="*/ 52214 w 682377"/>
                  <a:gd name="connsiteY21" fmla="*/ 681741 h 947296"/>
                  <a:gd name="connsiteX22" fmla="*/ 9221 w 682377"/>
                  <a:gd name="connsiteY22" fmla="*/ 727196 h 947296"/>
                  <a:gd name="connsiteX23" fmla="*/ 5963 w 682377"/>
                  <a:gd name="connsiteY23" fmla="*/ 769611 h 947296"/>
                  <a:gd name="connsiteX24" fmla="*/ 20367 w 682377"/>
                  <a:gd name="connsiteY24" fmla="*/ 790529 h 947296"/>
                  <a:gd name="connsiteX25" fmla="*/ 41937 w 682377"/>
                  <a:gd name="connsiteY25" fmla="*/ 813908 h 947296"/>
                  <a:gd name="connsiteX26" fmla="*/ 64881 w 682377"/>
                  <a:gd name="connsiteY26" fmla="*/ 828601 h 947296"/>
                  <a:gd name="connsiteX27" fmla="*/ 301058 w 682377"/>
                  <a:gd name="connsiteY27" fmla="*/ 942093 h 947296"/>
                  <a:gd name="connsiteX28" fmla="*/ 91589 w 682377"/>
                  <a:gd name="connsiteY28" fmla="*/ 300804 h 947296"/>
                  <a:gd name="connsiteX29" fmla="*/ 128793 w 682377"/>
                  <a:gd name="connsiteY29" fmla="*/ 259909 h 947296"/>
                  <a:gd name="connsiteX30" fmla="*/ 145585 w 682377"/>
                  <a:gd name="connsiteY30" fmla="*/ 243985 h 947296"/>
                  <a:gd name="connsiteX31" fmla="*/ 298742 w 682377"/>
                  <a:gd name="connsiteY31" fmla="*/ 133823 h 947296"/>
                  <a:gd name="connsiteX32" fmla="*/ 441548 w 682377"/>
                  <a:gd name="connsiteY32" fmla="*/ 158939 h 947296"/>
                  <a:gd name="connsiteX33" fmla="*/ 523193 w 682377"/>
                  <a:gd name="connsiteY33" fmla="*/ 227700 h 947296"/>
                  <a:gd name="connsiteX34" fmla="*/ 543170 w 682377"/>
                  <a:gd name="connsiteY34" fmla="*/ 245071 h 947296"/>
                  <a:gd name="connsiteX35" fmla="*/ 603462 w 682377"/>
                  <a:gd name="connsiteY35" fmla="*/ 347562 h 947296"/>
                  <a:gd name="connsiteX36" fmla="*/ 384512 w 682377"/>
                  <a:gd name="connsiteY36" fmla="*/ 608710 h 947296"/>
                  <a:gd name="connsiteX37" fmla="*/ 304025 w 682377"/>
                  <a:gd name="connsiteY37" fmla="*/ 609289 h 947296"/>
                  <a:gd name="connsiteX38" fmla="*/ 78923 w 682377"/>
                  <a:gd name="connsiteY38" fmla="*/ 360879 h 947296"/>
                  <a:gd name="connsiteX39" fmla="*/ 91662 w 682377"/>
                  <a:gd name="connsiteY39" fmla="*/ 300876 h 947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82377" h="947296">
                    <a:moveTo>
                      <a:pt x="300985" y="942238"/>
                    </a:moveTo>
                    <a:cubicBezTo>
                      <a:pt x="326246" y="954398"/>
                      <a:pt x="385743" y="942238"/>
                      <a:pt x="411365" y="930947"/>
                    </a:cubicBezTo>
                    <a:lnTo>
                      <a:pt x="654997" y="861679"/>
                    </a:lnTo>
                    <a:cubicBezTo>
                      <a:pt x="661729" y="858711"/>
                      <a:pt x="666940" y="853789"/>
                      <a:pt x="670414" y="847926"/>
                    </a:cubicBezTo>
                    <a:cubicBezTo>
                      <a:pt x="675626" y="838951"/>
                      <a:pt x="676639" y="827732"/>
                      <a:pt x="672079" y="817527"/>
                    </a:cubicBezTo>
                    <a:lnTo>
                      <a:pt x="650654" y="769539"/>
                    </a:lnTo>
                    <a:cubicBezTo>
                      <a:pt x="646674" y="760636"/>
                      <a:pt x="645805" y="750647"/>
                      <a:pt x="648266" y="741165"/>
                    </a:cubicBezTo>
                    <a:lnTo>
                      <a:pt x="680258" y="644176"/>
                    </a:lnTo>
                    <a:cubicBezTo>
                      <a:pt x="683515" y="634405"/>
                      <a:pt x="683009" y="623765"/>
                      <a:pt x="678810" y="614210"/>
                    </a:cubicBezTo>
                    <a:cubicBezTo>
                      <a:pt x="674467" y="601399"/>
                      <a:pt x="658037" y="556234"/>
                      <a:pt x="653694" y="543423"/>
                    </a:cubicBezTo>
                    <a:cubicBezTo>
                      <a:pt x="647253" y="513747"/>
                      <a:pt x="630460" y="485663"/>
                      <a:pt x="627854" y="454684"/>
                    </a:cubicBezTo>
                    <a:cubicBezTo>
                      <a:pt x="626262" y="435431"/>
                      <a:pt x="632777" y="416612"/>
                      <a:pt x="637119" y="398083"/>
                    </a:cubicBezTo>
                    <a:cubicBezTo>
                      <a:pt x="667374" y="269318"/>
                      <a:pt x="618807" y="133316"/>
                      <a:pt x="510816" y="56882"/>
                    </a:cubicBezTo>
                    <a:cubicBezTo>
                      <a:pt x="450813" y="14467"/>
                      <a:pt x="376623" y="-7609"/>
                      <a:pt x="299031" y="2380"/>
                    </a:cubicBezTo>
                    <a:cubicBezTo>
                      <a:pt x="228098" y="11500"/>
                      <a:pt x="159916" y="45374"/>
                      <a:pt x="109323" y="108055"/>
                    </a:cubicBezTo>
                    <a:cubicBezTo>
                      <a:pt x="58222" y="171316"/>
                      <a:pt x="23335" y="254263"/>
                      <a:pt x="31948" y="335112"/>
                    </a:cubicBezTo>
                    <a:lnTo>
                      <a:pt x="38679" y="420014"/>
                    </a:lnTo>
                    <a:cubicBezTo>
                      <a:pt x="39548" y="431016"/>
                      <a:pt x="39475" y="442090"/>
                      <a:pt x="38534" y="453092"/>
                    </a:cubicBezTo>
                    <a:lnTo>
                      <a:pt x="28908" y="564413"/>
                    </a:lnTo>
                    <a:cubicBezTo>
                      <a:pt x="30645" y="572085"/>
                      <a:pt x="32165" y="579251"/>
                      <a:pt x="33902" y="586923"/>
                    </a:cubicBezTo>
                    <a:lnTo>
                      <a:pt x="58367" y="629338"/>
                    </a:lnTo>
                    <a:cubicBezTo>
                      <a:pt x="68138" y="646275"/>
                      <a:pt x="65605" y="667555"/>
                      <a:pt x="52214" y="681741"/>
                    </a:cubicBezTo>
                    <a:lnTo>
                      <a:pt x="9221" y="727196"/>
                    </a:lnTo>
                    <a:cubicBezTo>
                      <a:pt x="-1709" y="738777"/>
                      <a:pt x="-3084" y="756438"/>
                      <a:pt x="5963" y="769611"/>
                    </a:cubicBezTo>
                    <a:lnTo>
                      <a:pt x="20367" y="790529"/>
                    </a:lnTo>
                    <a:cubicBezTo>
                      <a:pt x="26447" y="799359"/>
                      <a:pt x="33758" y="807176"/>
                      <a:pt x="41937" y="813908"/>
                    </a:cubicBezTo>
                    <a:cubicBezTo>
                      <a:pt x="48957" y="819698"/>
                      <a:pt x="56630" y="824620"/>
                      <a:pt x="64881" y="828601"/>
                    </a:cubicBezTo>
                    <a:lnTo>
                      <a:pt x="301058" y="942093"/>
                    </a:lnTo>
                    <a:close/>
                    <a:moveTo>
                      <a:pt x="91589" y="300804"/>
                    </a:moveTo>
                    <a:cubicBezTo>
                      <a:pt x="100637" y="284156"/>
                      <a:pt x="115113" y="272576"/>
                      <a:pt x="128793" y="259909"/>
                    </a:cubicBezTo>
                    <a:cubicBezTo>
                      <a:pt x="134366" y="254698"/>
                      <a:pt x="140012" y="249341"/>
                      <a:pt x="145585" y="243985"/>
                    </a:cubicBezTo>
                    <a:cubicBezTo>
                      <a:pt x="190895" y="200123"/>
                      <a:pt x="236929" y="151121"/>
                      <a:pt x="298742" y="133823"/>
                    </a:cubicBezTo>
                    <a:cubicBezTo>
                      <a:pt x="346802" y="120505"/>
                      <a:pt x="400942" y="130131"/>
                      <a:pt x="441548" y="158939"/>
                    </a:cubicBezTo>
                    <a:cubicBezTo>
                      <a:pt x="470645" y="179567"/>
                      <a:pt x="496195" y="204466"/>
                      <a:pt x="523193" y="227700"/>
                    </a:cubicBezTo>
                    <a:cubicBezTo>
                      <a:pt x="529707" y="233273"/>
                      <a:pt x="536439" y="239063"/>
                      <a:pt x="543170" y="245071"/>
                    </a:cubicBezTo>
                    <a:cubicBezTo>
                      <a:pt x="573859" y="272576"/>
                      <a:pt x="603680" y="304930"/>
                      <a:pt x="603462" y="347562"/>
                    </a:cubicBezTo>
                    <a:cubicBezTo>
                      <a:pt x="602666" y="486821"/>
                      <a:pt x="524857" y="570276"/>
                      <a:pt x="384512" y="608710"/>
                    </a:cubicBezTo>
                    <a:cubicBezTo>
                      <a:pt x="358238" y="615875"/>
                      <a:pt x="330372" y="616092"/>
                      <a:pt x="304025" y="609289"/>
                    </a:cubicBezTo>
                    <a:cubicBezTo>
                      <a:pt x="166575" y="573678"/>
                      <a:pt x="89490" y="492467"/>
                      <a:pt x="78923" y="360879"/>
                    </a:cubicBezTo>
                    <a:cubicBezTo>
                      <a:pt x="77258" y="340179"/>
                      <a:pt x="81746" y="319116"/>
                      <a:pt x="91662" y="300876"/>
                    </a:cubicBezTo>
                    <a:close/>
                  </a:path>
                </a:pathLst>
              </a:custGeom>
              <a:solidFill>
                <a:srgbClr val="0F0A06"/>
              </a:solidFill>
              <a:ln w="3617" cap="flat">
                <a:solidFill>
                  <a:srgbClr val="1D1D1B"/>
                </a:solidFill>
                <a:prstDash val="solid"/>
                <a:miter/>
              </a:ln>
            </p:spPr>
            <p:txBody>
              <a:bodyPr rtlCol="0" anchor="ctr"/>
              <a:lstStyle/>
              <a:p>
                <a:endParaRPr lang="en-GB"/>
              </a:p>
            </p:txBody>
          </p:sp>
        </p:grpSp>
      </p:grpSp>
      <p:grpSp>
        <p:nvGrpSpPr>
          <p:cNvPr id="130" name="Group 129">
            <a:extLst>
              <a:ext uri="{FF2B5EF4-FFF2-40B4-BE49-F238E27FC236}">
                <a16:creationId xmlns:a16="http://schemas.microsoft.com/office/drawing/2014/main" id="{A816D013-5B5B-024B-738C-B164162137F5}"/>
              </a:ext>
            </a:extLst>
          </p:cNvPr>
          <p:cNvGrpSpPr/>
          <p:nvPr/>
        </p:nvGrpSpPr>
        <p:grpSpPr>
          <a:xfrm>
            <a:off x="1367719" y="1677706"/>
            <a:ext cx="417656" cy="450730"/>
            <a:chOff x="9075098" y="2953614"/>
            <a:chExt cx="823256" cy="974425"/>
          </a:xfrm>
        </p:grpSpPr>
        <p:sp>
          <p:nvSpPr>
            <p:cNvPr id="131" name="Freeform: Shape 447">
              <a:extLst>
                <a:ext uri="{FF2B5EF4-FFF2-40B4-BE49-F238E27FC236}">
                  <a16:creationId xmlns:a16="http://schemas.microsoft.com/office/drawing/2014/main" id="{14433DA2-F8F7-CC84-E3AE-E252D76D243E}"/>
                </a:ext>
              </a:extLst>
            </p:cNvPr>
            <p:cNvSpPr/>
            <p:nvPr/>
          </p:nvSpPr>
          <p:spPr>
            <a:xfrm>
              <a:off x="9200027" y="3619649"/>
              <a:ext cx="529316" cy="308390"/>
            </a:xfrm>
            <a:custGeom>
              <a:avLst/>
              <a:gdLst>
                <a:gd name="connsiteX0" fmla="*/ 460266 w 529316"/>
                <a:gd name="connsiteY0" fmla="*/ 30689 h 308390"/>
                <a:gd name="connsiteX1" fmla="*/ 376595 w 529316"/>
                <a:gd name="connsiteY1" fmla="*/ 0 h 308390"/>
                <a:gd name="connsiteX2" fmla="*/ 235091 w 529316"/>
                <a:gd name="connsiteY2" fmla="*/ 72 h 308390"/>
                <a:gd name="connsiteX3" fmla="*/ 59135 w 529316"/>
                <a:gd name="connsiteY3" fmla="*/ 57542 h 308390"/>
                <a:gd name="connsiteX4" fmla="*/ 0 w 529316"/>
                <a:gd name="connsiteY4" fmla="*/ 96193 h 308390"/>
                <a:gd name="connsiteX5" fmla="*/ 107412 w 529316"/>
                <a:gd name="connsiteY5" fmla="*/ 221049 h 308390"/>
                <a:gd name="connsiteX6" fmla="*/ 118269 w 529316"/>
                <a:gd name="connsiteY6" fmla="*/ 225754 h 308390"/>
                <a:gd name="connsiteX7" fmla="*/ 137016 w 529316"/>
                <a:gd name="connsiteY7" fmla="*/ 307254 h 308390"/>
                <a:gd name="connsiteX8" fmla="*/ 498194 w 529316"/>
                <a:gd name="connsiteY8" fmla="*/ 307254 h 308390"/>
                <a:gd name="connsiteX9" fmla="*/ 479374 w 529316"/>
                <a:gd name="connsiteY9" fmla="*/ 210048 h 308390"/>
                <a:gd name="connsiteX10" fmla="*/ 484875 w 529316"/>
                <a:gd name="connsiteY10" fmla="*/ 223727 h 308390"/>
                <a:gd name="connsiteX11" fmla="*/ 529317 w 529316"/>
                <a:gd name="connsiteY11" fmla="*/ 61379 h 308390"/>
                <a:gd name="connsiteX12" fmla="*/ 460266 w 529316"/>
                <a:gd name="connsiteY12" fmla="*/ 30617 h 308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29316" h="308390">
                  <a:moveTo>
                    <a:pt x="460266" y="30689"/>
                  </a:moveTo>
                  <a:cubicBezTo>
                    <a:pt x="436308" y="20339"/>
                    <a:pt x="400552" y="10423"/>
                    <a:pt x="376595" y="0"/>
                  </a:cubicBezTo>
                  <a:cubicBezTo>
                    <a:pt x="330851" y="67024"/>
                    <a:pt x="282790" y="69992"/>
                    <a:pt x="235091" y="72"/>
                  </a:cubicBezTo>
                  <a:lnTo>
                    <a:pt x="59135" y="57542"/>
                  </a:lnTo>
                  <a:cubicBezTo>
                    <a:pt x="36335" y="65359"/>
                    <a:pt x="15779" y="78460"/>
                    <a:pt x="0" y="96193"/>
                  </a:cubicBezTo>
                  <a:lnTo>
                    <a:pt x="107412" y="221049"/>
                  </a:lnTo>
                  <a:cubicBezTo>
                    <a:pt x="126665" y="201651"/>
                    <a:pt x="119935" y="222135"/>
                    <a:pt x="118269" y="225754"/>
                  </a:cubicBezTo>
                  <a:lnTo>
                    <a:pt x="137016" y="307254"/>
                  </a:lnTo>
                  <a:cubicBezTo>
                    <a:pt x="146787" y="309353"/>
                    <a:pt x="379779" y="308050"/>
                    <a:pt x="498194" y="307254"/>
                  </a:cubicBezTo>
                  <a:lnTo>
                    <a:pt x="479374" y="210048"/>
                  </a:lnTo>
                  <a:cubicBezTo>
                    <a:pt x="480822" y="213522"/>
                    <a:pt x="482560" y="218082"/>
                    <a:pt x="484875" y="223727"/>
                  </a:cubicBezTo>
                  <a:cubicBezTo>
                    <a:pt x="516144" y="176174"/>
                    <a:pt x="520559" y="115736"/>
                    <a:pt x="529317" y="61379"/>
                  </a:cubicBezTo>
                  <a:cubicBezTo>
                    <a:pt x="507024" y="50232"/>
                    <a:pt x="483718" y="40823"/>
                    <a:pt x="460266" y="30617"/>
                  </a:cubicBezTo>
                  <a:close/>
                </a:path>
              </a:pathLst>
            </a:custGeom>
            <a:solidFill>
              <a:srgbClr val="D9E288"/>
            </a:solidFill>
            <a:ln w="7378" cap="flat">
              <a:solidFill>
                <a:srgbClr val="1D1D1B"/>
              </a:solidFill>
              <a:prstDash val="solid"/>
              <a:round/>
            </a:ln>
          </p:spPr>
          <p:txBody>
            <a:bodyPr rtlCol="0" anchor="ctr"/>
            <a:lstStyle/>
            <a:p>
              <a:endParaRPr lang="en-GB"/>
            </a:p>
          </p:txBody>
        </p:sp>
        <p:sp>
          <p:nvSpPr>
            <p:cNvPr id="132" name="Freeform: Shape 448">
              <a:extLst>
                <a:ext uri="{FF2B5EF4-FFF2-40B4-BE49-F238E27FC236}">
                  <a16:creationId xmlns:a16="http://schemas.microsoft.com/office/drawing/2014/main" id="{5ED201B2-9B83-3A41-2C18-F3583217EFCF}"/>
                </a:ext>
              </a:extLst>
            </p:cNvPr>
            <p:cNvSpPr/>
            <p:nvPr/>
          </p:nvSpPr>
          <p:spPr>
            <a:xfrm>
              <a:off x="9594615" y="3643318"/>
              <a:ext cx="303739" cy="284382"/>
            </a:xfrm>
            <a:custGeom>
              <a:avLst/>
              <a:gdLst>
                <a:gd name="connsiteX0" fmla="*/ 153765 w 303739"/>
                <a:gd name="connsiteY0" fmla="*/ 40388 h 284382"/>
                <a:gd name="connsiteX1" fmla="*/ 212682 w 303739"/>
                <a:gd name="connsiteY1" fmla="*/ 91778 h 284382"/>
                <a:gd name="connsiteX2" fmla="*/ 303736 w 303739"/>
                <a:gd name="connsiteY2" fmla="*/ 283586 h 284382"/>
                <a:gd name="connsiteX3" fmla="*/ 101 w 303739"/>
                <a:gd name="connsiteY3" fmla="*/ 284382 h 284382"/>
                <a:gd name="connsiteX4" fmla="*/ 3142 w 303739"/>
                <a:gd name="connsiteY4" fmla="*/ 230314 h 284382"/>
                <a:gd name="connsiteX5" fmla="*/ 49031 w 303739"/>
                <a:gd name="connsiteY5" fmla="*/ 0 h 284382"/>
                <a:gd name="connsiteX6" fmla="*/ 153692 w 303739"/>
                <a:gd name="connsiteY6" fmla="*/ 40316 h 284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3739" h="284382">
                  <a:moveTo>
                    <a:pt x="153765" y="40388"/>
                  </a:moveTo>
                  <a:cubicBezTo>
                    <a:pt x="179170" y="50160"/>
                    <a:pt x="200088" y="68399"/>
                    <a:pt x="212682" y="91778"/>
                  </a:cubicBezTo>
                  <a:cubicBezTo>
                    <a:pt x="258065" y="175739"/>
                    <a:pt x="304171" y="266577"/>
                    <a:pt x="303736" y="283586"/>
                  </a:cubicBezTo>
                  <a:lnTo>
                    <a:pt x="101" y="284382"/>
                  </a:lnTo>
                  <a:cubicBezTo>
                    <a:pt x="-405" y="270702"/>
                    <a:pt x="1042" y="243849"/>
                    <a:pt x="3142" y="230314"/>
                  </a:cubicBezTo>
                  <a:lnTo>
                    <a:pt x="49031" y="0"/>
                  </a:lnTo>
                  <a:lnTo>
                    <a:pt x="153692" y="40316"/>
                  </a:lnTo>
                  <a:close/>
                </a:path>
              </a:pathLst>
            </a:custGeom>
            <a:solidFill>
              <a:srgbClr val="84B9C5"/>
            </a:solidFill>
            <a:ln w="7378" cap="flat">
              <a:solidFill>
                <a:srgbClr val="1D1D1B"/>
              </a:solidFill>
              <a:prstDash val="solid"/>
              <a:round/>
            </a:ln>
          </p:spPr>
          <p:txBody>
            <a:bodyPr rtlCol="0" anchor="ctr"/>
            <a:lstStyle/>
            <a:p>
              <a:endParaRPr lang="en-GB"/>
            </a:p>
          </p:txBody>
        </p:sp>
        <p:sp>
          <p:nvSpPr>
            <p:cNvPr id="133" name="Freeform: Shape 449">
              <a:extLst>
                <a:ext uri="{FF2B5EF4-FFF2-40B4-BE49-F238E27FC236}">
                  <a16:creationId xmlns:a16="http://schemas.microsoft.com/office/drawing/2014/main" id="{E61A29B0-B868-5E35-6032-7F451BB98D09}"/>
                </a:ext>
              </a:extLst>
            </p:cNvPr>
            <p:cNvSpPr/>
            <p:nvPr/>
          </p:nvSpPr>
          <p:spPr>
            <a:xfrm>
              <a:off x="9075098" y="3639554"/>
              <a:ext cx="334542" cy="288218"/>
            </a:xfrm>
            <a:custGeom>
              <a:avLst/>
              <a:gdLst>
                <a:gd name="connsiteX0" fmla="*/ 72 w 334542"/>
                <a:gd name="connsiteY0" fmla="*/ 287422 h 288218"/>
                <a:gd name="connsiteX1" fmla="*/ 334542 w 334542"/>
                <a:gd name="connsiteY1" fmla="*/ 288218 h 288218"/>
                <a:gd name="connsiteX2" fmla="*/ 333890 w 334542"/>
                <a:gd name="connsiteY2" fmla="*/ 242474 h 288218"/>
                <a:gd name="connsiteX3" fmla="*/ 298858 w 334542"/>
                <a:gd name="connsiteY3" fmla="*/ 0 h 288218"/>
                <a:gd name="connsiteX4" fmla="*/ 163073 w 334542"/>
                <a:gd name="connsiteY4" fmla="*/ 43935 h 288218"/>
                <a:gd name="connsiteX5" fmla="*/ 98003 w 334542"/>
                <a:gd name="connsiteY5" fmla="*/ 113130 h 288218"/>
                <a:gd name="connsiteX6" fmla="*/ 0 w 334542"/>
                <a:gd name="connsiteY6" fmla="*/ 287422 h 288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4542" h="288218">
                  <a:moveTo>
                    <a:pt x="72" y="287422"/>
                  </a:moveTo>
                  <a:lnTo>
                    <a:pt x="334542" y="288218"/>
                  </a:lnTo>
                  <a:cubicBezTo>
                    <a:pt x="334542" y="288218"/>
                    <a:pt x="334542" y="255720"/>
                    <a:pt x="333890" y="242474"/>
                  </a:cubicBezTo>
                  <a:cubicBezTo>
                    <a:pt x="333239" y="229228"/>
                    <a:pt x="298858" y="0"/>
                    <a:pt x="298858" y="0"/>
                  </a:cubicBezTo>
                  <a:cubicBezTo>
                    <a:pt x="298858" y="0"/>
                    <a:pt x="183412" y="36190"/>
                    <a:pt x="163073" y="43935"/>
                  </a:cubicBezTo>
                  <a:cubicBezTo>
                    <a:pt x="142735" y="51680"/>
                    <a:pt x="117618" y="77157"/>
                    <a:pt x="98003" y="113130"/>
                  </a:cubicBezTo>
                  <a:cubicBezTo>
                    <a:pt x="91127" y="125797"/>
                    <a:pt x="0" y="287422"/>
                    <a:pt x="0" y="287422"/>
                  </a:cubicBezTo>
                  <a:close/>
                </a:path>
              </a:pathLst>
            </a:custGeom>
            <a:solidFill>
              <a:srgbClr val="84B9C5"/>
            </a:solidFill>
            <a:ln w="7378" cap="flat">
              <a:solidFill>
                <a:srgbClr val="1D1D1B"/>
              </a:solidFill>
              <a:prstDash val="solid"/>
              <a:round/>
            </a:ln>
          </p:spPr>
          <p:txBody>
            <a:bodyPr rtlCol="0" anchor="ctr"/>
            <a:lstStyle/>
            <a:p>
              <a:endParaRPr lang="en-GB"/>
            </a:p>
          </p:txBody>
        </p:sp>
        <p:sp>
          <p:nvSpPr>
            <p:cNvPr id="134" name="Freeform: Shape 475">
              <a:extLst>
                <a:ext uri="{FF2B5EF4-FFF2-40B4-BE49-F238E27FC236}">
                  <a16:creationId xmlns:a16="http://schemas.microsoft.com/office/drawing/2014/main" id="{D0EB5A9A-7A50-93CA-7972-0F23C586E737}"/>
                </a:ext>
              </a:extLst>
            </p:cNvPr>
            <p:cNvSpPr/>
            <p:nvPr/>
          </p:nvSpPr>
          <p:spPr>
            <a:xfrm>
              <a:off x="9198072" y="2986105"/>
              <a:ext cx="622181" cy="803333"/>
            </a:xfrm>
            <a:custGeom>
              <a:avLst/>
              <a:gdLst>
                <a:gd name="connsiteX0" fmla="*/ 390781 w 622181"/>
                <a:gd name="connsiteY0" fmla="*/ 656055 h 803333"/>
                <a:gd name="connsiteX1" fmla="*/ 388393 w 622181"/>
                <a:gd name="connsiteY1" fmla="*/ 655186 h 803333"/>
                <a:gd name="connsiteX2" fmla="*/ 382096 w 622181"/>
                <a:gd name="connsiteY2" fmla="*/ 596920 h 803333"/>
                <a:gd name="connsiteX3" fmla="*/ 382096 w 622181"/>
                <a:gd name="connsiteY3" fmla="*/ 583819 h 803333"/>
                <a:gd name="connsiteX4" fmla="*/ 583313 w 622181"/>
                <a:gd name="connsiteY4" fmla="*/ 350103 h 803333"/>
                <a:gd name="connsiteX5" fmla="*/ 592361 w 622181"/>
                <a:gd name="connsiteY5" fmla="*/ 352564 h 803333"/>
                <a:gd name="connsiteX6" fmla="*/ 596196 w 622181"/>
                <a:gd name="connsiteY6" fmla="*/ 352058 h 803333"/>
                <a:gd name="connsiteX7" fmla="*/ 622181 w 622181"/>
                <a:gd name="connsiteY7" fmla="*/ 299727 h 803333"/>
                <a:gd name="connsiteX8" fmla="*/ 592361 w 622181"/>
                <a:gd name="connsiteY8" fmla="*/ 246817 h 803333"/>
                <a:gd name="connsiteX9" fmla="*/ 587294 w 622181"/>
                <a:gd name="connsiteY9" fmla="*/ 247541 h 803333"/>
                <a:gd name="connsiteX10" fmla="*/ 552552 w 622181"/>
                <a:gd name="connsiteY10" fmla="*/ 158875 h 803333"/>
                <a:gd name="connsiteX11" fmla="*/ 493199 w 622181"/>
                <a:gd name="connsiteY11" fmla="*/ 78677 h 803333"/>
                <a:gd name="connsiteX12" fmla="*/ 408948 w 622181"/>
                <a:gd name="connsiteY12" fmla="*/ 16068 h 803333"/>
                <a:gd name="connsiteX13" fmla="*/ 311091 w 622181"/>
                <a:gd name="connsiteY13" fmla="*/ 0 h 803333"/>
                <a:gd name="connsiteX14" fmla="*/ 243705 w 622181"/>
                <a:gd name="connsiteY14" fmla="*/ 9627 h 803333"/>
                <a:gd name="connsiteX15" fmla="*/ 107340 w 622181"/>
                <a:gd name="connsiteY15" fmla="*/ 117907 h 803333"/>
                <a:gd name="connsiteX16" fmla="*/ 37711 w 622181"/>
                <a:gd name="connsiteY16" fmla="*/ 243342 h 803333"/>
                <a:gd name="connsiteX17" fmla="*/ 31124 w 622181"/>
                <a:gd name="connsiteY17" fmla="*/ 242112 h 803333"/>
                <a:gd name="connsiteX18" fmla="*/ 0 w 622181"/>
                <a:gd name="connsiteY18" fmla="*/ 297338 h 803333"/>
                <a:gd name="connsiteX19" fmla="*/ 30545 w 622181"/>
                <a:gd name="connsiteY19" fmla="*/ 352492 h 803333"/>
                <a:gd name="connsiteX20" fmla="*/ 31124 w 622181"/>
                <a:gd name="connsiteY20" fmla="*/ 352492 h 803333"/>
                <a:gd name="connsiteX21" fmla="*/ 41112 w 622181"/>
                <a:gd name="connsiteY21" fmla="*/ 349597 h 803333"/>
                <a:gd name="connsiteX22" fmla="*/ 238421 w 622181"/>
                <a:gd name="connsiteY22" fmla="*/ 582516 h 803333"/>
                <a:gd name="connsiteX23" fmla="*/ 233354 w 622181"/>
                <a:gd name="connsiteY23" fmla="*/ 648093 h 803333"/>
                <a:gd name="connsiteX24" fmla="*/ 390926 w 622181"/>
                <a:gd name="connsiteY24" fmla="*/ 655982 h 803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22181" h="803333">
                  <a:moveTo>
                    <a:pt x="390781" y="656055"/>
                  </a:moveTo>
                  <a:cubicBezTo>
                    <a:pt x="390057" y="655765"/>
                    <a:pt x="389261" y="655476"/>
                    <a:pt x="388393" y="655186"/>
                  </a:cubicBezTo>
                  <a:cubicBezTo>
                    <a:pt x="385281" y="636440"/>
                    <a:pt x="383615" y="617042"/>
                    <a:pt x="382096" y="596920"/>
                  </a:cubicBezTo>
                  <a:lnTo>
                    <a:pt x="382096" y="583819"/>
                  </a:lnTo>
                  <a:cubicBezTo>
                    <a:pt x="482922" y="554722"/>
                    <a:pt x="561454" y="464102"/>
                    <a:pt x="583313" y="350103"/>
                  </a:cubicBezTo>
                  <a:cubicBezTo>
                    <a:pt x="586208" y="351696"/>
                    <a:pt x="589176" y="352564"/>
                    <a:pt x="592361" y="352564"/>
                  </a:cubicBezTo>
                  <a:cubicBezTo>
                    <a:pt x="593663" y="352564"/>
                    <a:pt x="594966" y="352347"/>
                    <a:pt x="596196" y="352058"/>
                  </a:cubicBezTo>
                  <a:cubicBezTo>
                    <a:pt x="610817" y="348728"/>
                    <a:pt x="622181" y="326580"/>
                    <a:pt x="622181" y="299727"/>
                  </a:cubicBezTo>
                  <a:cubicBezTo>
                    <a:pt x="622181" y="270557"/>
                    <a:pt x="608790" y="246817"/>
                    <a:pt x="592361" y="246817"/>
                  </a:cubicBezTo>
                  <a:cubicBezTo>
                    <a:pt x="590624" y="246817"/>
                    <a:pt x="588958" y="247106"/>
                    <a:pt x="587294" y="247541"/>
                  </a:cubicBezTo>
                  <a:cubicBezTo>
                    <a:pt x="583747" y="215621"/>
                    <a:pt x="564132" y="187031"/>
                    <a:pt x="552552" y="158875"/>
                  </a:cubicBezTo>
                  <a:cubicBezTo>
                    <a:pt x="538364" y="124494"/>
                    <a:pt x="517158" y="104807"/>
                    <a:pt x="493199" y="78677"/>
                  </a:cubicBezTo>
                  <a:cubicBezTo>
                    <a:pt x="467794" y="50956"/>
                    <a:pt x="442461" y="31341"/>
                    <a:pt x="408948" y="16068"/>
                  </a:cubicBezTo>
                  <a:cubicBezTo>
                    <a:pt x="375436" y="796"/>
                    <a:pt x="348221" y="0"/>
                    <a:pt x="311091" y="0"/>
                  </a:cubicBezTo>
                  <a:cubicBezTo>
                    <a:pt x="285902" y="0"/>
                    <a:pt x="266866" y="2678"/>
                    <a:pt x="243705" y="9627"/>
                  </a:cubicBezTo>
                  <a:cubicBezTo>
                    <a:pt x="184208" y="27577"/>
                    <a:pt x="143747" y="65070"/>
                    <a:pt x="107340" y="117907"/>
                  </a:cubicBezTo>
                  <a:cubicBezTo>
                    <a:pt x="78895" y="159237"/>
                    <a:pt x="44369" y="189274"/>
                    <a:pt x="37711" y="243342"/>
                  </a:cubicBezTo>
                  <a:cubicBezTo>
                    <a:pt x="35611" y="242546"/>
                    <a:pt x="33367" y="242112"/>
                    <a:pt x="31124" y="242112"/>
                  </a:cubicBezTo>
                  <a:cubicBezTo>
                    <a:pt x="13970" y="242112"/>
                    <a:pt x="0" y="266866"/>
                    <a:pt x="0" y="297338"/>
                  </a:cubicBezTo>
                  <a:cubicBezTo>
                    <a:pt x="0" y="327810"/>
                    <a:pt x="13608" y="351913"/>
                    <a:pt x="30545" y="352492"/>
                  </a:cubicBezTo>
                  <a:cubicBezTo>
                    <a:pt x="30762" y="352492"/>
                    <a:pt x="30979" y="352492"/>
                    <a:pt x="31124" y="352492"/>
                  </a:cubicBezTo>
                  <a:cubicBezTo>
                    <a:pt x="34598" y="352492"/>
                    <a:pt x="37927" y="351479"/>
                    <a:pt x="41112" y="349597"/>
                  </a:cubicBezTo>
                  <a:cubicBezTo>
                    <a:pt x="62537" y="462220"/>
                    <a:pt x="139404" y="552262"/>
                    <a:pt x="238421" y="582516"/>
                  </a:cubicBezTo>
                  <a:cubicBezTo>
                    <a:pt x="236756" y="604954"/>
                    <a:pt x="237118" y="625945"/>
                    <a:pt x="233354" y="648093"/>
                  </a:cubicBezTo>
                  <a:cubicBezTo>
                    <a:pt x="324626" y="916696"/>
                    <a:pt x="358934" y="780983"/>
                    <a:pt x="390926" y="655982"/>
                  </a:cubicBezTo>
                  <a:close/>
                </a:path>
              </a:pathLst>
            </a:custGeom>
            <a:solidFill>
              <a:srgbClr val="CCA68C"/>
            </a:solidFill>
            <a:ln w="7233" cap="flat">
              <a:solidFill>
                <a:srgbClr val="1D1D1B"/>
              </a:solidFill>
              <a:prstDash val="solid"/>
              <a:miter/>
            </a:ln>
          </p:spPr>
          <p:txBody>
            <a:bodyPr rtlCol="0" anchor="ctr"/>
            <a:lstStyle/>
            <a:p>
              <a:endParaRPr lang="en-GB"/>
            </a:p>
          </p:txBody>
        </p:sp>
        <p:sp>
          <p:nvSpPr>
            <p:cNvPr id="135" name="Freeform: Shape 476">
              <a:extLst>
                <a:ext uri="{FF2B5EF4-FFF2-40B4-BE49-F238E27FC236}">
                  <a16:creationId xmlns:a16="http://schemas.microsoft.com/office/drawing/2014/main" id="{CEF74F87-A153-55CA-797E-506D53B8841C}"/>
                </a:ext>
              </a:extLst>
            </p:cNvPr>
            <p:cNvSpPr/>
            <p:nvPr/>
          </p:nvSpPr>
          <p:spPr>
            <a:xfrm>
              <a:off x="9390749" y="3142041"/>
              <a:ext cx="234729" cy="21539"/>
            </a:xfrm>
            <a:custGeom>
              <a:avLst/>
              <a:gdLst>
                <a:gd name="connsiteX0" fmla="*/ 0 w 234729"/>
                <a:gd name="connsiteY0" fmla="*/ 19296 h 21539"/>
                <a:gd name="connsiteX1" fmla="*/ 117112 w 234729"/>
                <a:gd name="connsiteY1" fmla="*/ 12927 h 21539"/>
                <a:gd name="connsiteX2" fmla="*/ 175595 w 234729"/>
                <a:gd name="connsiteY2" fmla="*/ 11551 h 21539"/>
                <a:gd name="connsiteX3" fmla="*/ 234730 w 234729"/>
                <a:gd name="connsiteY3" fmla="*/ 21540 h 21539"/>
              </a:gdLst>
              <a:ahLst/>
              <a:cxnLst>
                <a:cxn ang="0">
                  <a:pos x="connsiteX0" y="connsiteY0"/>
                </a:cxn>
                <a:cxn ang="0">
                  <a:pos x="connsiteX1" y="connsiteY1"/>
                </a:cxn>
                <a:cxn ang="0">
                  <a:pos x="connsiteX2" y="connsiteY2"/>
                </a:cxn>
                <a:cxn ang="0">
                  <a:pos x="connsiteX3" y="connsiteY3"/>
                </a:cxn>
              </a:cxnLst>
              <a:rect l="l" t="t" r="r" b="b"/>
              <a:pathLst>
                <a:path w="234729" h="21539">
                  <a:moveTo>
                    <a:pt x="0" y="19296"/>
                  </a:moveTo>
                  <a:cubicBezTo>
                    <a:pt x="48640" y="-11321"/>
                    <a:pt x="75855" y="767"/>
                    <a:pt x="117112" y="12927"/>
                  </a:cubicBezTo>
                  <a:cubicBezTo>
                    <a:pt x="136654" y="18717"/>
                    <a:pt x="155907" y="14374"/>
                    <a:pt x="175595" y="11551"/>
                  </a:cubicBezTo>
                  <a:cubicBezTo>
                    <a:pt x="195283" y="8729"/>
                    <a:pt x="218516" y="7643"/>
                    <a:pt x="234730" y="21540"/>
                  </a:cubicBezTo>
                </a:path>
              </a:pathLst>
            </a:custGeom>
            <a:noFill/>
            <a:ln w="7233" cap="rnd">
              <a:solidFill>
                <a:srgbClr val="1D1D1B"/>
              </a:solidFill>
              <a:prstDash val="solid"/>
              <a:round/>
            </a:ln>
          </p:spPr>
          <p:txBody>
            <a:bodyPr rtlCol="0" anchor="ctr"/>
            <a:lstStyle/>
            <a:p>
              <a:endParaRPr lang="en-GB"/>
            </a:p>
          </p:txBody>
        </p:sp>
        <p:sp>
          <p:nvSpPr>
            <p:cNvPr id="136" name="Freeform: Shape 477">
              <a:extLst>
                <a:ext uri="{FF2B5EF4-FFF2-40B4-BE49-F238E27FC236}">
                  <a16:creationId xmlns:a16="http://schemas.microsoft.com/office/drawing/2014/main" id="{00B49664-E90F-1EB5-6E9A-46DB5BE7993F}"/>
                </a:ext>
              </a:extLst>
            </p:cNvPr>
            <p:cNvSpPr/>
            <p:nvPr/>
          </p:nvSpPr>
          <p:spPr>
            <a:xfrm>
              <a:off x="9426215" y="3186595"/>
              <a:ext cx="163869" cy="15058"/>
            </a:xfrm>
            <a:custGeom>
              <a:avLst/>
              <a:gdLst>
                <a:gd name="connsiteX0" fmla="*/ 0 w 163869"/>
                <a:gd name="connsiteY0" fmla="*/ 13466 h 15058"/>
                <a:gd name="connsiteX1" fmla="*/ 81790 w 163869"/>
                <a:gd name="connsiteY1" fmla="*/ 9051 h 15058"/>
                <a:gd name="connsiteX2" fmla="*/ 122613 w 163869"/>
                <a:gd name="connsiteY2" fmla="*/ 8110 h 15058"/>
                <a:gd name="connsiteX3" fmla="*/ 163869 w 163869"/>
                <a:gd name="connsiteY3" fmla="*/ 15059 h 15058"/>
              </a:gdLst>
              <a:ahLst/>
              <a:cxnLst>
                <a:cxn ang="0">
                  <a:pos x="connsiteX0" y="connsiteY0"/>
                </a:cxn>
                <a:cxn ang="0">
                  <a:pos x="connsiteX1" y="connsiteY1"/>
                </a:cxn>
                <a:cxn ang="0">
                  <a:pos x="connsiteX2" y="connsiteY2"/>
                </a:cxn>
                <a:cxn ang="0">
                  <a:pos x="connsiteX3" y="connsiteY3"/>
                </a:cxn>
              </a:cxnLst>
              <a:rect l="l" t="t" r="r" b="b"/>
              <a:pathLst>
                <a:path w="163869" h="15058">
                  <a:moveTo>
                    <a:pt x="0" y="13466"/>
                  </a:moveTo>
                  <a:cubicBezTo>
                    <a:pt x="33947" y="-7886"/>
                    <a:pt x="52910" y="510"/>
                    <a:pt x="81790" y="9051"/>
                  </a:cubicBezTo>
                  <a:cubicBezTo>
                    <a:pt x="95470" y="13104"/>
                    <a:pt x="108860" y="10064"/>
                    <a:pt x="122613" y="8110"/>
                  </a:cubicBezTo>
                  <a:cubicBezTo>
                    <a:pt x="136364" y="6156"/>
                    <a:pt x="152578" y="5360"/>
                    <a:pt x="163869" y="15059"/>
                  </a:cubicBezTo>
                </a:path>
              </a:pathLst>
            </a:custGeom>
            <a:noFill/>
            <a:ln w="7233" cap="rnd">
              <a:solidFill>
                <a:srgbClr val="1D1D1B"/>
              </a:solidFill>
              <a:prstDash val="solid"/>
              <a:round/>
            </a:ln>
          </p:spPr>
          <p:txBody>
            <a:bodyPr rtlCol="0" anchor="ctr"/>
            <a:lstStyle/>
            <a:p>
              <a:endParaRPr lang="en-GB"/>
            </a:p>
          </p:txBody>
        </p:sp>
        <p:sp>
          <p:nvSpPr>
            <p:cNvPr id="137" name="Freeform: Shape 478">
              <a:extLst>
                <a:ext uri="{FF2B5EF4-FFF2-40B4-BE49-F238E27FC236}">
                  <a16:creationId xmlns:a16="http://schemas.microsoft.com/office/drawing/2014/main" id="{06BCC567-20AA-8251-CACF-6820C34DA82B}"/>
                </a:ext>
              </a:extLst>
            </p:cNvPr>
            <p:cNvSpPr/>
            <p:nvPr/>
          </p:nvSpPr>
          <p:spPr>
            <a:xfrm>
              <a:off x="9216717" y="2969053"/>
              <a:ext cx="572473" cy="336465"/>
            </a:xfrm>
            <a:custGeom>
              <a:avLst/>
              <a:gdLst>
                <a:gd name="connsiteX0" fmla="*/ 242286 w 572473"/>
                <a:gd name="connsiteY0" fmla="*/ 3155 h 336465"/>
                <a:gd name="connsiteX1" fmla="*/ 157602 w 572473"/>
                <a:gd name="connsiteY1" fmla="*/ 25882 h 336465"/>
                <a:gd name="connsiteX2" fmla="*/ 105415 w 572473"/>
                <a:gd name="connsiteY2" fmla="*/ 64389 h 336465"/>
                <a:gd name="connsiteX3" fmla="*/ 79937 w 572473"/>
                <a:gd name="connsiteY3" fmla="*/ 113824 h 336465"/>
                <a:gd name="connsiteX4" fmla="*/ 41214 w 572473"/>
                <a:gd name="connsiteY4" fmla="*/ 161885 h 336465"/>
                <a:gd name="connsiteX5" fmla="*/ 29198 w 572473"/>
                <a:gd name="connsiteY5" fmla="*/ 200391 h 336465"/>
                <a:gd name="connsiteX6" fmla="*/ 6327 w 572473"/>
                <a:gd name="connsiteY6" fmla="*/ 253373 h 336465"/>
                <a:gd name="connsiteX7" fmla="*/ 6327 w 572473"/>
                <a:gd name="connsiteY7" fmla="*/ 289564 h 336465"/>
                <a:gd name="connsiteX8" fmla="*/ 319 w 572473"/>
                <a:gd name="connsiteY8" fmla="*/ 336466 h 336465"/>
                <a:gd name="connsiteX9" fmla="*/ 47222 w 572473"/>
                <a:gd name="connsiteY9" fmla="*/ 257065 h 336465"/>
                <a:gd name="connsiteX10" fmla="*/ 90577 w 572473"/>
                <a:gd name="connsiteY10" fmla="*/ 220947 h 336465"/>
                <a:gd name="connsiteX11" fmla="*/ 139868 w 572473"/>
                <a:gd name="connsiteY11" fmla="*/ 198364 h 336465"/>
                <a:gd name="connsiteX12" fmla="*/ 194443 w 572473"/>
                <a:gd name="connsiteY12" fmla="*/ 155877 h 336465"/>
                <a:gd name="connsiteX13" fmla="*/ 223323 w 572473"/>
                <a:gd name="connsiteY13" fmla="*/ 116575 h 336465"/>
                <a:gd name="connsiteX14" fmla="*/ 281878 w 572473"/>
                <a:gd name="connsiteY14" fmla="*/ 147047 h 336465"/>
                <a:gd name="connsiteX15" fmla="*/ 340433 w 572473"/>
                <a:gd name="connsiteY15" fmla="*/ 148639 h 336465"/>
                <a:gd name="connsiteX16" fmla="*/ 382921 w 572473"/>
                <a:gd name="connsiteY16" fmla="*/ 175130 h 336465"/>
                <a:gd name="connsiteX17" fmla="*/ 447919 w 572473"/>
                <a:gd name="connsiteY17" fmla="*/ 189606 h 336465"/>
                <a:gd name="connsiteX18" fmla="*/ 504520 w 572473"/>
                <a:gd name="connsiteY18" fmla="*/ 215012 h 336465"/>
                <a:gd name="connsiteX19" fmla="*/ 539408 w 572473"/>
                <a:gd name="connsiteY19" fmla="*/ 240273 h 336465"/>
                <a:gd name="connsiteX20" fmla="*/ 570675 w 572473"/>
                <a:gd name="connsiteY20" fmla="*/ 302882 h 336465"/>
                <a:gd name="connsiteX21" fmla="*/ 570675 w 572473"/>
                <a:gd name="connsiteY21" fmla="*/ 261842 h 336465"/>
                <a:gd name="connsiteX22" fmla="*/ 556199 w 572473"/>
                <a:gd name="connsiteY22" fmla="*/ 208860 h 336465"/>
                <a:gd name="connsiteX23" fmla="*/ 539769 w 572473"/>
                <a:gd name="connsiteY23" fmla="*/ 147481 h 336465"/>
                <a:gd name="connsiteX24" fmla="*/ 514291 w 572473"/>
                <a:gd name="connsiteY24" fmla="*/ 107455 h 336465"/>
                <a:gd name="connsiteX25" fmla="*/ 479187 w 572473"/>
                <a:gd name="connsiteY25" fmla="*/ 79661 h 336465"/>
                <a:gd name="connsiteX26" fmla="*/ 446760 w 572473"/>
                <a:gd name="connsiteY26" fmla="*/ 44412 h 336465"/>
                <a:gd name="connsiteX27" fmla="*/ 394936 w 572473"/>
                <a:gd name="connsiteY27" fmla="*/ 22697 h 336465"/>
                <a:gd name="connsiteX28" fmla="*/ 242141 w 572473"/>
                <a:gd name="connsiteY28" fmla="*/ 3155 h 336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72473" h="336465">
                  <a:moveTo>
                    <a:pt x="242286" y="3155"/>
                  </a:moveTo>
                  <a:cubicBezTo>
                    <a:pt x="216302" y="6919"/>
                    <a:pt x="184092" y="16256"/>
                    <a:pt x="157602" y="25882"/>
                  </a:cubicBezTo>
                  <a:cubicBezTo>
                    <a:pt x="139362" y="32469"/>
                    <a:pt x="119602" y="52301"/>
                    <a:pt x="105415" y="64389"/>
                  </a:cubicBezTo>
                  <a:cubicBezTo>
                    <a:pt x="98829" y="70034"/>
                    <a:pt x="89492" y="90518"/>
                    <a:pt x="79937" y="113824"/>
                  </a:cubicBezTo>
                  <a:cubicBezTo>
                    <a:pt x="71758" y="133729"/>
                    <a:pt x="48163" y="145454"/>
                    <a:pt x="41214" y="161885"/>
                  </a:cubicBezTo>
                  <a:cubicBezTo>
                    <a:pt x="36509" y="172959"/>
                    <a:pt x="32094" y="196555"/>
                    <a:pt x="29198" y="200391"/>
                  </a:cubicBezTo>
                  <a:cubicBezTo>
                    <a:pt x="16822" y="216532"/>
                    <a:pt x="12624" y="234482"/>
                    <a:pt x="6327" y="253373"/>
                  </a:cubicBezTo>
                  <a:cubicBezTo>
                    <a:pt x="5096" y="256992"/>
                    <a:pt x="-4458" y="264303"/>
                    <a:pt x="6327" y="289564"/>
                  </a:cubicBezTo>
                  <a:cubicBezTo>
                    <a:pt x="15447" y="310771"/>
                    <a:pt x="-2576" y="313956"/>
                    <a:pt x="319" y="336466"/>
                  </a:cubicBezTo>
                  <a:cubicBezTo>
                    <a:pt x="10959" y="314607"/>
                    <a:pt x="29850" y="274870"/>
                    <a:pt x="47222" y="257065"/>
                  </a:cubicBezTo>
                  <a:cubicBezTo>
                    <a:pt x="59598" y="244398"/>
                    <a:pt x="75812" y="230936"/>
                    <a:pt x="90577" y="220947"/>
                  </a:cubicBezTo>
                  <a:cubicBezTo>
                    <a:pt x="102375" y="212913"/>
                    <a:pt x="126984" y="204300"/>
                    <a:pt x="139868" y="198364"/>
                  </a:cubicBezTo>
                  <a:cubicBezTo>
                    <a:pt x="153548" y="192067"/>
                    <a:pt x="175045" y="170932"/>
                    <a:pt x="194443" y="155877"/>
                  </a:cubicBezTo>
                  <a:cubicBezTo>
                    <a:pt x="204865" y="147771"/>
                    <a:pt x="217749" y="124030"/>
                    <a:pt x="223323" y="116575"/>
                  </a:cubicBezTo>
                  <a:cubicBezTo>
                    <a:pt x="237799" y="130761"/>
                    <a:pt x="259875" y="137782"/>
                    <a:pt x="281878" y="147047"/>
                  </a:cubicBezTo>
                  <a:cubicBezTo>
                    <a:pt x="300118" y="154719"/>
                    <a:pt x="321398" y="141401"/>
                    <a:pt x="340433" y="148639"/>
                  </a:cubicBezTo>
                  <a:cubicBezTo>
                    <a:pt x="362510" y="157035"/>
                    <a:pt x="365405" y="163549"/>
                    <a:pt x="382921" y="175130"/>
                  </a:cubicBezTo>
                  <a:cubicBezTo>
                    <a:pt x="392909" y="181717"/>
                    <a:pt x="440897" y="180921"/>
                    <a:pt x="447919" y="189606"/>
                  </a:cubicBezTo>
                  <a:cubicBezTo>
                    <a:pt x="459717" y="204227"/>
                    <a:pt x="490551" y="202273"/>
                    <a:pt x="504520" y="215012"/>
                  </a:cubicBezTo>
                  <a:cubicBezTo>
                    <a:pt x="509731" y="219717"/>
                    <a:pt x="528188" y="226665"/>
                    <a:pt x="539408" y="240273"/>
                  </a:cubicBezTo>
                  <a:cubicBezTo>
                    <a:pt x="558515" y="263434"/>
                    <a:pt x="561411" y="301723"/>
                    <a:pt x="570675" y="302882"/>
                  </a:cubicBezTo>
                  <a:cubicBezTo>
                    <a:pt x="570820" y="288912"/>
                    <a:pt x="557430" y="278707"/>
                    <a:pt x="570675" y="261842"/>
                  </a:cubicBezTo>
                  <a:cubicBezTo>
                    <a:pt x="578348" y="252071"/>
                    <a:pt x="559167" y="220730"/>
                    <a:pt x="556199" y="208860"/>
                  </a:cubicBezTo>
                  <a:cubicBezTo>
                    <a:pt x="550698" y="186639"/>
                    <a:pt x="550120" y="167386"/>
                    <a:pt x="539769" y="147481"/>
                  </a:cubicBezTo>
                  <a:cubicBezTo>
                    <a:pt x="532458" y="133439"/>
                    <a:pt x="523918" y="120049"/>
                    <a:pt x="514291" y="107455"/>
                  </a:cubicBezTo>
                  <a:cubicBezTo>
                    <a:pt x="505171" y="95584"/>
                    <a:pt x="490261" y="90084"/>
                    <a:pt x="479187" y="79661"/>
                  </a:cubicBezTo>
                  <a:cubicBezTo>
                    <a:pt x="468112" y="69238"/>
                    <a:pt x="460223" y="53387"/>
                    <a:pt x="446760" y="44412"/>
                  </a:cubicBezTo>
                  <a:cubicBezTo>
                    <a:pt x="431778" y="34423"/>
                    <a:pt x="412235" y="30153"/>
                    <a:pt x="394936" y="22697"/>
                  </a:cubicBezTo>
                  <a:cubicBezTo>
                    <a:pt x="381401" y="16907"/>
                    <a:pt x="325161" y="-8860"/>
                    <a:pt x="242141" y="3155"/>
                  </a:cubicBezTo>
                  <a:close/>
                </a:path>
              </a:pathLst>
            </a:custGeom>
            <a:solidFill>
              <a:srgbClr val="EDEDED"/>
            </a:solidFill>
            <a:ln w="7233" cap="rnd">
              <a:solidFill>
                <a:srgbClr val="1D1D1B"/>
              </a:solidFill>
              <a:prstDash val="solid"/>
              <a:round/>
            </a:ln>
          </p:spPr>
          <p:txBody>
            <a:bodyPr rtlCol="0" anchor="ctr"/>
            <a:lstStyle/>
            <a:p>
              <a:endParaRPr lang="en-GB"/>
            </a:p>
          </p:txBody>
        </p:sp>
        <p:sp>
          <p:nvSpPr>
            <p:cNvPr id="138" name="Freeform: Shape 479">
              <a:extLst>
                <a:ext uri="{FF2B5EF4-FFF2-40B4-BE49-F238E27FC236}">
                  <a16:creationId xmlns:a16="http://schemas.microsoft.com/office/drawing/2014/main" id="{B2CB2CC2-CCFC-9AE6-56C6-175D773B3370}"/>
                </a:ext>
              </a:extLst>
            </p:cNvPr>
            <p:cNvSpPr/>
            <p:nvPr/>
          </p:nvSpPr>
          <p:spPr>
            <a:xfrm>
              <a:off x="9400013" y="2977554"/>
              <a:ext cx="208961" cy="12966"/>
            </a:xfrm>
            <a:custGeom>
              <a:avLst/>
              <a:gdLst>
                <a:gd name="connsiteX0" fmla="*/ 0 w 208961"/>
                <a:gd name="connsiteY0" fmla="*/ 9781 h 12966"/>
                <a:gd name="connsiteX1" fmla="*/ 111104 w 208961"/>
                <a:gd name="connsiteY1" fmla="*/ 155 h 12966"/>
                <a:gd name="connsiteX2" fmla="*/ 208962 w 208961"/>
                <a:gd name="connsiteY2" fmla="*/ 12966 h 12966"/>
              </a:gdLst>
              <a:ahLst/>
              <a:cxnLst>
                <a:cxn ang="0">
                  <a:pos x="connsiteX0" y="connsiteY0"/>
                </a:cxn>
                <a:cxn ang="0">
                  <a:pos x="connsiteX1" y="connsiteY1"/>
                </a:cxn>
                <a:cxn ang="0">
                  <a:pos x="connsiteX2" y="connsiteY2"/>
                </a:cxn>
              </a:cxnLst>
              <a:rect l="l" t="t" r="r" b="b"/>
              <a:pathLst>
                <a:path w="208961" h="12966">
                  <a:moveTo>
                    <a:pt x="0" y="9781"/>
                  </a:moveTo>
                  <a:cubicBezTo>
                    <a:pt x="0" y="9781"/>
                    <a:pt x="18023" y="-1438"/>
                    <a:pt x="111104" y="155"/>
                  </a:cubicBezTo>
                  <a:cubicBezTo>
                    <a:pt x="160829" y="1023"/>
                    <a:pt x="208962" y="12966"/>
                    <a:pt x="208962" y="12966"/>
                  </a:cubicBezTo>
                </a:path>
              </a:pathLst>
            </a:custGeom>
            <a:solidFill>
              <a:srgbClr val="EDEDED"/>
            </a:solidFill>
            <a:ln w="7233" cap="rnd">
              <a:solidFill>
                <a:srgbClr val="1D1D1B"/>
              </a:solidFill>
              <a:prstDash val="solid"/>
              <a:round/>
            </a:ln>
          </p:spPr>
          <p:txBody>
            <a:bodyPr rtlCol="0" anchor="ctr"/>
            <a:lstStyle/>
            <a:p>
              <a:endParaRPr lang="en-GB"/>
            </a:p>
          </p:txBody>
        </p:sp>
        <p:sp>
          <p:nvSpPr>
            <p:cNvPr id="139" name="Freeform: Shape 480">
              <a:extLst>
                <a:ext uri="{FF2B5EF4-FFF2-40B4-BE49-F238E27FC236}">
                  <a16:creationId xmlns:a16="http://schemas.microsoft.com/office/drawing/2014/main" id="{650D7D46-D5C9-A71D-BCE0-934B541C2B3F}"/>
                </a:ext>
              </a:extLst>
            </p:cNvPr>
            <p:cNvSpPr/>
            <p:nvPr/>
          </p:nvSpPr>
          <p:spPr>
            <a:xfrm>
              <a:off x="9570171" y="3225408"/>
              <a:ext cx="108111" cy="27086"/>
            </a:xfrm>
            <a:custGeom>
              <a:avLst/>
              <a:gdLst>
                <a:gd name="connsiteX0" fmla="*/ 107783 w 108111"/>
                <a:gd name="connsiteY0" fmla="*/ 23872 h 27086"/>
                <a:gd name="connsiteX1" fmla="*/ 444 w 108111"/>
                <a:gd name="connsiteY1" fmla="*/ 24161 h 27086"/>
                <a:gd name="connsiteX2" fmla="*/ 2759 w 108111"/>
                <a:gd name="connsiteY2" fmla="*/ 26912 h 27086"/>
                <a:gd name="connsiteX3" fmla="*/ 105322 w 108111"/>
                <a:gd name="connsiteY3" fmla="*/ 26550 h 27086"/>
                <a:gd name="connsiteX4" fmla="*/ 107783 w 108111"/>
                <a:gd name="connsiteY4" fmla="*/ 23872 h 27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111" h="27086">
                  <a:moveTo>
                    <a:pt x="107783" y="23872"/>
                  </a:moveTo>
                  <a:cubicBezTo>
                    <a:pt x="81944" y="-9785"/>
                    <a:pt x="27875" y="-6166"/>
                    <a:pt x="444" y="24161"/>
                  </a:cubicBezTo>
                  <a:cubicBezTo>
                    <a:pt x="-860" y="25609"/>
                    <a:pt x="950" y="27708"/>
                    <a:pt x="2759" y="26912"/>
                  </a:cubicBezTo>
                  <a:cubicBezTo>
                    <a:pt x="39601" y="10771"/>
                    <a:pt x="73547" y="11784"/>
                    <a:pt x="105322" y="26550"/>
                  </a:cubicBezTo>
                  <a:cubicBezTo>
                    <a:pt x="107060" y="27346"/>
                    <a:pt x="108869" y="25392"/>
                    <a:pt x="107783" y="23872"/>
                  </a:cubicBezTo>
                  <a:close/>
                </a:path>
              </a:pathLst>
            </a:custGeom>
            <a:solidFill>
              <a:srgbClr val="EDEDED"/>
            </a:solidFill>
            <a:ln w="3400" cap="flat">
              <a:solidFill>
                <a:srgbClr val="1D1D1B"/>
              </a:solidFill>
              <a:prstDash val="solid"/>
              <a:miter/>
            </a:ln>
          </p:spPr>
          <p:txBody>
            <a:bodyPr rtlCol="0" anchor="ctr"/>
            <a:lstStyle/>
            <a:p>
              <a:endParaRPr lang="en-GB"/>
            </a:p>
          </p:txBody>
        </p:sp>
        <p:sp>
          <p:nvSpPr>
            <p:cNvPr id="140" name="Freeform: Shape 481">
              <a:extLst>
                <a:ext uri="{FF2B5EF4-FFF2-40B4-BE49-F238E27FC236}">
                  <a16:creationId xmlns:a16="http://schemas.microsoft.com/office/drawing/2014/main" id="{E87A1120-A6DF-A889-F2A4-A42C357397A5}"/>
                </a:ext>
              </a:extLst>
            </p:cNvPr>
            <p:cNvSpPr/>
            <p:nvPr/>
          </p:nvSpPr>
          <p:spPr>
            <a:xfrm>
              <a:off x="9340333" y="3225408"/>
              <a:ext cx="108111" cy="27086"/>
            </a:xfrm>
            <a:custGeom>
              <a:avLst/>
              <a:gdLst>
                <a:gd name="connsiteX0" fmla="*/ 329 w 108111"/>
                <a:gd name="connsiteY0" fmla="*/ 23872 h 27086"/>
                <a:gd name="connsiteX1" fmla="*/ 107668 w 108111"/>
                <a:gd name="connsiteY1" fmla="*/ 24161 h 27086"/>
                <a:gd name="connsiteX2" fmla="*/ 105352 w 108111"/>
                <a:gd name="connsiteY2" fmla="*/ 26912 h 27086"/>
                <a:gd name="connsiteX3" fmla="*/ 2789 w 108111"/>
                <a:gd name="connsiteY3" fmla="*/ 26550 h 27086"/>
                <a:gd name="connsiteX4" fmla="*/ 329 w 108111"/>
                <a:gd name="connsiteY4" fmla="*/ 23872 h 27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111" h="27086">
                  <a:moveTo>
                    <a:pt x="329" y="23872"/>
                  </a:moveTo>
                  <a:cubicBezTo>
                    <a:pt x="26168" y="-9785"/>
                    <a:pt x="80236" y="-6166"/>
                    <a:pt x="107668" y="24161"/>
                  </a:cubicBezTo>
                  <a:cubicBezTo>
                    <a:pt x="108971" y="25609"/>
                    <a:pt x="107162" y="27708"/>
                    <a:pt x="105352" y="26912"/>
                  </a:cubicBezTo>
                  <a:cubicBezTo>
                    <a:pt x="68510" y="10771"/>
                    <a:pt x="34564" y="11784"/>
                    <a:pt x="2789" y="26550"/>
                  </a:cubicBezTo>
                  <a:cubicBezTo>
                    <a:pt x="1052" y="27346"/>
                    <a:pt x="-757" y="25392"/>
                    <a:pt x="329" y="23872"/>
                  </a:cubicBezTo>
                  <a:close/>
                </a:path>
              </a:pathLst>
            </a:custGeom>
            <a:solidFill>
              <a:srgbClr val="EDEDED"/>
            </a:solidFill>
            <a:ln w="3400" cap="flat">
              <a:solidFill>
                <a:srgbClr val="1D1D1B"/>
              </a:solidFill>
              <a:prstDash val="solid"/>
              <a:miter/>
            </a:ln>
          </p:spPr>
          <p:txBody>
            <a:bodyPr rtlCol="0" anchor="ctr"/>
            <a:lstStyle/>
            <a:p>
              <a:endParaRPr lang="en-GB"/>
            </a:p>
          </p:txBody>
        </p:sp>
        <p:sp>
          <p:nvSpPr>
            <p:cNvPr id="141" name="Freeform: Shape 482">
              <a:extLst>
                <a:ext uri="{FF2B5EF4-FFF2-40B4-BE49-F238E27FC236}">
                  <a16:creationId xmlns:a16="http://schemas.microsoft.com/office/drawing/2014/main" id="{97DBAF6A-2F5F-5004-DA3D-7DA1F53F5659}"/>
                </a:ext>
              </a:extLst>
            </p:cNvPr>
            <p:cNvSpPr/>
            <p:nvPr/>
          </p:nvSpPr>
          <p:spPr>
            <a:xfrm>
              <a:off x="9342037" y="3260727"/>
              <a:ext cx="104662" cy="33790"/>
            </a:xfrm>
            <a:custGeom>
              <a:avLst/>
              <a:gdLst>
                <a:gd name="connsiteX0" fmla="*/ 0 w 104662"/>
                <a:gd name="connsiteY0" fmla="*/ 33139 h 33790"/>
                <a:gd name="connsiteX1" fmla="*/ 104662 w 104662"/>
                <a:gd name="connsiteY1" fmla="*/ 33790 h 33790"/>
              </a:gdLst>
              <a:ahLst/>
              <a:cxnLst>
                <a:cxn ang="0">
                  <a:pos x="connsiteX0" y="connsiteY0"/>
                </a:cxn>
                <a:cxn ang="0">
                  <a:pos x="connsiteX1" y="connsiteY1"/>
                </a:cxn>
              </a:cxnLst>
              <a:rect l="l" t="t" r="r" b="b"/>
              <a:pathLst>
                <a:path w="104662" h="33790">
                  <a:moveTo>
                    <a:pt x="0" y="33139"/>
                  </a:moveTo>
                  <a:cubicBezTo>
                    <a:pt x="26564" y="-15718"/>
                    <a:pt x="89028" y="-6309"/>
                    <a:pt x="104662" y="33790"/>
                  </a:cubicBezTo>
                </a:path>
              </a:pathLst>
            </a:custGeom>
            <a:solidFill>
              <a:srgbClr val="000000"/>
            </a:solidFill>
            <a:ln w="3400" cap="flat">
              <a:solidFill>
                <a:srgbClr val="1D1D1B"/>
              </a:solidFill>
              <a:prstDash val="solid"/>
              <a:miter/>
            </a:ln>
          </p:spPr>
          <p:txBody>
            <a:bodyPr rtlCol="0" anchor="ctr"/>
            <a:lstStyle/>
            <a:p>
              <a:endParaRPr lang="en-GB"/>
            </a:p>
          </p:txBody>
        </p:sp>
        <p:sp>
          <p:nvSpPr>
            <p:cNvPr id="142" name="Freeform: Shape 483">
              <a:extLst>
                <a:ext uri="{FF2B5EF4-FFF2-40B4-BE49-F238E27FC236}">
                  <a16:creationId xmlns:a16="http://schemas.microsoft.com/office/drawing/2014/main" id="{95C4E337-3ABD-7519-F690-18042F9E5B9D}"/>
                </a:ext>
              </a:extLst>
            </p:cNvPr>
            <p:cNvSpPr/>
            <p:nvPr/>
          </p:nvSpPr>
          <p:spPr>
            <a:xfrm>
              <a:off x="9341738" y="3265669"/>
              <a:ext cx="105640" cy="56375"/>
            </a:xfrm>
            <a:custGeom>
              <a:avLst/>
              <a:gdLst>
                <a:gd name="connsiteX0" fmla="*/ 951 w 105640"/>
                <a:gd name="connsiteY0" fmla="*/ 27183 h 56375"/>
                <a:gd name="connsiteX1" fmla="*/ 104526 w 105640"/>
                <a:gd name="connsiteY1" fmla="*/ 28124 h 56375"/>
                <a:gd name="connsiteX2" fmla="*/ 103368 w 105640"/>
                <a:gd name="connsiteY2" fmla="*/ 36158 h 56375"/>
                <a:gd name="connsiteX3" fmla="*/ 1095 w 105640"/>
                <a:gd name="connsiteY3" fmla="*/ 32612 h 56375"/>
                <a:gd name="connsiteX4" fmla="*/ 1022 w 105640"/>
                <a:gd name="connsiteY4" fmla="*/ 27183 h 56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640" h="56375">
                  <a:moveTo>
                    <a:pt x="951" y="27183"/>
                  </a:moveTo>
                  <a:cubicBezTo>
                    <a:pt x="37575" y="-13133"/>
                    <a:pt x="79266" y="-5026"/>
                    <a:pt x="104526" y="28124"/>
                  </a:cubicBezTo>
                  <a:cubicBezTo>
                    <a:pt x="106408" y="30585"/>
                    <a:pt x="105830" y="34349"/>
                    <a:pt x="103368" y="36158"/>
                  </a:cubicBezTo>
                  <a:cubicBezTo>
                    <a:pt x="64355" y="64893"/>
                    <a:pt x="30481" y="62360"/>
                    <a:pt x="1095" y="32612"/>
                  </a:cubicBezTo>
                  <a:cubicBezTo>
                    <a:pt x="-353" y="31164"/>
                    <a:pt x="-353" y="28631"/>
                    <a:pt x="1022" y="27183"/>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143" name="Freeform: Shape 484">
              <a:extLst>
                <a:ext uri="{FF2B5EF4-FFF2-40B4-BE49-F238E27FC236}">
                  <a16:creationId xmlns:a16="http://schemas.microsoft.com/office/drawing/2014/main" id="{9E566C27-913D-CC66-FE8F-7AD1B28A7D80}"/>
                </a:ext>
              </a:extLst>
            </p:cNvPr>
            <p:cNvSpPr/>
            <p:nvPr/>
          </p:nvSpPr>
          <p:spPr>
            <a:xfrm>
              <a:off x="9366140" y="3265617"/>
              <a:ext cx="56673" cy="54015"/>
            </a:xfrm>
            <a:custGeom>
              <a:avLst/>
              <a:gdLst>
                <a:gd name="connsiteX0" fmla="*/ 56673 w 56673"/>
                <a:gd name="connsiteY0" fmla="*/ 26366 h 54015"/>
                <a:gd name="connsiteX1" fmla="*/ 39737 w 56673"/>
                <a:gd name="connsiteY1" fmla="*/ 1033 h 54015"/>
                <a:gd name="connsiteX2" fmla="*/ 15055 w 56673"/>
                <a:gd name="connsiteY2" fmla="*/ 1902 h 54015"/>
                <a:gd name="connsiteX3" fmla="*/ 0 w 56673"/>
                <a:gd name="connsiteY3" fmla="*/ 26366 h 54015"/>
                <a:gd name="connsiteX4" fmla="*/ 28300 w 56673"/>
                <a:gd name="connsiteY4" fmla="*/ 54016 h 54015"/>
                <a:gd name="connsiteX5" fmla="*/ 56601 w 56673"/>
                <a:gd name="connsiteY5" fmla="*/ 26366 h 54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673" h="54015">
                  <a:moveTo>
                    <a:pt x="56673" y="26366"/>
                  </a:moveTo>
                  <a:cubicBezTo>
                    <a:pt x="56673" y="15075"/>
                    <a:pt x="49725" y="5376"/>
                    <a:pt x="39737" y="1033"/>
                  </a:cubicBezTo>
                  <a:cubicBezTo>
                    <a:pt x="31774" y="-559"/>
                    <a:pt x="23451" y="-342"/>
                    <a:pt x="15055" y="1902"/>
                  </a:cubicBezTo>
                  <a:cubicBezTo>
                    <a:pt x="6080" y="6534"/>
                    <a:pt x="0" y="15726"/>
                    <a:pt x="0" y="26366"/>
                  </a:cubicBezTo>
                  <a:cubicBezTo>
                    <a:pt x="0" y="41639"/>
                    <a:pt x="12667" y="54016"/>
                    <a:pt x="28300" y="54016"/>
                  </a:cubicBezTo>
                  <a:cubicBezTo>
                    <a:pt x="43934" y="54016"/>
                    <a:pt x="56601" y="41639"/>
                    <a:pt x="56601" y="26366"/>
                  </a:cubicBezTo>
                  <a:close/>
                </a:path>
              </a:pathLst>
            </a:custGeom>
            <a:solidFill>
              <a:srgbClr val="3F7D31"/>
            </a:solidFill>
            <a:ln w="3400" cap="flat">
              <a:solidFill>
                <a:srgbClr val="1D1D1B"/>
              </a:solidFill>
              <a:prstDash val="solid"/>
              <a:miter/>
            </a:ln>
          </p:spPr>
          <p:txBody>
            <a:bodyPr rtlCol="0" anchor="ctr"/>
            <a:lstStyle/>
            <a:p>
              <a:endParaRPr lang="en-GB"/>
            </a:p>
          </p:txBody>
        </p:sp>
        <p:sp>
          <p:nvSpPr>
            <p:cNvPr id="144" name="Freeform: Shape 485">
              <a:extLst>
                <a:ext uri="{FF2B5EF4-FFF2-40B4-BE49-F238E27FC236}">
                  <a16:creationId xmlns:a16="http://schemas.microsoft.com/office/drawing/2014/main" id="{70654C0D-E71B-1F00-AAC8-5380D4D35CE6}"/>
                </a:ext>
              </a:extLst>
            </p:cNvPr>
            <p:cNvSpPr/>
            <p:nvPr/>
          </p:nvSpPr>
          <p:spPr>
            <a:xfrm>
              <a:off x="9379240" y="3276929"/>
              <a:ext cx="30544" cy="29241"/>
            </a:xfrm>
            <a:custGeom>
              <a:avLst/>
              <a:gdLst>
                <a:gd name="connsiteX0" fmla="*/ 30544 w 30544"/>
                <a:gd name="connsiteY0" fmla="*/ 14621 h 29241"/>
                <a:gd name="connsiteX1" fmla="*/ 15272 w 30544"/>
                <a:gd name="connsiteY1" fmla="*/ 29242 h 29241"/>
                <a:gd name="connsiteX2" fmla="*/ 0 w 30544"/>
                <a:gd name="connsiteY2" fmla="*/ 14621 h 29241"/>
                <a:gd name="connsiteX3" fmla="*/ 15272 w 30544"/>
                <a:gd name="connsiteY3" fmla="*/ 0 h 29241"/>
                <a:gd name="connsiteX4" fmla="*/ 30544 w 30544"/>
                <a:gd name="connsiteY4" fmla="*/ 14621 h 292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44" h="29241">
                  <a:moveTo>
                    <a:pt x="30544" y="14621"/>
                  </a:moveTo>
                  <a:cubicBezTo>
                    <a:pt x="30544" y="22696"/>
                    <a:pt x="23706" y="29242"/>
                    <a:pt x="15272" y="29242"/>
                  </a:cubicBezTo>
                  <a:cubicBezTo>
                    <a:pt x="6838" y="29242"/>
                    <a:pt x="0" y="22696"/>
                    <a:pt x="0" y="14621"/>
                  </a:cubicBezTo>
                  <a:cubicBezTo>
                    <a:pt x="0" y="6546"/>
                    <a:pt x="6838" y="0"/>
                    <a:pt x="15272" y="0"/>
                  </a:cubicBezTo>
                  <a:cubicBezTo>
                    <a:pt x="23706" y="0"/>
                    <a:pt x="30544" y="6546"/>
                    <a:pt x="30544" y="14621"/>
                  </a:cubicBezTo>
                  <a:close/>
                </a:path>
              </a:pathLst>
            </a:custGeom>
            <a:solidFill>
              <a:srgbClr val="000000"/>
            </a:solidFill>
            <a:ln w="3400" cap="flat">
              <a:solidFill>
                <a:srgbClr val="1D1D1B"/>
              </a:solidFill>
              <a:prstDash val="solid"/>
              <a:miter/>
            </a:ln>
          </p:spPr>
          <p:txBody>
            <a:bodyPr rtlCol="0" anchor="ctr"/>
            <a:lstStyle/>
            <a:p>
              <a:endParaRPr lang="en-GB"/>
            </a:p>
          </p:txBody>
        </p:sp>
        <p:sp>
          <p:nvSpPr>
            <p:cNvPr id="145" name="Freeform: Shape 486">
              <a:extLst>
                <a:ext uri="{FF2B5EF4-FFF2-40B4-BE49-F238E27FC236}">
                  <a16:creationId xmlns:a16="http://schemas.microsoft.com/office/drawing/2014/main" id="{3BBAF2CC-749B-562E-27F4-9FE5A9FE93EE}"/>
                </a:ext>
              </a:extLst>
            </p:cNvPr>
            <p:cNvSpPr/>
            <p:nvPr/>
          </p:nvSpPr>
          <p:spPr>
            <a:xfrm>
              <a:off x="9396612" y="3272948"/>
              <a:ext cx="14620" cy="14041"/>
            </a:xfrm>
            <a:custGeom>
              <a:avLst/>
              <a:gdLst>
                <a:gd name="connsiteX0" fmla="*/ 14621 w 14620"/>
                <a:gd name="connsiteY0" fmla="*/ 7021 h 14041"/>
                <a:gd name="connsiteX1" fmla="*/ 7311 w 14620"/>
                <a:gd name="connsiteY1" fmla="*/ 14042 h 14041"/>
                <a:gd name="connsiteX2" fmla="*/ 0 w 14620"/>
                <a:gd name="connsiteY2" fmla="*/ 7021 h 14041"/>
                <a:gd name="connsiteX3" fmla="*/ 7311 w 14620"/>
                <a:gd name="connsiteY3" fmla="*/ 0 h 14041"/>
                <a:gd name="connsiteX4" fmla="*/ 14621 w 14620"/>
                <a:gd name="connsiteY4" fmla="*/ 7021 h 140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20" h="14041">
                  <a:moveTo>
                    <a:pt x="14621" y="7021"/>
                  </a:moveTo>
                  <a:cubicBezTo>
                    <a:pt x="14621" y="10898"/>
                    <a:pt x="11348" y="14042"/>
                    <a:pt x="7311" y="14042"/>
                  </a:cubicBezTo>
                  <a:cubicBezTo>
                    <a:pt x="3273" y="14042"/>
                    <a:pt x="0" y="10898"/>
                    <a:pt x="0" y="7021"/>
                  </a:cubicBezTo>
                  <a:cubicBezTo>
                    <a:pt x="0" y="3143"/>
                    <a:pt x="3273" y="0"/>
                    <a:pt x="7311" y="0"/>
                  </a:cubicBezTo>
                  <a:cubicBezTo>
                    <a:pt x="11348" y="0"/>
                    <a:pt x="14621" y="3143"/>
                    <a:pt x="14621" y="7021"/>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146" name="Freeform: Shape 487">
              <a:extLst>
                <a:ext uri="{FF2B5EF4-FFF2-40B4-BE49-F238E27FC236}">
                  <a16:creationId xmlns:a16="http://schemas.microsoft.com/office/drawing/2014/main" id="{3B80FF51-8484-D820-67BD-E8EF3978E8AD}"/>
                </a:ext>
              </a:extLst>
            </p:cNvPr>
            <p:cNvSpPr/>
            <p:nvPr/>
          </p:nvSpPr>
          <p:spPr>
            <a:xfrm>
              <a:off x="9571917" y="3260872"/>
              <a:ext cx="104661" cy="33790"/>
            </a:xfrm>
            <a:custGeom>
              <a:avLst/>
              <a:gdLst>
                <a:gd name="connsiteX0" fmla="*/ 0 w 104661"/>
                <a:gd name="connsiteY0" fmla="*/ 33139 h 33790"/>
                <a:gd name="connsiteX1" fmla="*/ 104662 w 104661"/>
                <a:gd name="connsiteY1" fmla="*/ 33790 h 33790"/>
              </a:gdLst>
              <a:ahLst/>
              <a:cxnLst>
                <a:cxn ang="0">
                  <a:pos x="connsiteX0" y="connsiteY0"/>
                </a:cxn>
                <a:cxn ang="0">
                  <a:pos x="connsiteX1" y="connsiteY1"/>
                </a:cxn>
              </a:cxnLst>
              <a:rect l="l" t="t" r="r" b="b"/>
              <a:pathLst>
                <a:path w="104661" h="33790">
                  <a:moveTo>
                    <a:pt x="0" y="33139"/>
                  </a:moveTo>
                  <a:cubicBezTo>
                    <a:pt x="26564" y="-15718"/>
                    <a:pt x="89028" y="-6309"/>
                    <a:pt x="104662" y="33790"/>
                  </a:cubicBezTo>
                </a:path>
              </a:pathLst>
            </a:custGeom>
            <a:solidFill>
              <a:srgbClr val="000000"/>
            </a:solidFill>
            <a:ln w="3400" cap="flat">
              <a:solidFill>
                <a:srgbClr val="1D1D1B"/>
              </a:solidFill>
              <a:prstDash val="solid"/>
              <a:miter/>
            </a:ln>
          </p:spPr>
          <p:txBody>
            <a:bodyPr rtlCol="0" anchor="ctr"/>
            <a:lstStyle/>
            <a:p>
              <a:endParaRPr lang="en-GB"/>
            </a:p>
          </p:txBody>
        </p:sp>
        <p:sp>
          <p:nvSpPr>
            <p:cNvPr id="147" name="Freeform: Shape 488">
              <a:extLst>
                <a:ext uri="{FF2B5EF4-FFF2-40B4-BE49-F238E27FC236}">
                  <a16:creationId xmlns:a16="http://schemas.microsoft.com/office/drawing/2014/main" id="{9064DC36-7977-9A48-B85F-AAE18F3274C7}"/>
                </a:ext>
              </a:extLst>
            </p:cNvPr>
            <p:cNvSpPr/>
            <p:nvPr/>
          </p:nvSpPr>
          <p:spPr>
            <a:xfrm>
              <a:off x="9571618" y="3265814"/>
              <a:ext cx="105640" cy="56375"/>
            </a:xfrm>
            <a:custGeom>
              <a:avLst/>
              <a:gdLst>
                <a:gd name="connsiteX0" fmla="*/ 950 w 105640"/>
                <a:gd name="connsiteY0" fmla="*/ 27183 h 56375"/>
                <a:gd name="connsiteX1" fmla="*/ 104526 w 105640"/>
                <a:gd name="connsiteY1" fmla="*/ 28124 h 56375"/>
                <a:gd name="connsiteX2" fmla="*/ 103368 w 105640"/>
                <a:gd name="connsiteY2" fmla="*/ 36158 h 56375"/>
                <a:gd name="connsiteX3" fmla="*/ 1095 w 105640"/>
                <a:gd name="connsiteY3" fmla="*/ 32612 h 56375"/>
                <a:gd name="connsiteX4" fmla="*/ 1022 w 105640"/>
                <a:gd name="connsiteY4" fmla="*/ 27183 h 56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640" h="56375">
                  <a:moveTo>
                    <a:pt x="950" y="27183"/>
                  </a:moveTo>
                  <a:cubicBezTo>
                    <a:pt x="37575" y="-13133"/>
                    <a:pt x="79266" y="-5026"/>
                    <a:pt x="104526" y="28124"/>
                  </a:cubicBezTo>
                  <a:cubicBezTo>
                    <a:pt x="106408" y="30585"/>
                    <a:pt x="105830" y="34349"/>
                    <a:pt x="103368" y="36158"/>
                  </a:cubicBezTo>
                  <a:cubicBezTo>
                    <a:pt x="64355" y="64893"/>
                    <a:pt x="30481" y="62360"/>
                    <a:pt x="1095" y="32612"/>
                  </a:cubicBezTo>
                  <a:cubicBezTo>
                    <a:pt x="-353" y="31164"/>
                    <a:pt x="-353" y="28631"/>
                    <a:pt x="1022" y="27183"/>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148" name="Freeform: Shape 489">
              <a:extLst>
                <a:ext uri="{FF2B5EF4-FFF2-40B4-BE49-F238E27FC236}">
                  <a16:creationId xmlns:a16="http://schemas.microsoft.com/office/drawing/2014/main" id="{D5B6A916-03EF-A9DE-C493-E7A5A0712880}"/>
                </a:ext>
              </a:extLst>
            </p:cNvPr>
            <p:cNvSpPr/>
            <p:nvPr/>
          </p:nvSpPr>
          <p:spPr>
            <a:xfrm>
              <a:off x="9596091" y="3265762"/>
              <a:ext cx="56674" cy="54015"/>
            </a:xfrm>
            <a:custGeom>
              <a:avLst/>
              <a:gdLst>
                <a:gd name="connsiteX0" fmla="*/ 56674 w 56674"/>
                <a:gd name="connsiteY0" fmla="*/ 26366 h 54015"/>
                <a:gd name="connsiteX1" fmla="*/ 39738 w 56674"/>
                <a:gd name="connsiteY1" fmla="*/ 1033 h 54015"/>
                <a:gd name="connsiteX2" fmla="*/ 15056 w 56674"/>
                <a:gd name="connsiteY2" fmla="*/ 1902 h 54015"/>
                <a:gd name="connsiteX3" fmla="*/ 0 w 56674"/>
                <a:gd name="connsiteY3" fmla="*/ 26366 h 54015"/>
                <a:gd name="connsiteX4" fmla="*/ 28301 w 56674"/>
                <a:gd name="connsiteY4" fmla="*/ 54016 h 54015"/>
                <a:gd name="connsiteX5" fmla="*/ 56602 w 56674"/>
                <a:gd name="connsiteY5" fmla="*/ 26366 h 54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674" h="54015">
                  <a:moveTo>
                    <a:pt x="56674" y="26366"/>
                  </a:moveTo>
                  <a:cubicBezTo>
                    <a:pt x="56674" y="15075"/>
                    <a:pt x="49725" y="5376"/>
                    <a:pt x="39738" y="1033"/>
                  </a:cubicBezTo>
                  <a:cubicBezTo>
                    <a:pt x="31775" y="-559"/>
                    <a:pt x="23452" y="-342"/>
                    <a:pt x="15056" y="1902"/>
                  </a:cubicBezTo>
                  <a:cubicBezTo>
                    <a:pt x="6081" y="6534"/>
                    <a:pt x="0" y="15726"/>
                    <a:pt x="0" y="26366"/>
                  </a:cubicBezTo>
                  <a:cubicBezTo>
                    <a:pt x="0" y="41639"/>
                    <a:pt x="12667" y="54016"/>
                    <a:pt x="28301" y="54016"/>
                  </a:cubicBezTo>
                  <a:cubicBezTo>
                    <a:pt x="43935" y="54016"/>
                    <a:pt x="56602" y="41639"/>
                    <a:pt x="56602" y="26366"/>
                  </a:cubicBezTo>
                  <a:close/>
                </a:path>
              </a:pathLst>
            </a:custGeom>
            <a:solidFill>
              <a:srgbClr val="3F7D31"/>
            </a:solidFill>
            <a:ln w="3400" cap="flat">
              <a:solidFill>
                <a:srgbClr val="1D1D1B"/>
              </a:solidFill>
              <a:prstDash val="solid"/>
              <a:miter/>
            </a:ln>
          </p:spPr>
          <p:txBody>
            <a:bodyPr rtlCol="0" anchor="ctr"/>
            <a:lstStyle/>
            <a:p>
              <a:endParaRPr lang="en-GB"/>
            </a:p>
          </p:txBody>
        </p:sp>
        <p:sp>
          <p:nvSpPr>
            <p:cNvPr id="149" name="Freeform: Shape 490">
              <a:extLst>
                <a:ext uri="{FF2B5EF4-FFF2-40B4-BE49-F238E27FC236}">
                  <a16:creationId xmlns:a16="http://schemas.microsoft.com/office/drawing/2014/main" id="{4E43B88C-3153-73F7-BA91-4A0AC1803F72}"/>
                </a:ext>
              </a:extLst>
            </p:cNvPr>
            <p:cNvSpPr/>
            <p:nvPr/>
          </p:nvSpPr>
          <p:spPr>
            <a:xfrm>
              <a:off x="9609120" y="3277073"/>
              <a:ext cx="30544" cy="29241"/>
            </a:xfrm>
            <a:custGeom>
              <a:avLst/>
              <a:gdLst>
                <a:gd name="connsiteX0" fmla="*/ 30544 w 30544"/>
                <a:gd name="connsiteY0" fmla="*/ 14621 h 29241"/>
                <a:gd name="connsiteX1" fmla="*/ 15272 w 30544"/>
                <a:gd name="connsiteY1" fmla="*/ 29242 h 29241"/>
                <a:gd name="connsiteX2" fmla="*/ 0 w 30544"/>
                <a:gd name="connsiteY2" fmla="*/ 14621 h 29241"/>
                <a:gd name="connsiteX3" fmla="*/ 15272 w 30544"/>
                <a:gd name="connsiteY3" fmla="*/ 0 h 29241"/>
                <a:gd name="connsiteX4" fmla="*/ 30544 w 30544"/>
                <a:gd name="connsiteY4" fmla="*/ 14621 h 292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44" h="29241">
                  <a:moveTo>
                    <a:pt x="30544" y="14621"/>
                  </a:moveTo>
                  <a:cubicBezTo>
                    <a:pt x="30544" y="22696"/>
                    <a:pt x="23706" y="29242"/>
                    <a:pt x="15272" y="29242"/>
                  </a:cubicBezTo>
                  <a:cubicBezTo>
                    <a:pt x="6838" y="29242"/>
                    <a:pt x="0" y="22696"/>
                    <a:pt x="0" y="14621"/>
                  </a:cubicBezTo>
                  <a:cubicBezTo>
                    <a:pt x="0" y="6546"/>
                    <a:pt x="6838" y="0"/>
                    <a:pt x="15272" y="0"/>
                  </a:cubicBezTo>
                  <a:cubicBezTo>
                    <a:pt x="23706" y="0"/>
                    <a:pt x="30544" y="6546"/>
                    <a:pt x="30544" y="14621"/>
                  </a:cubicBezTo>
                  <a:close/>
                </a:path>
              </a:pathLst>
            </a:custGeom>
            <a:solidFill>
              <a:srgbClr val="000000"/>
            </a:solidFill>
            <a:ln w="3400" cap="flat">
              <a:solidFill>
                <a:srgbClr val="1D1D1B"/>
              </a:solidFill>
              <a:prstDash val="solid"/>
              <a:miter/>
            </a:ln>
          </p:spPr>
          <p:txBody>
            <a:bodyPr rtlCol="0" anchor="ctr"/>
            <a:lstStyle/>
            <a:p>
              <a:endParaRPr lang="en-GB"/>
            </a:p>
          </p:txBody>
        </p:sp>
        <p:sp>
          <p:nvSpPr>
            <p:cNvPr id="150" name="Freeform: Shape 491">
              <a:extLst>
                <a:ext uri="{FF2B5EF4-FFF2-40B4-BE49-F238E27FC236}">
                  <a16:creationId xmlns:a16="http://schemas.microsoft.com/office/drawing/2014/main" id="{10D5AF73-68EA-2609-8083-E7BC787736AA}"/>
                </a:ext>
              </a:extLst>
            </p:cNvPr>
            <p:cNvSpPr/>
            <p:nvPr/>
          </p:nvSpPr>
          <p:spPr>
            <a:xfrm>
              <a:off x="9626491" y="3273092"/>
              <a:ext cx="14620" cy="14041"/>
            </a:xfrm>
            <a:custGeom>
              <a:avLst/>
              <a:gdLst>
                <a:gd name="connsiteX0" fmla="*/ 14621 w 14620"/>
                <a:gd name="connsiteY0" fmla="*/ 7021 h 14041"/>
                <a:gd name="connsiteX1" fmla="*/ 7311 w 14620"/>
                <a:gd name="connsiteY1" fmla="*/ 14042 h 14041"/>
                <a:gd name="connsiteX2" fmla="*/ 0 w 14620"/>
                <a:gd name="connsiteY2" fmla="*/ 7021 h 14041"/>
                <a:gd name="connsiteX3" fmla="*/ 7311 w 14620"/>
                <a:gd name="connsiteY3" fmla="*/ 0 h 14041"/>
                <a:gd name="connsiteX4" fmla="*/ 14621 w 14620"/>
                <a:gd name="connsiteY4" fmla="*/ 7021 h 140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20" h="14041">
                  <a:moveTo>
                    <a:pt x="14621" y="7021"/>
                  </a:moveTo>
                  <a:cubicBezTo>
                    <a:pt x="14621" y="10898"/>
                    <a:pt x="11348" y="14042"/>
                    <a:pt x="7311" y="14042"/>
                  </a:cubicBezTo>
                  <a:cubicBezTo>
                    <a:pt x="3273" y="14042"/>
                    <a:pt x="0" y="10898"/>
                    <a:pt x="0" y="7021"/>
                  </a:cubicBezTo>
                  <a:cubicBezTo>
                    <a:pt x="0" y="3143"/>
                    <a:pt x="3273" y="0"/>
                    <a:pt x="7311" y="0"/>
                  </a:cubicBezTo>
                  <a:cubicBezTo>
                    <a:pt x="11348" y="0"/>
                    <a:pt x="14621" y="3143"/>
                    <a:pt x="14621" y="7021"/>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151" name="Freeform: Shape 492">
              <a:extLst>
                <a:ext uri="{FF2B5EF4-FFF2-40B4-BE49-F238E27FC236}">
                  <a16:creationId xmlns:a16="http://schemas.microsoft.com/office/drawing/2014/main" id="{68F2FBEC-7406-6A2B-84B4-A976154564C3}"/>
                </a:ext>
              </a:extLst>
            </p:cNvPr>
            <p:cNvSpPr/>
            <p:nvPr/>
          </p:nvSpPr>
          <p:spPr>
            <a:xfrm>
              <a:off x="9424260" y="3435741"/>
              <a:ext cx="174074" cy="73522"/>
            </a:xfrm>
            <a:custGeom>
              <a:avLst/>
              <a:gdLst>
                <a:gd name="connsiteX0" fmla="*/ 9628 w 174074"/>
                <a:gd name="connsiteY0" fmla="*/ 497 h 73522"/>
                <a:gd name="connsiteX1" fmla="*/ 164522 w 174074"/>
                <a:gd name="connsiteY1" fmla="*/ 352 h 73522"/>
                <a:gd name="connsiteX2" fmla="*/ 173859 w 174074"/>
                <a:gd name="connsiteY2" fmla="*/ 7590 h 73522"/>
                <a:gd name="connsiteX3" fmla="*/ 130141 w 174074"/>
                <a:gd name="connsiteY3" fmla="*/ 62237 h 73522"/>
                <a:gd name="connsiteX4" fmla="*/ 43140 w 174074"/>
                <a:gd name="connsiteY4" fmla="*/ 63830 h 73522"/>
                <a:gd name="connsiteX5" fmla="*/ 218 w 174074"/>
                <a:gd name="connsiteY5" fmla="*/ 7880 h 73522"/>
                <a:gd name="connsiteX6" fmla="*/ 9556 w 174074"/>
                <a:gd name="connsiteY6" fmla="*/ 497 h 73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4074" h="73522">
                  <a:moveTo>
                    <a:pt x="9628" y="497"/>
                  </a:moveTo>
                  <a:cubicBezTo>
                    <a:pt x="61235" y="15914"/>
                    <a:pt x="112915" y="15841"/>
                    <a:pt x="164522" y="352"/>
                  </a:cubicBezTo>
                  <a:cubicBezTo>
                    <a:pt x="169806" y="-1240"/>
                    <a:pt x="175234" y="2813"/>
                    <a:pt x="173859" y="7590"/>
                  </a:cubicBezTo>
                  <a:cubicBezTo>
                    <a:pt x="167128" y="31910"/>
                    <a:pt x="151276" y="50584"/>
                    <a:pt x="130141" y="62237"/>
                  </a:cubicBezTo>
                  <a:cubicBezTo>
                    <a:pt x="103723" y="76858"/>
                    <a:pt x="70499" y="77148"/>
                    <a:pt x="43140" y="63830"/>
                  </a:cubicBezTo>
                  <a:cubicBezTo>
                    <a:pt x="18241" y="51742"/>
                    <a:pt x="7239" y="32344"/>
                    <a:pt x="218" y="7880"/>
                  </a:cubicBezTo>
                  <a:cubicBezTo>
                    <a:pt x="-1156" y="3103"/>
                    <a:pt x="4200" y="-1096"/>
                    <a:pt x="9556" y="497"/>
                  </a:cubicBezTo>
                  <a:close/>
                </a:path>
              </a:pathLst>
            </a:custGeom>
            <a:solidFill>
              <a:srgbClr val="1C0D0D"/>
            </a:solidFill>
            <a:ln w="3400" cap="flat">
              <a:solidFill>
                <a:srgbClr val="1D1D1B"/>
              </a:solidFill>
              <a:prstDash val="solid"/>
              <a:miter/>
            </a:ln>
          </p:spPr>
          <p:txBody>
            <a:bodyPr rtlCol="0" anchor="ctr"/>
            <a:lstStyle/>
            <a:p>
              <a:endParaRPr lang="en-GB"/>
            </a:p>
          </p:txBody>
        </p:sp>
        <p:sp>
          <p:nvSpPr>
            <p:cNvPr id="152" name="Freeform: Shape 493">
              <a:extLst>
                <a:ext uri="{FF2B5EF4-FFF2-40B4-BE49-F238E27FC236}">
                  <a16:creationId xmlns:a16="http://schemas.microsoft.com/office/drawing/2014/main" id="{6B7EA05D-4600-55EA-C378-0DF53F9472E3}"/>
                </a:ext>
              </a:extLst>
            </p:cNvPr>
            <p:cNvSpPr/>
            <p:nvPr/>
          </p:nvSpPr>
          <p:spPr>
            <a:xfrm>
              <a:off x="9433960" y="3436310"/>
              <a:ext cx="153155" cy="29151"/>
            </a:xfrm>
            <a:custGeom>
              <a:avLst/>
              <a:gdLst>
                <a:gd name="connsiteX0" fmla="*/ 0 w 153155"/>
                <a:gd name="connsiteY0" fmla="*/ 0 h 29151"/>
                <a:gd name="connsiteX1" fmla="*/ 3402 w 153155"/>
                <a:gd name="connsiteY1" fmla="*/ 7021 h 29151"/>
                <a:gd name="connsiteX2" fmla="*/ 26418 w 153155"/>
                <a:gd name="connsiteY2" fmla="*/ 24465 h 29151"/>
                <a:gd name="connsiteX3" fmla="*/ 126665 w 153155"/>
                <a:gd name="connsiteY3" fmla="*/ 24392 h 29151"/>
                <a:gd name="connsiteX4" fmla="*/ 148524 w 153155"/>
                <a:gd name="connsiteY4" fmla="*/ 8686 h 29151"/>
                <a:gd name="connsiteX5" fmla="*/ 153156 w 153155"/>
                <a:gd name="connsiteY5" fmla="*/ 434 h 29151"/>
                <a:gd name="connsiteX6" fmla="*/ 0 w 153155"/>
                <a:gd name="connsiteY6" fmla="*/ 72 h 29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155" h="29151">
                  <a:moveTo>
                    <a:pt x="0" y="0"/>
                  </a:moveTo>
                  <a:lnTo>
                    <a:pt x="3402" y="7021"/>
                  </a:lnTo>
                  <a:cubicBezTo>
                    <a:pt x="7817" y="16068"/>
                    <a:pt x="16358" y="22655"/>
                    <a:pt x="26418" y="24465"/>
                  </a:cubicBezTo>
                  <a:cubicBezTo>
                    <a:pt x="61089" y="30689"/>
                    <a:pt x="93153" y="30762"/>
                    <a:pt x="126665" y="24392"/>
                  </a:cubicBezTo>
                  <a:cubicBezTo>
                    <a:pt x="135929" y="22583"/>
                    <a:pt x="143892" y="16792"/>
                    <a:pt x="148524" y="8686"/>
                  </a:cubicBezTo>
                  <a:lnTo>
                    <a:pt x="153156" y="434"/>
                  </a:lnTo>
                  <a:cubicBezTo>
                    <a:pt x="102925" y="15200"/>
                    <a:pt x="50231" y="14838"/>
                    <a:pt x="0" y="72"/>
                  </a:cubicBezTo>
                  <a:close/>
                </a:path>
              </a:pathLst>
            </a:custGeom>
            <a:solidFill>
              <a:srgbClr val="FFFFFF"/>
            </a:solidFill>
            <a:ln w="3400" cap="flat">
              <a:solidFill>
                <a:srgbClr val="1D1D1B"/>
              </a:solidFill>
              <a:prstDash val="solid"/>
              <a:miter/>
            </a:ln>
          </p:spPr>
          <p:txBody>
            <a:bodyPr rtlCol="0" anchor="ctr"/>
            <a:lstStyle/>
            <a:p>
              <a:endParaRPr lang="en-GB"/>
            </a:p>
          </p:txBody>
        </p:sp>
        <p:sp>
          <p:nvSpPr>
            <p:cNvPr id="153" name="Freeform: Shape 494">
              <a:extLst>
                <a:ext uri="{FF2B5EF4-FFF2-40B4-BE49-F238E27FC236}">
                  <a16:creationId xmlns:a16="http://schemas.microsoft.com/office/drawing/2014/main" id="{2CCB5DDA-1D6F-4E72-D14F-27DEDE0A2035}"/>
                </a:ext>
              </a:extLst>
            </p:cNvPr>
            <p:cNvSpPr/>
            <p:nvPr/>
          </p:nvSpPr>
          <p:spPr>
            <a:xfrm>
              <a:off x="9459148" y="3475594"/>
              <a:ext cx="95614" cy="33669"/>
            </a:xfrm>
            <a:custGeom>
              <a:avLst/>
              <a:gdLst>
                <a:gd name="connsiteX0" fmla="*/ 0 w 95614"/>
                <a:gd name="connsiteY0" fmla="*/ 19272 h 33669"/>
                <a:gd name="connsiteX1" fmla="*/ 8396 w 95614"/>
                <a:gd name="connsiteY1" fmla="*/ 23977 h 33669"/>
                <a:gd name="connsiteX2" fmla="*/ 95397 w 95614"/>
                <a:gd name="connsiteY2" fmla="*/ 22384 h 33669"/>
                <a:gd name="connsiteX3" fmla="*/ 95614 w 95614"/>
                <a:gd name="connsiteY3" fmla="*/ 22240 h 33669"/>
                <a:gd name="connsiteX4" fmla="*/ 0 w 95614"/>
                <a:gd name="connsiteY4" fmla="*/ 19272 h 336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614" h="33669">
                  <a:moveTo>
                    <a:pt x="0" y="19272"/>
                  </a:moveTo>
                  <a:cubicBezTo>
                    <a:pt x="2606" y="20937"/>
                    <a:pt x="5429" y="22529"/>
                    <a:pt x="8396" y="23977"/>
                  </a:cubicBezTo>
                  <a:cubicBezTo>
                    <a:pt x="35755" y="37295"/>
                    <a:pt x="68906" y="37005"/>
                    <a:pt x="95397" y="22384"/>
                  </a:cubicBezTo>
                  <a:cubicBezTo>
                    <a:pt x="95397" y="22384"/>
                    <a:pt x="95542" y="22312"/>
                    <a:pt x="95614" y="22240"/>
                  </a:cubicBezTo>
                  <a:cubicBezTo>
                    <a:pt x="73972" y="-6713"/>
                    <a:pt x="26635" y="-7074"/>
                    <a:pt x="0" y="19272"/>
                  </a:cubicBezTo>
                  <a:close/>
                </a:path>
              </a:pathLst>
            </a:custGeom>
            <a:solidFill>
              <a:srgbClr val="A96565"/>
            </a:solidFill>
            <a:ln w="3400" cap="flat">
              <a:solidFill>
                <a:srgbClr val="1D1D1B"/>
              </a:solidFill>
              <a:prstDash val="solid"/>
              <a:miter/>
            </a:ln>
          </p:spPr>
          <p:txBody>
            <a:bodyPr rtlCol="0" anchor="ctr"/>
            <a:lstStyle/>
            <a:p>
              <a:endParaRPr lang="en-GB"/>
            </a:p>
          </p:txBody>
        </p:sp>
        <p:sp>
          <p:nvSpPr>
            <p:cNvPr id="154" name="Freeform: Shape 495">
              <a:extLst>
                <a:ext uri="{FF2B5EF4-FFF2-40B4-BE49-F238E27FC236}">
                  <a16:creationId xmlns:a16="http://schemas.microsoft.com/office/drawing/2014/main" id="{029AD8CE-E5B2-D270-CE64-3C16BE868E47}"/>
                </a:ext>
              </a:extLst>
            </p:cNvPr>
            <p:cNvSpPr/>
            <p:nvPr/>
          </p:nvSpPr>
          <p:spPr>
            <a:xfrm>
              <a:off x="9491741" y="3312829"/>
              <a:ext cx="37906" cy="85105"/>
            </a:xfrm>
            <a:custGeom>
              <a:avLst/>
              <a:gdLst>
                <a:gd name="connsiteX0" fmla="*/ 37906 w 37906"/>
                <a:gd name="connsiteY0" fmla="*/ 84974 h 85105"/>
                <a:gd name="connsiteX1" fmla="*/ 16265 w 37906"/>
                <a:gd name="connsiteY1" fmla="*/ 83237 h 85105"/>
                <a:gd name="connsiteX2" fmla="*/ 775 w 37906"/>
                <a:gd name="connsiteY2" fmla="*/ 69123 h 85105"/>
                <a:gd name="connsiteX3" fmla="*/ 775 w 37906"/>
                <a:gd name="connsiteY3" fmla="*/ 55588 h 85105"/>
                <a:gd name="connsiteX4" fmla="*/ 17567 w 37906"/>
                <a:gd name="connsiteY4" fmla="*/ 0 h 85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906" h="85105">
                  <a:moveTo>
                    <a:pt x="37906" y="84974"/>
                  </a:moveTo>
                  <a:cubicBezTo>
                    <a:pt x="30668" y="85192"/>
                    <a:pt x="23213" y="85409"/>
                    <a:pt x="16265" y="83237"/>
                  </a:cubicBezTo>
                  <a:cubicBezTo>
                    <a:pt x="9315" y="81066"/>
                    <a:pt x="2802" y="76144"/>
                    <a:pt x="775" y="69123"/>
                  </a:cubicBezTo>
                  <a:cubicBezTo>
                    <a:pt x="-528" y="64780"/>
                    <a:pt x="51" y="60076"/>
                    <a:pt x="775" y="55588"/>
                  </a:cubicBezTo>
                  <a:cubicBezTo>
                    <a:pt x="3887" y="36407"/>
                    <a:pt x="9533" y="17661"/>
                    <a:pt x="17567" y="0"/>
                  </a:cubicBezTo>
                </a:path>
              </a:pathLst>
            </a:custGeom>
            <a:noFill/>
            <a:ln w="3400" cap="flat">
              <a:solidFill>
                <a:srgbClr val="1D1D1B"/>
              </a:solidFill>
              <a:prstDash val="solid"/>
              <a:miter/>
            </a:ln>
          </p:spPr>
          <p:txBody>
            <a:bodyPr rtlCol="0" anchor="ctr"/>
            <a:lstStyle/>
            <a:p>
              <a:endParaRPr lang="en-GB"/>
            </a:p>
          </p:txBody>
        </p:sp>
        <p:sp>
          <p:nvSpPr>
            <p:cNvPr id="155" name="Freeform: Shape 496">
              <a:extLst>
                <a:ext uri="{FF2B5EF4-FFF2-40B4-BE49-F238E27FC236}">
                  <a16:creationId xmlns:a16="http://schemas.microsoft.com/office/drawing/2014/main" id="{72B452FB-C02A-D25B-00E9-DC5EDB6C4625}"/>
                </a:ext>
              </a:extLst>
            </p:cNvPr>
            <p:cNvSpPr/>
            <p:nvPr/>
          </p:nvSpPr>
          <p:spPr>
            <a:xfrm>
              <a:off x="9227314" y="3207299"/>
              <a:ext cx="558051" cy="162545"/>
            </a:xfrm>
            <a:custGeom>
              <a:avLst/>
              <a:gdLst>
                <a:gd name="connsiteX0" fmla="*/ 557907 w 558051"/>
                <a:gd name="connsiteY0" fmla="*/ 20918 h 162545"/>
                <a:gd name="connsiteX1" fmla="*/ 557545 w 558051"/>
                <a:gd name="connsiteY1" fmla="*/ 0 h 162545"/>
                <a:gd name="connsiteX2" fmla="*/ 494719 w 558051"/>
                <a:gd name="connsiteY2" fmla="*/ 32716 h 162545"/>
                <a:gd name="connsiteX3" fmla="*/ 494719 w 558051"/>
                <a:gd name="connsiteY3" fmla="*/ 32644 h 162545"/>
                <a:gd name="connsiteX4" fmla="*/ 485020 w 558051"/>
                <a:gd name="connsiteY4" fmla="*/ 28011 h 162545"/>
                <a:gd name="connsiteX5" fmla="*/ 475828 w 558051"/>
                <a:gd name="connsiteY5" fmla="*/ 29965 h 162545"/>
                <a:gd name="connsiteX6" fmla="*/ 431604 w 558051"/>
                <a:gd name="connsiteY6" fmla="*/ 24537 h 162545"/>
                <a:gd name="connsiteX7" fmla="*/ 294660 w 558051"/>
                <a:gd name="connsiteY7" fmla="*/ 31268 h 162545"/>
                <a:gd name="connsiteX8" fmla="*/ 262668 w 558051"/>
                <a:gd name="connsiteY8" fmla="*/ 31268 h 162545"/>
                <a:gd name="connsiteX9" fmla="*/ 125652 w 558051"/>
                <a:gd name="connsiteY9" fmla="*/ 24537 h 162545"/>
                <a:gd name="connsiteX10" fmla="*/ 81500 w 558051"/>
                <a:gd name="connsiteY10" fmla="*/ 29965 h 162545"/>
                <a:gd name="connsiteX11" fmla="*/ 72308 w 558051"/>
                <a:gd name="connsiteY11" fmla="*/ 28011 h 162545"/>
                <a:gd name="connsiteX12" fmla="*/ 62537 w 558051"/>
                <a:gd name="connsiteY12" fmla="*/ 32644 h 162545"/>
                <a:gd name="connsiteX13" fmla="*/ 62464 w 558051"/>
                <a:gd name="connsiteY13" fmla="*/ 32861 h 162545"/>
                <a:gd name="connsiteX14" fmla="*/ 362 w 558051"/>
                <a:gd name="connsiteY14" fmla="*/ 290 h 162545"/>
                <a:gd name="connsiteX15" fmla="*/ 0 w 558051"/>
                <a:gd name="connsiteY15" fmla="*/ 21135 h 162545"/>
                <a:gd name="connsiteX16" fmla="*/ 57325 w 558051"/>
                <a:gd name="connsiteY16" fmla="*/ 49291 h 162545"/>
                <a:gd name="connsiteX17" fmla="*/ 57036 w 558051"/>
                <a:gd name="connsiteY17" fmla="*/ 52765 h 162545"/>
                <a:gd name="connsiteX18" fmla="*/ 57036 w 558051"/>
                <a:gd name="connsiteY18" fmla="*/ 53272 h 162545"/>
                <a:gd name="connsiteX19" fmla="*/ 66373 w 558051"/>
                <a:gd name="connsiteY19" fmla="*/ 64853 h 162545"/>
                <a:gd name="connsiteX20" fmla="*/ 72598 w 558051"/>
                <a:gd name="connsiteY20" fmla="*/ 73900 h 162545"/>
                <a:gd name="connsiteX21" fmla="*/ 73611 w 558051"/>
                <a:gd name="connsiteY21" fmla="*/ 106689 h 162545"/>
                <a:gd name="connsiteX22" fmla="*/ 247902 w 558051"/>
                <a:gd name="connsiteY22" fmla="*/ 101260 h 162545"/>
                <a:gd name="connsiteX23" fmla="*/ 278664 w 558051"/>
                <a:gd name="connsiteY23" fmla="*/ 62319 h 162545"/>
                <a:gd name="connsiteX24" fmla="*/ 309426 w 558051"/>
                <a:gd name="connsiteY24" fmla="*/ 101260 h 162545"/>
                <a:gd name="connsiteX25" fmla="*/ 483717 w 558051"/>
                <a:gd name="connsiteY25" fmla="*/ 106689 h 162545"/>
                <a:gd name="connsiteX26" fmla="*/ 484730 w 558051"/>
                <a:gd name="connsiteY26" fmla="*/ 73900 h 162545"/>
                <a:gd name="connsiteX27" fmla="*/ 490955 w 558051"/>
                <a:gd name="connsiteY27" fmla="*/ 64853 h 162545"/>
                <a:gd name="connsiteX28" fmla="*/ 500292 w 558051"/>
                <a:gd name="connsiteY28" fmla="*/ 53272 h 162545"/>
                <a:gd name="connsiteX29" fmla="*/ 500292 w 558051"/>
                <a:gd name="connsiteY29" fmla="*/ 52765 h 162545"/>
                <a:gd name="connsiteX30" fmla="*/ 500003 w 558051"/>
                <a:gd name="connsiteY30" fmla="*/ 49363 h 162545"/>
                <a:gd name="connsiteX31" fmla="*/ 558052 w 558051"/>
                <a:gd name="connsiteY31" fmla="*/ 20918 h 162545"/>
                <a:gd name="connsiteX32" fmla="*/ 253982 w 558051"/>
                <a:gd name="connsiteY32" fmla="*/ 55443 h 162545"/>
                <a:gd name="connsiteX33" fmla="*/ 253621 w 558051"/>
                <a:gd name="connsiteY33" fmla="*/ 57325 h 162545"/>
                <a:gd name="connsiteX34" fmla="*/ 245442 w 558051"/>
                <a:gd name="connsiteY34" fmla="*/ 76361 h 162545"/>
                <a:gd name="connsiteX35" fmla="*/ 241823 w 558051"/>
                <a:gd name="connsiteY35" fmla="*/ 82803 h 162545"/>
                <a:gd name="connsiteX36" fmla="*/ 228794 w 558051"/>
                <a:gd name="connsiteY36" fmla="*/ 101550 h 162545"/>
                <a:gd name="connsiteX37" fmla="*/ 223148 w 558051"/>
                <a:gd name="connsiteY37" fmla="*/ 108209 h 162545"/>
                <a:gd name="connsiteX38" fmla="*/ 175957 w 558051"/>
                <a:gd name="connsiteY38" fmla="*/ 143023 h 162545"/>
                <a:gd name="connsiteX39" fmla="*/ 111393 w 558051"/>
                <a:gd name="connsiteY39" fmla="*/ 136364 h 162545"/>
                <a:gd name="connsiteX40" fmla="*/ 89679 w 558051"/>
                <a:gd name="connsiteY40" fmla="*/ 106616 h 162545"/>
                <a:gd name="connsiteX41" fmla="*/ 89679 w 558051"/>
                <a:gd name="connsiteY41" fmla="*/ 71512 h 162545"/>
                <a:gd name="connsiteX42" fmla="*/ 91199 w 558051"/>
                <a:gd name="connsiteY42" fmla="*/ 66879 h 162545"/>
                <a:gd name="connsiteX43" fmla="*/ 97858 w 558051"/>
                <a:gd name="connsiteY43" fmla="*/ 52620 h 162545"/>
                <a:gd name="connsiteX44" fmla="*/ 112334 w 558051"/>
                <a:gd name="connsiteY44" fmla="*/ 41619 h 162545"/>
                <a:gd name="connsiteX45" fmla="*/ 246889 w 558051"/>
                <a:gd name="connsiteY45" fmla="*/ 43139 h 162545"/>
                <a:gd name="connsiteX46" fmla="*/ 253910 w 558051"/>
                <a:gd name="connsiteY46" fmla="*/ 52259 h 162545"/>
                <a:gd name="connsiteX47" fmla="*/ 253910 w 558051"/>
                <a:gd name="connsiteY47" fmla="*/ 55371 h 162545"/>
                <a:gd name="connsiteX48" fmla="*/ 469893 w 558051"/>
                <a:gd name="connsiteY48" fmla="*/ 92864 h 162545"/>
                <a:gd name="connsiteX49" fmla="*/ 469603 w 558051"/>
                <a:gd name="connsiteY49" fmla="*/ 96121 h 162545"/>
                <a:gd name="connsiteX50" fmla="*/ 445645 w 558051"/>
                <a:gd name="connsiteY50" fmla="*/ 136147 h 162545"/>
                <a:gd name="connsiteX51" fmla="*/ 443546 w 558051"/>
                <a:gd name="connsiteY51" fmla="*/ 137523 h 162545"/>
                <a:gd name="connsiteX52" fmla="*/ 439276 w 558051"/>
                <a:gd name="connsiteY52" fmla="*/ 140128 h 162545"/>
                <a:gd name="connsiteX53" fmla="*/ 439204 w 558051"/>
                <a:gd name="connsiteY53" fmla="*/ 140128 h 162545"/>
                <a:gd name="connsiteX54" fmla="*/ 434716 w 558051"/>
                <a:gd name="connsiteY54" fmla="*/ 142300 h 162545"/>
                <a:gd name="connsiteX55" fmla="*/ 431314 w 558051"/>
                <a:gd name="connsiteY55" fmla="*/ 143675 h 162545"/>
                <a:gd name="connsiteX56" fmla="*/ 427695 w 558051"/>
                <a:gd name="connsiteY56" fmla="*/ 144905 h 162545"/>
                <a:gd name="connsiteX57" fmla="*/ 394328 w 558051"/>
                <a:gd name="connsiteY57" fmla="*/ 146570 h 162545"/>
                <a:gd name="connsiteX58" fmla="*/ 390998 w 558051"/>
                <a:gd name="connsiteY58" fmla="*/ 145846 h 162545"/>
                <a:gd name="connsiteX59" fmla="*/ 381227 w 558051"/>
                <a:gd name="connsiteY59" fmla="*/ 142734 h 162545"/>
                <a:gd name="connsiteX60" fmla="*/ 303563 w 558051"/>
                <a:gd name="connsiteY60" fmla="*/ 57325 h 162545"/>
                <a:gd name="connsiteX61" fmla="*/ 303056 w 558051"/>
                <a:gd name="connsiteY61" fmla="*/ 53706 h 162545"/>
                <a:gd name="connsiteX62" fmla="*/ 303056 w 558051"/>
                <a:gd name="connsiteY62" fmla="*/ 53489 h 162545"/>
                <a:gd name="connsiteX63" fmla="*/ 310222 w 558051"/>
                <a:gd name="connsiteY63" fmla="*/ 42849 h 162545"/>
                <a:gd name="connsiteX64" fmla="*/ 444776 w 558051"/>
                <a:gd name="connsiteY64" fmla="*/ 41329 h 162545"/>
                <a:gd name="connsiteX65" fmla="*/ 459252 w 558051"/>
                <a:gd name="connsiteY65" fmla="*/ 52331 h 162545"/>
                <a:gd name="connsiteX66" fmla="*/ 468880 w 558051"/>
                <a:gd name="connsiteY66" fmla="*/ 77375 h 162545"/>
                <a:gd name="connsiteX67" fmla="*/ 469965 w 558051"/>
                <a:gd name="connsiteY67" fmla="*/ 85264 h 162545"/>
                <a:gd name="connsiteX68" fmla="*/ 469965 w 558051"/>
                <a:gd name="connsiteY68" fmla="*/ 92864 h 162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558051" h="162545">
                  <a:moveTo>
                    <a:pt x="557907" y="20918"/>
                  </a:moveTo>
                  <a:lnTo>
                    <a:pt x="557545" y="0"/>
                  </a:lnTo>
                  <a:lnTo>
                    <a:pt x="494719" y="32716"/>
                  </a:lnTo>
                  <a:cubicBezTo>
                    <a:pt x="494719" y="32716"/>
                    <a:pt x="494719" y="32716"/>
                    <a:pt x="494719" y="32644"/>
                  </a:cubicBezTo>
                  <a:cubicBezTo>
                    <a:pt x="493054" y="29169"/>
                    <a:pt x="489001" y="27215"/>
                    <a:pt x="485020" y="28011"/>
                  </a:cubicBezTo>
                  <a:cubicBezTo>
                    <a:pt x="482342" y="28518"/>
                    <a:pt x="479229" y="29242"/>
                    <a:pt x="475828" y="29965"/>
                  </a:cubicBezTo>
                  <a:cubicBezTo>
                    <a:pt x="460845" y="33223"/>
                    <a:pt x="445284" y="31051"/>
                    <a:pt x="431604" y="24537"/>
                  </a:cubicBezTo>
                  <a:cubicBezTo>
                    <a:pt x="397440" y="8251"/>
                    <a:pt x="346122" y="17444"/>
                    <a:pt x="294660" y="31268"/>
                  </a:cubicBezTo>
                  <a:cubicBezTo>
                    <a:pt x="284165" y="34019"/>
                    <a:pt x="273091" y="34019"/>
                    <a:pt x="262668" y="31268"/>
                  </a:cubicBezTo>
                  <a:cubicBezTo>
                    <a:pt x="211134" y="17371"/>
                    <a:pt x="159888" y="8179"/>
                    <a:pt x="125652" y="24537"/>
                  </a:cubicBezTo>
                  <a:cubicBezTo>
                    <a:pt x="111972" y="31051"/>
                    <a:pt x="96410" y="33223"/>
                    <a:pt x="81500" y="29965"/>
                  </a:cubicBezTo>
                  <a:cubicBezTo>
                    <a:pt x="78099" y="29242"/>
                    <a:pt x="74986" y="28590"/>
                    <a:pt x="72308" y="28011"/>
                  </a:cubicBezTo>
                  <a:cubicBezTo>
                    <a:pt x="68255" y="27215"/>
                    <a:pt x="64274" y="29169"/>
                    <a:pt x="62537" y="32644"/>
                  </a:cubicBezTo>
                  <a:cubicBezTo>
                    <a:pt x="62537" y="32716"/>
                    <a:pt x="62464" y="32788"/>
                    <a:pt x="62464" y="32861"/>
                  </a:cubicBezTo>
                  <a:lnTo>
                    <a:pt x="362" y="290"/>
                  </a:lnTo>
                  <a:lnTo>
                    <a:pt x="0" y="21135"/>
                  </a:lnTo>
                  <a:lnTo>
                    <a:pt x="57325" y="49291"/>
                  </a:lnTo>
                  <a:cubicBezTo>
                    <a:pt x="57181" y="50449"/>
                    <a:pt x="57108" y="51607"/>
                    <a:pt x="57036" y="52765"/>
                  </a:cubicBezTo>
                  <a:lnTo>
                    <a:pt x="57036" y="53272"/>
                  </a:lnTo>
                  <a:cubicBezTo>
                    <a:pt x="57036" y="58628"/>
                    <a:pt x="60800" y="63333"/>
                    <a:pt x="66373" y="64853"/>
                  </a:cubicBezTo>
                  <a:cubicBezTo>
                    <a:pt x="70571" y="66011"/>
                    <a:pt x="73249" y="69919"/>
                    <a:pt x="72598" y="73900"/>
                  </a:cubicBezTo>
                  <a:cubicBezTo>
                    <a:pt x="70643" y="85626"/>
                    <a:pt x="71149" y="96628"/>
                    <a:pt x="73611" y="106689"/>
                  </a:cubicBezTo>
                  <a:cubicBezTo>
                    <a:pt x="89101" y="169587"/>
                    <a:pt x="182470" y="193979"/>
                    <a:pt x="247902" y="101260"/>
                  </a:cubicBezTo>
                  <a:cubicBezTo>
                    <a:pt x="255430" y="90548"/>
                    <a:pt x="265997" y="61740"/>
                    <a:pt x="278664" y="62319"/>
                  </a:cubicBezTo>
                  <a:cubicBezTo>
                    <a:pt x="290245" y="62826"/>
                    <a:pt x="302622" y="91561"/>
                    <a:pt x="309426" y="101260"/>
                  </a:cubicBezTo>
                  <a:cubicBezTo>
                    <a:pt x="374858" y="193979"/>
                    <a:pt x="468228" y="169587"/>
                    <a:pt x="483717" y="106689"/>
                  </a:cubicBezTo>
                  <a:cubicBezTo>
                    <a:pt x="486179" y="96628"/>
                    <a:pt x="486685" y="85626"/>
                    <a:pt x="484730" y="73900"/>
                  </a:cubicBezTo>
                  <a:cubicBezTo>
                    <a:pt x="484079" y="69847"/>
                    <a:pt x="486685" y="66011"/>
                    <a:pt x="490955" y="64853"/>
                  </a:cubicBezTo>
                  <a:cubicBezTo>
                    <a:pt x="496456" y="63333"/>
                    <a:pt x="500292" y="58628"/>
                    <a:pt x="500292" y="53272"/>
                  </a:cubicBezTo>
                  <a:lnTo>
                    <a:pt x="500292" y="52765"/>
                  </a:lnTo>
                  <a:cubicBezTo>
                    <a:pt x="500292" y="51680"/>
                    <a:pt x="500147" y="50521"/>
                    <a:pt x="500003" y="49363"/>
                  </a:cubicBezTo>
                  <a:lnTo>
                    <a:pt x="558052" y="20918"/>
                  </a:lnTo>
                  <a:close/>
                  <a:moveTo>
                    <a:pt x="253982" y="55443"/>
                  </a:moveTo>
                  <a:cubicBezTo>
                    <a:pt x="253982" y="56095"/>
                    <a:pt x="253766" y="56674"/>
                    <a:pt x="253621" y="57325"/>
                  </a:cubicBezTo>
                  <a:cubicBezTo>
                    <a:pt x="251666" y="63550"/>
                    <a:pt x="248843" y="69992"/>
                    <a:pt x="245442" y="76361"/>
                  </a:cubicBezTo>
                  <a:cubicBezTo>
                    <a:pt x="244356" y="78533"/>
                    <a:pt x="243125" y="80704"/>
                    <a:pt x="241823" y="82803"/>
                  </a:cubicBezTo>
                  <a:cubicBezTo>
                    <a:pt x="238059" y="89245"/>
                    <a:pt x="233644" y="95542"/>
                    <a:pt x="228794" y="101550"/>
                  </a:cubicBezTo>
                  <a:cubicBezTo>
                    <a:pt x="226984" y="103793"/>
                    <a:pt x="225102" y="106037"/>
                    <a:pt x="223148" y="108209"/>
                  </a:cubicBezTo>
                  <a:cubicBezTo>
                    <a:pt x="209541" y="123408"/>
                    <a:pt x="193038" y="136220"/>
                    <a:pt x="175957" y="143023"/>
                  </a:cubicBezTo>
                  <a:cubicBezTo>
                    <a:pt x="154604" y="151564"/>
                    <a:pt x="129851" y="149682"/>
                    <a:pt x="111393" y="136364"/>
                  </a:cubicBezTo>
                  <a:cubicBezTo>
                    <a:pt x="100899" y="128837"/>
                    <a:pt x="93298" y="118559"/>
                    <a:pt x="89679" y="106616"/>
                  </a:cubicBezTo>
                  <a:cubicBezTo>
                    <a:pt x="86350" y="95976"/>
                    <a:pt x="86133" y="84034"/>
                    <a:pt x="89679" y="71512"/>
                  </a:cubicBezTo>
                  <a:cubicBezTo>
                    <a:pt x="90113" y="69992"/>
                    <a:pt x="90620" y="68399"/>
                    <a:pt x="91199" y="66879"/>
                  </a:cubicBezTo>
                  <a:cubicBezTo>
                    <a:pt x="92864" y="62175"/>
                    <a:pt x="95108" y="57398"/>
                    <a:pt x="97858" y="52620"/>
                  </a:cubicBezTo>
                  <a:cubicBezTo>
                    <a:pt x="100970" y="47337"/>
                    <a:pt x="106182" y="43428"/>
                    <a:pt x="112334" y="41619"/>
                  </a:cubicBezTo>
                  <a:cubicBezTo>
                    <a:pt x="166112" y="25912"/>
                    <a:pt x="210989" y="27939"/>
                    <a:pt x="246889" y="43139"/>
                  </a:cubicBezTo>
                  <a:cubicBezTo>
                    <a:pt x="250943" y="44876"/>
                    <a:pt x="253476" y="48350"/>
                    <a:pt x="253910" y="52259"/>
                  </a:cubicBezTo>
                  <a:cubicBezTo>
                    <a:pt x="254127" y="53272"/>
                    <a:pt x="254127" y="54358"/>
                    <a:pt x="253910" y="55371"/>
                  </a:cubicBezTo>
                  <a:close/>
                  <a:moveTo>
                    <a:pt x="469893" y="92864"/>
                  </a:moveTo>
                  <a:cubicBezTo>
                    <a:pt x="469893" y="93950"/>
                    <a:pt x="469748" y="95108"/>
                    <a:pt x="469603" y="96121"/>
                  </a:cubicBezTo>
                  <a:cubicBezTo>
                    <a:pt x="467794" y="112407"/>
                    <a:pt x="459108" y="126521"/>
                    <a:pt x="445645" y="136147"/>
                  </a:cubicBezTo>
                  <a:cubicBezTo>
                    <a:pt x="444994" y="136654"/>
                    <a:pt x="444270" y="137088"/>
                    <a:pt x="443546" y="137523"/>
                  </a:cubicBezTo>
                  <a:cubicBezTo>
                    <a:pt x="442171" y="138536"/>
                    <a:pt x="440724" y="139332"/>
                    <a:pt x="439276" y="140128"/>
                  </a:cubicBezTo>
                  <a:cubicBezTo>
                    <a:pt x="439276" y="140128"/>
                    <a:pt x="439204" y="140128"/>
                    <a:pt x="439204" y="140128"/>
                  </a:cubicBezTo>
                  <a:cubicBezTo>
                    <a:pt x="437683" y="140924"/>
                    <a:pt x="436236" y="141648"/>
                    <a:pt x="434716" y="142300"/>
                  </a:cubicBezTo>
                  <a:cubicBezTo>
                    <a:pt x="433630" y="142806"/>
                    <a:pt x="432472" y="143313"/>
                    <a:pt x="431314" y="143675"/>
                  </a:cubicBezTo>
                  <a:cubicBezTo>
                    <a:pt x="430084" y="144182"/>
                    <a:pt x="428853" y="144543"/>
                    <a:pt x="427695" y="144905"/>
                  </a:cubicBezTo>
                  <a:cubicBezTo>
                    <a:pt x="417055" y="148162"/>
                    <a:pt x="405547" y="148669"/>
                    <a:pt x="394328" y="146570"/>
                  </a:cubicBezTo>
                  <a:cubicBezTo>
                    <a:pt x="393242" y="146353"/>
                    <a:pt x="392157" y="146063"/>
                    <a:pt x="390998" y="145846"/>
                  </a:cubicBezTo>
                  <a:cubicBezTo>
                    <a:pt x="387669" y="145050"/>
                    <a:pt x="384411" y="144037"/>
                    <a:pt x="381227" y="142734"/>
                  </a:cubicBezTo>
                  <a:cubicBezTo>
                    <a:pt x="346557" y="128909"/>
                    <a:pt x="314275" y="90693"/>
                    <a:pt x="303563" y="57325"/>
                  </a:cubicBezTo>
                  <a:cubicBezTo>
                    <a:pt x="303201" y="56095"/>
                    <a:pt x="303056" y="54937"/>
                    <a:pt x="303056" y="53706"/>
                  </a:cubicBezTo>
                  <a:lnTo>
                    <a:pt x="303056" y="53489"/>
                  </a:lnTo>
                  <a:cubicBezTo>
                    <a:pt x="303056" y="49001"/>
                    <a:pt x="305734" y="44803"/>
                    <a:pt x="310222" y="42849"/>
                  </a:cubicBezTo>
                  <a:cubicBezTo>
                    <a:pt x="346122" y="27649"/>
                    <a:pt x="391071" y="25550"/>
                    <a:pt x="444776" y="41329"/>
                  </a:cubicBezTo>
                  <a:cubicBezTo>
                    <a:pt x="450857" y="43139"/>
                    <a:pt x="456068" y="46975"/>
                    <a:pt x="459252" y="52331"/>
                  </a:cubicBezTo>
                  <a:cubicBezTo>
                    <a:pt x="464175" y="60799"/>
                    <a:pt x="467359" y="69196"/>
                    <a:pt x="468880" y="77375"/>
                  </a:cubicBezTo>
                  <a:cubicBezTo>
                    <a:pt x="469386" y="79980"/>
                    <a:pt x="469748" y="82658"/>
                    <a:pt x="469965" y="85264"/>
                  </a:cubicBezTo>
                  <a:cubicBezTo>
                    <a:pt x="470109" y="87870"/>
                    <a:pt x="470182" y="90403"/>
                    <a:pt x="469965" y="92864"/>
                  </a:cubicBezTo>
                  <a:close/>
                </a:path>
              </a:pathLst>
            </a:custGeom>
            <a:solidFill>
              <a:srgbClr val="3C7B85"/>
            </a:solidFill>
            <a:ln w="3617" cap="flat">
              <a:solidFill>
                <a:srgbClr val="1D1D1B"/>
              </a:solidFill>
              <a:prstDash val="solid"/>
              <a:miter/>
            </a:ln>
          </p:spPr>
          <p:txBody>
            <a:bodyPr rtlCol="0" anchor="ctr"/>
            <a:lstStyle/>
            <a:p>
              <a:endParaRPr lang="en-GB"/>
            </a:p>
          </p:txBody>
        </p:sp>
        <p:grpSp>
          <p:nvGrpSpPr>
            <p:cNvPr id="156" name="Graphic 445">
              <a:extLst>
                <a:ext uri="{FF2B5EF4-FFF2-40B4-BE49-F238E27FC236}">
                  <a16:creationId xmlns:a16="http://schemas.microsoft.com/office/drawing/2014/main" id="{A4F253E5-F53A-4FB9-DBD0-18D355D2235A}"/>
                </a:ext>
              </a:extLst>
            </p:cNvPr>
            <p:cNvGrpSpPr/>
            <p:nvPr/>
          </p:nvGrpSpPr>
          <p:grpSpPr>
            <a:xfrm>
              <a:off x="9314414" y="3237804"/>
              <a:ext cx="383001" cy="117751"/>
              <a:chOff x="9314414" y="3237804"/>
              <a:chExt cx="383001" cy="117751"/>
            </a:xfrm>
          </p:grpSpPr>
          <p:sp>
            <p:nvSpPr>
              <p:cNvPr id="160" name="Freeform: Shape 498">
                <a:extLst>
                  <a:ext uri="{FF2B5EF4-FFF2-40B4-BE49-F238E27FC236}">
                    <a16:creationId xmlns:a16="http://schemas.microsoft.com/office/drawing/2014/main" id="{1A9B561C-5C05-E980-9BF6-61E7FBF63489}"/>
                  </a:ext>
                </a:extLst>
              </p:cNvPr>
              <p:cNvSpPr/>
              <p:nvPr/>
            </p:nvSpPr>
            <p:spPr>
              <a:xfrm>
                <a:off x="9316994" y="3237832"/>
                <a:ext cx="380213" cy="117722"/>
              </a:xfrm>
              <a:custGeom>
                <a:avLst/>
                <a:gdLst>
                  <a:gd name="connsiteX0" fmla="*/ 86278 w 380213"/>
                  <a:gd name="connsiteY0" fmla="*/ 112273 h 117722"/>
                  <a:gd name="connsiteX1" fmla="*/ 21714 w 380213"/>
                  <a:gd name="connsiteY1" fmla="*/ 105686 h 117722"/>
                  <a:gd name="connsiteX2" fmla="*/ 0 w 380213"/>
                  <a:gd name="connsiteY2" fmla="*/ 76155 h 117722"/>
                  <a:gd name="connsiteX3" fmla="*/ 21714 w 380213"/>
                  <a:gd name="connsiteY3" fmla="*/ 105903 h 117722"/>
                  <a:gd name="connsiteX4" fmla="*/ 86278 w 380213"/>
                  <a:gd name="connsiteY4" fmla="*/ 112562 h 117722"/>
                  <a:gd name="connsiteX5" fmla="*/ 133469 w 380213"/>
                  <a:gd name="connsiteY5" fmla="*/ 77747 h 117722"/>
                  <a:gd name="connsiteX6" fmla="*/ 86278 w 380213"/>
                  <a:gd name="connsiteY6" fmla="*/ 112273 h 117722"/>
                  <a:gd name="connsiteX7" fmla="*/ 157282 w 380213"/>
                  <a:gd name="connsiteY7" fmla="*/ 12750 h 117722"/>
                  <a:gd name="connsiteX8" fmla="*/ 22728 w 380213"/>
                  <a:gd name="connsiteY8" fmla="*/ 11230 h 117722"/>
                  <a:gd name="connsiteX9" fmla="*/ 8251 w 380213"/>
                  <a:gd name="connsiteY9" fmla="*/ 22232 h 117722"/>
                  <a:gd name="connsiteX10" fmla="*/ 1592 w 380213"/>
                  <a:gd name="connsiteY10" fmla="*/ 36491 h 117722"/>
                  <a:gd name="connsiteX11" fmla="*/ 8251 w 380213"/>
                  <a:gd name="connsiteY11" fmla="*/ 22449 h 117722"/>
                  <a:gd name="connsiteX12" fmla="*/ 22728 w 380213"/>
                  <a:gd name="connsiteY12" fmla="*/ 11519 h 117722"/>
                  <a:gd name="connsiteX13" fmla="*/ 157282 w 380213"/>
                  <a:gd name="connsiteY13" fmla="*/ 13039 h 117722"/>
                  <a:gd name="connsiteX14" fmla="*/ 164303 w 380213"/>
                  <a:gd name="connsiteY14" fmla="*/ 21870 h 117722"/>
                  <a:gd name="connsiteX15" fmla="*/ 157282 w 380213"/>
                  <a:gd name="connsiteY15" fmla="*/ 12750 h 117722"/>
                  <a:gd name="connsiteX16" fmla="*/ 379128 w 380213"/>
                  <a:gd name="connsiteY16" fmla="*/ 46913 h 117722"/>
                  <a:gd name="connsiteX17" fmla="*/ 380214 w 380213"/>
                  <a:gd name="connsiteY17" fmla="*/ 54803 h 117722"/>
                  <a:gd name="connsiteX18" fmla="*/ 379128 w 380213"/>
                  <a:gd name="connsiteY18" fmla="*/ 46913 h 117722"/>
                  <a:gd name="connsiteX19" fmla="*/ 355026 w 380213"/>
                  <a:gd name="connsiteY19" fmla="*/ 10868 h 117722"/>
                  <a:gd name="connsiteX20" fmla="*/ 220470 w 380213"/>
                  <a:gd name="connsiteY20" fmla="*/ 12388 h 117722"/>
                  <a:gd name="connsiteX21" fmla="*/ 213304 w 380213"/>
                  <a:gd name="connsiteY21" fmla="*/ 23028 h 117722"/>
                  <a:gd name="connsiteX22" fmla="*/ 220470 w 380213"/>
                  <a:gd name="connsiteY22" fmla="*/ 13039 h 117722"/>
                  <a:gd name="connsiteX23" fmla="*/ 355026 w 380213"/>
                  <a:gd name="connsiteY23" fmla="*/ 11519 h 117722"/>
                  <a:gd name="connsiteX24" fmla="*/ 369502 w 380213"/>
                  <a:gd name="connsiteY24" fmla="*/ 22449 h 117722"/>
                  <a:gd name="connsiteX25" fmla="*/ 379128 w 380213"/>
                  <a:gd name="connsiteY25" fmla="*/ 46986 h 117722"/>
                  <a:gd name="connsiteX26" fmla="*/ 369502 w 380213"/>
                  <a:gd name="connsiteY26" fmla="*/ 21942 h 117722"/>
                  <a:gd name="connsiteX27" fmla="*/ 355026 w 380213"/>
                  <a:gd name="connsiteY27" fmla="*/ 10940 h 117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80213" h="117722">
                    <a:moveTo>
                      <a:pt x="86278" y="112273"/>
                    </a:moveTo>
                    <a:cubicBezTo>
                      <a:pt x="64925" y="120741"/>
                      <a:pt x="40171" y="118787"/>
                      <a:pt x="21714" y="105686"/>
                    </a:cubicBezTo>
                    <a:cubicBezTo>
                      <a:pt x="11219" y="98231"/>
                      <a:pt x="3691" y="88025"/>
                      <a:pt x="0" y="76155"/>
                    </a:cubicBezTo>
                    <a:cubicBezTo>
                      <a:pt x="3619" y="88098"/>
                      <a:pt x="11219" y="98376"/>
                      <a:pt x="21714" y="105903"/>
                    </a:cubicBezTo>
                    <a:cubicBezTo>
                      <a:pt x="40171" y="119149"/>
                      <a:pt x="64925" y="121103"/>
                      <a:pt x="86278" y="112562"/>
                    </a:cubicBezTo>
                    <a:cubicBezTo>
                      <a:pt x="103359" y="105686"/>
                      <a:pt x="119790" y="92947"/>
                      <a:pt x="133469" y="77747"/>
                    </a:cubicBezTo>
                    <a:cubicBezTo>
                      <a:pt x="119790" y="92875"/>
                      <a:pt x="103359" y="105469"/>
                      <a:pt x="86278" y="112273"/>
                    </a:cubicBezTo>
                    <a:close/>
                    <a:moveTo>
                      <a:pt x="157282" y="12750"/>
                    </a:moveTo>
                    <a:cubicBezTo>
                      <a:pt x="121382" y="-2450"/>
                      <a:pt x="76433" y="-4549"/>
                      <a:pt x="22728" y="11230"/>
                    </a:cubicBezTo>
                    <a:cubicBezTo>
                      <a:pt x="16648" y="13039"/>
                      <a:pt x="11436" y="16948"/>
                      <a:pt x="8251" y="22232"/>
                    </a:cubicBezTo>
                    <a:cubicBezTo>
                      <a:pt x="5501" y="27009"/>
                      <a:pt x="3257" y="31786"/>
                      <a:pt x="1592" y="36491"/>
                    </a:cubicBezTo>
                    <a:cubicBezTo>
                      <a:pt x="3257" y="31858"/>
                      <a:pt x="5501" y="27154"/>
                      <a:pt x="8251" y="22449"/>
                    </a:cubicBezTo>
                    <a:cubicBezTo>
                      <a:pt x="11363" y="17237"/>
                      <a:pt x="16575" y="13329"/>
                      <a:pt x="22728" y="11519"/>
                    </a:cubicBezTo>
                    <a:cubicBezTo>
                      <a:pt x="76506" y="-4115"/>
                      <a:pt x="121382" y="-2088"/>
                      <a:pt x="157282" y="13039"/>
                    </a:cubicBezTo>
                    <a:cubicBezTo>
                      <a:pt x="161191" y="14704"/>
                      <a:pt x="163797" y="18106"/>
                      <a:pt x="164303" y="21870"/>
                    </a:cubicBezTo>
                    <a:cubicBezTo>
                      <a:pt x="163869" y="17961"/>
                      <a:pt x="161263" y="14487"/>
                      <a:pt x="157282" y="12750"/>
                    </a:cubicBezTo>
                    <a:close/>
                    <a:moveTo>
                      <a:pt x="379128" y="46913"/>
                    </a:moveTo>
                    <a:cubicBezTo>
                      <a:pt x="379634" y="49591"/>
                      <a:pt x="379996" y="52197"/>
                      <a:pt x="380214" y="54803"/>
                    </a:cubicBezTo>
                    <a:cubicBezTo>
                      <a:pt x="379996" y="52197"/>
                      <a:pt x="379707" y="49591"/>
                      <a:pt x="379128" y="46913"/>
                    </a:cubicBezTo>
                    <a:close/>
                    <a:moveTo>
                      <a:pt x="355026" y="10868"/>
                    </a:moveTo>
                    <a:cubicBezTo>
                      <a:pt x="301247" y="-4839"/>
                      <a:pt x="256371" y="-2812"/>
                      <a:pt x="220470" y="12388"/>
                    </a:cubicBezTo>
                    <a:cubicBezTo>
                      <a:pt x="215982" y="14342"/>
                      <a:pt x="213304" y="18540"/>
                      <a:pt x="213304" y="23028"/>
                    </a:cubicBezTo>
                    <a:cubicBezTo>
                      <a:pt x="213522" y="18830"/>
                      <a:pt x="216200" y="14849"/>
                      <a:pt x="220470" y="13039"/>
                    </a:cubicBezTo>
                    <a:cubicBezTo>
                      <a:pt x="256371" y="-2088"/>
                      <a:pt x="301319" y="-4115"/>
                      <a:pt x="355026" y="11519"/>
                    </a:cubicBezTo>
                    <a:cubicBezTo>
                      <a:pt x="361105" y="13329"/>
                      <a:pt x="366316" y="17165"/>
                      <a:pt x="369502" y="22449"/>
                    </a:cubicBezTo>
                    <a:cubicBezTo>
                      <a:pt x="374423" y="30773"/>
                      <a:pt x="377536" y="39024"/>
                      <a:pt x="379128" y="46986"/>
                    </a:cubicBezTo>
                    <a:cubicBezTo>
                      <a:pt x="377608" y="38807"/>
                      <a:pt x="374423" y="30411"/>
                      <a:pt x="369502" y="21942"/>
                    </a:cubicBezTo>
                    <a:cubicBezTo>
                      <a:pt x="366389" y="16586"/>
                      <a:pt x="361178" y="12750"/>
                      <a:pt x="355026" y="10940"/>
                    </a:cubicBezTo>
                    <a:close/>
                  </a:path>
                </a:pathLst>
              </a:custGeom>
              <a:solidFill>
                <a:srgbClr val="1D1D1B"/>
              </a:solidFill>
              <a:ln w="3617" cap="flat">
                <a:solidFill>
                  <a:srgbClr val="1D1D1B"/>
                </a:solidFill>
                <a:prstDash val="solid"/>
                <a:miter/>
              </a:ln>
            </p:spPr>
            <p:txBody>
              <a:bodyPr rtlCol="0" anchor="ctr"/>
              <a:lstStyle/>
              <a:p>
                <a:endParaRPr lang="en-GB"/>
              </a:p>
            </p:txBody>
          </p:sp>
          <p:sp>
            <p:nvSpPr>
              <p:cNvPr id="161" name="Freeform: Shape 499">
                <a:extLst>
                  <a:ext uri="{FF2B5EF4-FFF2-40B4-BE49-F238E27FC236}">
                    <a16:creationId xmlns:a16="http://schemas.microsoft.com/office/drawing/2014/main" id="{73F69887-4022-ABC6-3392-9C81ECAC754B}"/>
                  </a:ext>
                </a:extLst>
              </p:cNvPr>
              <p:cNvSpPr/>
              <p:nvPr/>
            </p:nvSpPr>
            <p:spPr>
              <a:xfrm>
                <a:off x="9530370" y="3237804"/>
                <a:ext cx="167045" cy="117396"/>
              </a:xfrm>
              <a:custGeom>
                <a:avLst/>
                <a:gdLst>
                  <a:gd name="connsiteX0" fmla="*/ 166837 w 167045"/>
                  <a:gd name="connsiteY0" fmla="*/ 62431 h 117396"/>
                  <a:gd name="connsiteX1" fmla="*/ 166547 w 167045"/>
                  <a:gd name="connsiteY1" fmla="*/ 65688 h 117396"/>
                  <a:gd name="connsiteX2" fmla="*/ 142589 w 167045"/>
                  <a:gd name="connsiteY2" fmla="*/ 105642 h 117396"/>
                  <a:gd name="connsiteX3" fmla="*/ 140490 w 167045"/>
                  <a:gd name="connsiteY3" fmla="*/ 107090 h 117396"/>
                  <a:gd name="connsiteX4" fmla="*/ 136220 w 167045"/>
                  <a:gd name="connsiteY4" fmla="*/ 109696 h 117396"/>
                  <a:gd name="connsiteX5" fmla="*/ 136148 w 167045"/>
                  <a:gd name="connsiteY5" fmla="*/ 109696 h 117396"/>
                  <a:gd name="connsiteX6" fmla="*/ 131660 w 167045"/>
                  <a:gd name="connsiteY6" fmla="*/ 111867 h 117396"/>
                  <a:gd name="connsiteX7" fmla="*/ 128258 w 167045"/>
                  <a:gd name="connsiteY7" fmla="*/ 113242 h 117396"/>
                  <a:gd name="connsiteX8" fmla="*/ 124639 w 167045"/>
                  <a:gd name="connsiteY8" fmla="*/ 114473 h 117396"/>
                  <a:gd name="connsiteX9" fmla="*/ 91271 w 167045"/>
                  <a:gd name="connsiteY9" fmla="*/ 116137 h 117396"/>
                  <a:gd name="connsiteX10" fmla="*/ 87942 w 167045"/>
                  <a:gd name="connsiteY10" fmla="*/ 115414 h 117396"/>
                  <a:gd name="connsiteX11" fmla="*/ 78171 w 167045"/>
                  <a:gd name="connsiteY11" fmla="*/ 112229 h 117396"/>
                  <a:gd name="connsiteX12" fmla="*/ 507 w 167045"/>
                  <a:gd name="connsiteY12" fmla="*/ 26314 h 117396"/>
                  <a:gd name="connsiteX13" fmla="*/ 0 w 167045"/>
                  <a:gd name="connsiteY13" fmla="*/ 23274 h 117396"/>
                  <a:gd name="connsiteX14" fmla="*/ 0 w 167045"/>
                  <a:gd name="connsiteY14" fmla="*/ 23056 h 117396"/>
                  <a:gd name="connsiteX15" fmla="*/ 7166 w 167045"/>
                  <a:gd name="connsiteY15" fmla="*/ 12417 h 117396"/>
                  <a:gd name="connsiteX16" fmla="*/ 141720 w 167045"/>
                  <a:gd name="connsiteY16" fmla="*/ 10897 h 117396"/>
                  <a:gd name="connsiteX17" fmla="*/ 156196 w 167045"/>
                  <a:gd name="connsiteY17" fmla="*/ 21898 h 117396"/>
                  <a:gd name="connsiteX18" fmla="*/ 165823 w 167045"/>
                  <a:gd name="connsiteY18" fmla="*/ 46942 h 117396"/>
                  <a:gd name="connsiteX19" fmla="*/ 166909 w 167045"/>
                  <a:gd name="connsiteY19" fmla="*/ 54831 h 117396"/>
                  <a:gd name="connsiteX20" fmla="*/ 166909 w 167045"/>
                  <a:gd name="connsiteY20" fmla="*/ 62431 h 117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7045" h="117396">
                    <a:moveTo>
                      <a:pt x="166837" y="62431"/>
                    </a:moveTo>
                    <a:cubicBezTo>
                      <a:pt x="166837" y="63517"/>
                      <a:pt x="166692" y="64675"/>
                      <a:pt x="166547" y="65688"/>
                    </a:cubicBezTo>
                    <a:cubicBezTo>
                      <a:pt x="164593" y="81902"/>
                      <a:pt x="155980" y="95943"/>
                      <a:pt x="142589" y="105642"/>
                    </a:cubicBezTo>
                    <a:cubicBezTo>
                      <a:pt x="141938" y="106149"/>
                      <a:pt x="141214" y="106583"/>
                      <a:pt x="140490" y="107090"/>
                    </a:cubicBezTo>
                    <a:cubicBezTo>
                      <a:pt x="139115" y="108031"/>
                      <a:pt x="137667" y="108899"/>
                      <a:pt x="136220" y="109696"/>
                    </a:cubicBezTo>
                    <a:cubicBezTo>
                      <a:pt x="136220" y="109696"/>
                      <a:pt x="136148" y="109696"/>
                      <a:pt x="136148" y="109696"/>
                    </a:cubicBezTo>
                    <a:cubicBezTo>
                      <a:pt x="134627" y="110492"/>
                      <a:pt x="133180" y="111216"/>
                      <a:pt x="131660" y="111867"/>
                    </a:cubicBezTo>
                    <a:cubicBezTo>
                      <a:pt x="130574" y="112374"/>
                      <a:pt x="129416" y="112808"/>
                      <a:pt x="128258" y="113242"/>
                    </a:cubicBezTo>
                    <a:cubicBezTo>
                      <a:pt x="127028" y="113749"/>
                      <a:pt x="125869" y="114111"/>
                      <a:pt x="124639" y="114473"/>
                    </a:cubicBezTo>
                    <a:cubicBezTo>
                      <a:pt x="113999" y="117730"/>
                      <a:pt x="102491" y="118236"/>
                      <a:pt x="91271" y="116137"/>
                    </a:cubicBezTo>
                    <a:cubicBezTo>
                      <a:pt x="90186" y="115920"/>
                      <a:pt x="89101" y="115631"/>
                      <a:pt x="87942" y="115414"/>
                    </a:cubicBezTo>
                    <a:cubicBezTo>
                      <a:pt x="84613" y="114617"/>
                      <a:pt x="81355" y="113459"/>
                      <a:pt x="78171" y="112229"/>
                    </a:cubicBezTo>
                    <a:cubicBezTo>
                      <a:pt x="43501" y="98332"/>
                      <a:pt x="11219" y="59898"/>
                      <a:pt x="507" y="26314"/>
                    </a:cubicBezTo>
                    <a:cubicBezTo>
                      <a:pt x="217" y="25300"/>
                      <a:pt x="0" y="24215"/>
                      <a:pt x="0" y="23274"/>
                    </a:cubicBezTo>
                    <a:lnTo>
                      <a:pt x="0" y="23056"/>
                    </a:lnTo>
                    <a:cubicBezTo>
                      <a:pt x="0" y="18569"/>
                      <a:pt x="2678" y="14371"/>
                      <a:pt x="7166" y="12417"/>
                    </a:cubicBezTo>
                    <a:cubicBezTo>
                      <a:pt x="43066" y="-2783"/>
                      <a:pt x="88015" y="-4882"/>
                      <a:pt x="141720" y="10897"/>
                    </a:cubicBezTo>
                    <a:cubicBezTo>
                      <a:pt x="147801" y="12706"/>
                      <a:pt x="153012" y="16542"/>
                      <a:pt x="156196" y="21898"/>
                    </a:cubicBezTo>
                    <a:cubicBezTo>
                      <a:pt x="161119" y="30367"/>
                      <a:pt x="164303" y="38763"/>
                      <a:pt x="165823" y="46942"/>
                    </a:cubicBezTo>
                    <a:cubicBezTo>
                      <a:pt x="166330" y="49548"/>
                      <a:pt x="166692" y="52226"/>
                      <a:pt x="166909" y="54831"/>
                    </a:cubicBezTo>
                    <a:cubicBezTo>
                      <a:pt x="167053" y="57437"/>
                      <a:pt x="167126" y="59970"/>
                      <a:pt x="166909" y="62431"/>
                    </a:cubicBezTo>
                    <a:close/>
                  </a:path>
                </a:pathLst>
              </a:custGeom>
              <a:solidFill>
                <a:srgbClr val="FFFFFF">
                  <a:alpha val="40000"/>
                </a:srgbClr>
              </a:solidFill>
              <a:ln w="3617" cap="flat">
                <a:solidFill>
                  <a:srgbClr val="1D1D1B">
                    <a:alpha val="40000"/>
                  </a:srgbClr>
                </a:solidFill>
                <a:prstDash val="solid"/>
                <a:miter/>
              </a:ln>
            </p:spPr>
            <p:txBody>
              <a:bodyPr rtlCol="0" anchor="ctr"/>
              <a:lstStyle/>
              <a:p>
                <a:endParaRPr lang="en-GB"/>
              </a:p>
            </p:txBody>
          </p:sp>
          <p:sp>
            <p:nvSpPr>
              <p:cNvPr id="162" name="Freeform: Shape 500">
                <a:extLst>
                  <a:ext uri="{FF2B5EF4-FFF2-40B4-BE49-F238E27FC236}">
                    <a16:creationId xmlns:a16="http://schemas.microsoft.com/office/drawing/2014/main" id="{5C5FF007-1EB5-7AB6-51DF-0C8D963CC792}"/>
                  </a:ext>
                </a:extLst>
              </p:cNvPr>
              <p:cNvSpPr/>
              <p:nvPr/>
            </p:nvSpPr>
            <p:spPr>
              <a:xfrm>
                <a:off x="9314414" y="3238049"/>
                <a:ext cx="166972" cy="117454"/>
              </a:xfrm>
              <a:custGeom>
                <a:avLst/>
                <a:gdLst>
                  <a:gd name="connsiteX0" fmla="*/ 166882 w 166972"/>
                  <a:gd name="connsiteY0" fmla="*/ 24765 h 117454"/>
                  <a:gd name="connsiteX1" fmla="*/ 166521 w 166972"/>
                  <a:gd name="connsiteY1" fmla="*/ 26430 h 117454"/>
                  <a:gd name="connsiteX2" fmla="*/ 158342 w 166972"/>
                  <a:gd name="connsiteY2" fmla="*/ 45610 h 117454"/>
                  <a:gd name="connsiteX3" fmla="*/ 154723 w 166972"/>
                  <a:gd name="connsiteY3" fmla="*/ 52052 h 117454"/>
                  <a:gd name="connsiteX4" fmla="*/ 141694 w 166972"/>
                  <a:gd name="connsiteY4" fmla="*/ 70799 h 117454"/>
                  <a:gd name="connsiteX5" fmla="*/ 136048 w 166972"/>
                  <a:gd name="connsiteY5" fmla="*/ 77458 h 117454"/>
                  <a:gd name="connsiteX6" fmla="*/ 88857 w 166972"/>
                  <a:gd name="connsiteY6" fmla="*/ 112273 h 117454"/>
                  <a:gd name="connsiteX7" fmla="*/ 24293 w 166972"/>
                  <a:gd name="connsiteY7" fmla="*/ 105614 h 117454"/>
                  <a:gd name="connsiteX8" fmla="*/ 2579 w 166972"/>
                  <a:gd name="connsiteY8" fmla="*/ 75865 h 117454"/>
                  <a:gd name="connsiteX9" fmla="*/ 2579 w 166972"/>
                  <a:gd name="connsiteY9" fmla="*/ 40761 h 117454"/>
                  <a:gd name="connsiteX10" fmla="*/ 4099 w 166972"/>
                  <a:gd name="connsiteY10" fmla="*/ 36129 h 117454"/>
                  <a:gd name="connsiteX11" fmla="*/ 10758 w 166972"/>
                  <a:gd name="connsiteY11" fmla="*/ 21870 h 117454"/>
                  <a:gd name="connsiteX12" fmla="*/ 25234 w 166972"/>
                  <a:gd name="connsiteY12" fmla="*/ 10868 h 117454"/>
                  <a:gd name="connsiteX13" fmla="*/ 159789 w 166972"/>
                  <a:gd name="connsiteY13" fmla="*/ 12388 h 117454"/>
                  <a:gd name="connsiteX14" fmla="*/ 166809 w 166972"/>
                  <a:gd name="connsiteY14" fmla="*/ 21508 h 117454"/>
                  <a:gd name="connsiteX15" fmla="*/ 166809 w 166972"/>
                  <a:gd name="connsiteY15" fmla="*/ 24620 h 117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66972" h="117454">
                    <a:moveTo>
                      <a:pt x="166882" y="24765"/>
                    </a:moveTo>
                    <a:cubicBezTo>
                      <a:pt x="166809" y="25344"/>
                      <a:pt x="166665" y="25851"/>
                      <a:pt x="166521" y="26430"/>
                    </a:cubicBezTo>
                    <a:cubicBezTo>
                      <a:pt x="164566" y="32727"/>
                      <a:pt x="161743" y="39169"/>
                      <a:pt x="158342" y="45610"/>
                    </a:cubicBezTo>
                    <a:cubicBezTo>
                      <a:pt x="157256" y="47782"/>
                      <a:pt x="156025" y="49953"/>
                      <a:pt x="154723" y="52052"/>
                    </a:cubicBezTo>
                    <a:cubicBezTo>
                      <a:pt x="150959" y="58494"/>
                      <a:pt x="146544" y="64791"/>
                      <a:pt x="141694" y="70799"/>
                    </a:cubicBezTo>
                    <a:cubicBezTo>
                      <a:pt x="139884" y="73043"/>
                      <a:pt x="138002" y="75286"/>
                      <a:pt x="136048" y="77458"/>
                    </a:cubicBezTo>
                    <a:cubicBezTo>
                      <a:pt x="122440" y="92658"/>
                      <a:pt x="105938" y="105469"/>
                      <a:pt x="88857" y="112273"/>
                    </a:cubicBezTo>
                    <a:cubicBezTo>
                      <a:pt x="67504" y="120814"/>
                      <a:pt x="42750" y="118932"/>
                      <a:pt x="24293" y="105614"/>
                    </a:cubicBezTo>
                    <a:cubicBezTo>
                      <a:pt x="13798" y="98086"/>
                      <a:pt x="6198" y="87808"/>
                      <a:pt x="2579" y="75865"/>
                    </a:cubicBezTo>
                    <a:cubicBezTo>
                      <a:pt x="-750" y="65226"/>
                      <a:pt x="-968" y="53283"/>
                      <a:pt x="2579" y="40761"/>
                    </a:cubicBezTo>
                    <a:cubicBezTo>
                      <a:pt x="3013" y="39241"/>
                      <a:pt x="3520" y="37649"/>
                      <a:pt x="4099" y="36129"/>
                    </a:cubicBezTo>
                    <a:cubicBezTo>
                      <a:pt x="5763" y="31424"/>
                      <a:pt x="8008" y="26647"/>
                      <a:pt x="10758" y="21870"/>
                    </a:cubicBezTo>
                    <a:cubicBezTo>
                      <a:pt x="13870" y="16586"/>
                      <a:pt x="19082" y="12677"/>
                      <a:pt x="25234" y="10868"/>
                    </a:cubicBezTo>
                    <a:cubicBezTo>
                      <a:pt x="79012" y="-4839"/>
                      <a:pt x="123888" y="-2812"/>
                      <a:pt x="159789" y="12388"/>
                    </a:cubicBezTo>
                    <a:cubicBezTo>
                      <a:pt x="163842" y="14125"/>
                      <a:pt x="166376" y="17599"/>
                      <a:pt x="166809" y="21508"/>
                    </a:cubicBezTo>
                    <a:cubicBezTo>
                      <a:pt x="167027" y="22521"/>
                      <a:pt x="167027" y="23607"/>
                      <a:pt x="166809" y="24620"/>
                    </a:cubicBezTo>
                    <a:close/>
                  </a:path>
                </a:pathLst>
              </a:custGeom>
              <a:solidFill>
                <a:srgbClr val="FFFFFF">
                  <a:alpha val="40000"/>
                </a:srgbClr>
              </a:solidFill>
              <a:ln w="3617" cap="flat">
                <a:solidFill>
                  <a:srgbClr val="1D1D1B">
                    <a:alpha val="40000"/>
                  </a:srgbClr>
                </a:solidFill>
                <a:prstDash val="solid"/>
                <a:miter/>
              </a:ln>
            </p:spPr>
            <p:txBody>
              <a:bodyPr rtlCol="0" anchor="ctr"/>
              <a:lstStyle/>
              <a:p>
                <a:endParaRPr lang="en-GB"/>
              </a:p>
            </p:txBody>
          </p:sp>
        </p:grpSp>
        <p:grpSp>
          <p:nvGrpSpPr>
            <p:cNvPr id="157" name="Graphic 445">
              <a:extLst>
                <a:ext uri="{FF2B5EF4-FFF2-40B4-BE49-F238E27FC236}">
                  <a16:creationId xmlns:a16="http://schemas.microsoft.com/office/drawing/2014/main" id="{446F18E1-9545-D2B0-81DE-8676E73F7B1B}"/>
                </a:ext>
              </a:extLst>
            </p:cNvPr>
            <p:cNvGrpSpPr/>
            <p:nvPr/>
          </p:nvGrpSpPr>
          <p:grpSpPr>
            <a:xfrm>
              <a:off x="9171336" y="2953614"/>
              <a:ext cx="682377" cy="947296"/>
              <a:chOff x="9171336" y="2953614"/>
              <a:chExt cx="682377" cy="947296"/>
            </a:xfrm>
          </p:grpSpPr>
          <p:sp>
            <p:nvSpPr>
              <p:cNvPr id="158" name="Freeform: Shape 597">
                <a:extLst>
                  <a:ext uri="{FF2B5EF4-FFF2-40B4-BE49-F238E27FC236}">
                    <a16:creationId xmlns:a16="http://schemas.microsoft.com/office/drawing/2014/main" id="{EF3C3B96-A159-12BD-6835-7B391DF9A381}"/>
                  </a:ext>
                </a:extLst>
              </p:cNvPr>
              <p:cNvSpPr/>
              <p:nvPr/>
            </p:nvSpPr>
            <p:spPr>
              <a:xfrm>
                <a:off x="9316849" y="3081503"/>
                <a:ext cx="397585" cy="117109"/>
              </a:xfrm>
              <a:custGeom>
                <a:avLst/>
                <a:gdLst>
                  <a:gd name="connsiteX0" fmla="*/ 90693 w 397585"/>
                  <a:gd name="connsiteY0" fmla="*/ 73464 h 117109"/>
                  <a:gd name="connsiteX1" fmla="*/ 187538 w 397585"/>
                  <a:gd name="connsiteY1" fmla="*/ 51244 h 117109"/>
                  <a:gd name="connsiteX2" fmla="*/ 208238 w 397585"/>
                  <a:gd name="connsiteY2" fmla="*/ 51244 h 117109"/>
                  <a:gd name="connsiteX3" fmla="*/ 305155 w 397585"/>
                  <a:gd name="connsiteY3" fmla="*/ 73464 h 117109"/>
                  <a:gd name="connsiteX4" fmla="*/ 380141 w 397585"/>
                  <a:gd name="connsiteY4" fmla="*/ 107338 h 117109"/>
                  <a:gd name="connsiteX5" fmla="*/ 397585 w 397585"/>
                  <a:gd name="connsiteY5" fmla="*/ 117110 h 117109"/>
                  <a:gd name="connsiteX6" fmla="*/ 377608 w 397585"/>
                  <a:gd name="connsiteY6" fmla="*/ 99739 h 117109"/>
                  <a:gd name="connsiteX7" fmla="*/ 295963 w 397585"/>
                  <a:gd name="connsiteY7" fmla="*/ 30977 h 117109"/>
                  <a:gd name="connsiteX8" fmla="*/ 153157 w 397585"/>
                  <a:gd name="connsiteY8" fmla="*/ 5861 h 117109"/>
                  <a:gd name="connsiteX9" fmla="*/ 0 w 397585"/>
                  <a:gd name="connsiteY9" fmla="*/ 116024 h 117109"/>
                  <a:gd name="connsiteX10" fmla="*/ 15562 w 397585"/>
                  <a:gd name="connsiteY10" fmla="*/ 107266 h 117109"/>
                  <a:gd name="connsiteX11" fmla="*/ 90548 w 397585"/>
                  <a:gd name="connsiteY11" fmla="*/ 73392 h 117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7585" h="117109">
                    <a:moveTo>
                      <a:pt x="90693" y="73464"/>
                    </a:moveTo>
                    <a:cubicBezTo>
                      <a:pt x="122395" y="62028"/>
                      <a:pt x="154894" y="54284"/>
                      <a:pt x="187538" y="51244"/>
                    </a:cubicBezTo>
                    <a:cubicBezTo>
                      <a:pt x="194413" y="50592"/>
                      <a:pt x="201362" y="50592"/>
                      <a:pt x="208238" y="51244"/>
                    </a:cubicBezTo>
                    <a:cubicBezTo>
                      <a:pt x="240954" y="54284"/>
                      <a:pt x="273453" y="62028"/>
                      <a:pt x="305155" y="73464"/>
                    </a:cubicBezTo>
                    <a:cubicBezTo>
                      <a:pt x="330633" y="82657"/>
                      <a:pt x="355604" y="94165"/>
                      <a:pt x="380141" y="107338"/>
                    </a:cubicBezTo>
                    <a:cubicBezTo>
                      <a:pt x="386004" y="110523"/>
                      <a:pt x="391794" y="113780"/>
                      <a:pt x="397585" y="117110"/>
                    </a:cubicBezTo>
                    <a:cubicBezTo>
                      <a:pt x="390853" y="111102"/>
                      <a:pt x="384123" y="105312"/>
                      <a:pt x="377608" y="99739"/>
                    </a:cubicBezTo>
                    <a:cubicBezTo>
                      <a:pt x="350682" y="76504"/>
                      <a:pt x="325060" y="51678"/>
                      <a:pt x="295963" y="30977"/>
                    </a:cubicBezTo>
                    <a:cubicBezTo>
                      <a:pt x="255358" y="2170"/>
                      <a:pt x="201217" y="-7384"/>
                      <a:pt x="153157" y="5861"/>
                    </a:cubicBezTo>
                    <a:cubicBezTo>
                      <a:pt x="91344" y="23160"/>
                      <a:pt x="45310" y="72162"/>
                      <a:pt x="0" y="116024"/>
                    </a:cubicBezTo>
                    <a:cubicBezTo>
                      <a:pt x="5211" y="113057"/>
                      <a:pt x="10351" y="110089"/>
                      <a:pt x="15562" y="107266"/>
                    </a:cubicBezTo>
                    <a:cubicBezTo>
                      <a:pt x="40099" y="94093"/>
                      <a:pt x="65070" y="82657"/>
                      <a:pt x="90548" y="73392"/>
                    </a:cubicBezTo>
                    <a:close/>
                  </a:path>
                </a:pathLst>
              </a:custGeom>
              <a:solidFill>
                <a:srgbClr val="6E6E6D"/>
              </a:solidFill>
              <a:ln w="3617" cap="flat">
                <a:solidFill>
                  <a:srgbClr val="1D1D1B"/>
                </a:solidFill>
                <a:prstDash val="solid"/>
                <a:miter/>
              </a:ln>
            </p:spPr>
            <p:txBody>
              <a:bodyPr rtlCol="0" anchor="ctr"/>
              <a:lstStyle/>
              <a:p>
                <a:endParaRPr lang="en-GB"/>
              </a:p>
            </p:txBody>
          </p:sp>
          <p:sp>
            <p:nvSpPr>
              <p:cNvPr id="159" name="Freeform: Shape 598">
                <a:extLst>
                  <a:ext uri="{FF2B5EF4-FFF2-40B4-BE49-F238E27FC236}">
                    <a16:creationId xmlns:a16="http://schemas.microsoft.com/office/drawing/2014/main" id="{5B87DFF2-EB45-4E11-3950-A5BBBEDE4A8C}"/>
                  </a:ext>
                </a:extLst>
              </p:cNvPr>
              <p:cNvSpPr/>
              <p:nvPr/>
            </p:nvSpPr>
            <p:spPr>
              <a:xfrm>
                <a:off x="9171336" y="2953614"/>
                <a:ext cx="682377" cy="947296"/>
              </a:xfrm>
              <a:custGeom>
                <a:avLst/>
                <a:gdLst>
                  <a:gd name="connsiteX0" fmla="*/ 300985 w 682377"/>
                  <a:gd name="connsiteY0" fmla="*/ 942238 h 947296"/>
                  <a:gd name="connsiteX1" fmla="*/ 411365 w 682377"/>
                  <a:gd name="connsiteY1" fmla="*/ 930947 h 947296"/>
                  <a:gd name="connsiteX2" fmla="*/ 654997 w 682377"/>
                  <a:gd name="connsiteY2" fmla="*/ 861679 h 947296"/>
                  <a:gd name="connsiteX3" fmla="*/ 670414 w 682377"/>
                  <a:gd name="connsiteY3" fmla="*/ 847926 h 947296"/>
                  <a:gd name="connsiteX4" fmla="*/ 672079 w 682377"/>
                  <a:gd name="connsiteY4" fmla="*/ 817527 h 947296"/>
                  <a:gd name="connsiteX5" fmla="*/ 650655 w 682377"/>
                  <a:gd name="connsiteY5" fmla="*/ 769539 h 947296"/>
                  <a:gd name="connsiteX6" fmla="*/ 648266 w 682377"/>
                  <a:gd name="connsiteY6" fmla="*/ 741165 h 947296"/>
                  <a:gd name="connsiteX7" fmla="*/ 680258 w 682377"/>
                  <a:gd name="connsiteY7" fmla="*/ 644176 h 947296"/>
                  <a:gd name="connsiteX8" fmla="*/ 678811 w 682377"/>
                  <a:gd name="connsiteY8" fmla="*/ 614210 h 947296"/>
                  <a:gd name="connsiteX9" fmla="*/ 653694 w 682377"/>
                  <a:gd name="connsiteY9" fmla="*/ 543423 h 947296"/>
                  <a:gd name="connsiteX10" fmla="*/ 627855 w 682377"/>
                  <a:gd name="connsiteY10" fmla="*/ 454684 h 947296"/>
                  <a:gd name="connsiteX11" fmla="*/ 637120 w 682377"/>
                  <a:gd name="connsiteY11" fmla="*/ 398083 h 947296"/>
                  <a:gd name="connsiteX12" fmla="*/ 510815 w 682377"/>
                  <a:gd name="connsiteY12" fmla="*/ 56882 h 947296"/>
                  <a:gd name="connsiteX13" fmla="*/ 299031 w 682377"/>
                  <a:gd name="connsiteY13" fmla="*/ 2380 h 947296"/>
                  <a:gd name="connsiteX14" fmla="*/ 109322 w 682377"/>
                  <a:gd name="connsiteY14" fmla="*/ 108055 h 947296"/>
                  <a:gd name="connsiteX15" fmla="*/ 31948 w 682377"/>
                  <a:gd name="connsiteY15" fmla="*/ 335112 h 947296"/>
                  <a:gd name="connsiteX16" fmla="*/ 38679 w 682377"/>
                  <a:gd name="connsiteY16" fmla="*/ 420014 h 947296"/>
                  <a:gd name="connsiteX17" fmla="*/ 38534 w 682377"/>
                  <a:gd name="connsiteY17" fmla="*/ 453092 h 947296"/>
                  <a:gd name="connsiteX18" fmla="*/ 28908 w 682377"/>
                  <a:gd name="connsiteY18" fmla="*/ 564413 h 947296"/>
                  <a:gd name="connsiteX19" fmla="*/ 33902 w 682377"/>
                  <a:gd name="connsiteY19" fmla="*/ 586923 h 947296"/>
                  <a:gd name="connsiteX20" fmla="*/ 58366 w 682377"/>
                  <a:gd name="connsiteY20" fmla="*/ 629338 h 947296"/>
                  <a:gd name="connsiteX21" fmla="*/ 52214 w 682377"/>
                  <a:gd name="connsiteY21" fmla="*/ 681741 h 947296"/>
                  <a:gd name="connsiteX22" fmla="*/ 9221 w 682377"/>
                  <a:gd name="connsiteY22" fmla="*/ 727196 h 947296"/>
                  <a:gd name="connsiteX23" fmla="*/ 5963 w 682377"/>
                  <a:gd name="connsiteY23" fmla="*/ 769611 h 947296"/>
                  <a:gd name="connsiteX24" fmla="*/ 20367 w 682377"/>
                  <a:gd name="connsiteY24" fmla="*/ 790529 h 947296"/>
                  <a:gd name="connsiteX25" fmla="*/ 41937 w 682377"/>
                  <a:gd name="connsiteY25" fmla="*/ 813908 h 947296"/>
                  <a:gd name="connsiteX26" fmla="*/ 64881 w 682377"/>
                  <a:gd name="connsiteY26" fmla="*/ 828601 h 947296"/>
                  <a:gd name="connsiteX27" fmla="*/ 301058 w 682377"/>
                  <a:gd name="connsiteY27" fmla="*/ 942093 h 947296"/>
                  <a:gd name="connsiteX28" fmla="*/ 91590 w 682377"/>
                  <a:gd name="connsiteY28" fmla="*/ 300804 h 947296"/>
                  <a:gd name="connsiteX29" fmla="*/ 128793 w 682377"/>
                  <a:gd name="connsiteY29" fmla="*/ 259909 h 947296"/>
                  <a:gd name="connsiteX30" fmla="*/ 145585 w 682377"/>
                  <a:gd name="connsiteY30" fmla="*/ 243985 h 947296"/>
                  <a:gd name="connsiteX31" fmla="*/ 298742 w 682377"/>
                  <a:gd name="connsiteY31" fmla="*/ 133823 h 947296"/>
                  <a:gd name="connsiteX32" fmla="*/ 441548 w 682377"/>
                  <a:gd name="connsiteY32" fmla="*/ 158939 h 947296"/>
                  <a:gd name="connsiteX33" fmla="*/ 523193 w 682377"/>
                  <a:gd name="connsiteY33" fmla="*/ 227700 h 947296"/>
                  <a:gd name="connsiteX34" fmla="*/ 543170 w 682377"/>
                  <a:gd name="connsiteY34" fmla="*/ 245071 h 947296"/>
                  <a:gd name="connsiteX35" fmla="*/ 603463 w 682377"/>
                  <a:gd name="connsiteY35" fmla="*/ 347562 h 947296"/>
                  <a:gd name="connsiteX36" fmla="*/ 384512 w 682377"/>
                  <a:gd name="connsiteY36" fmla="*/ 608710 h 947296"/>
                  <a:gd name="connsiteX37" fmla="*/ 304025 w 682377"/>
                  <a:gd name="connsiteY37" fmla="*/ 609289 h 947296"/>
                  <a:gd name="connsiteX38" fmla="*/ 78923 w 682377"/>
                  <a:gd name="connsiteY38" fmla="*/ 360879 h 947296"/>
                  <a:gd name="connsiteX39" fmla="*/ 91662 w 682377"/>
                  <a:gd name="connsiteY39" fmla="*/ 300876 h 947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82377" h="947296">
                    <a:moveTo>
                      <a:pt x="300985" y="942238"/>
                    </a:moveTo>
                    <a:cubicBezTo>
                      <a:pt x="326246" y="954398"/>
                      <a:pt x="385743" y="942238"/>
                      <a:pt x="411365" y="930947"/>
                    </a:cubicBezTo>
                    <a:lnTo>
                      <a:pt x="654997" y="861679"/>
                    </a:lnTo>
                    <a:cubicBezTo>
                      <a:pt x="661729" y="858711"/>
                      <a:pt x="666940" y="853789"/>
                      <a:pt x="670414" y="847926"/>
                    </a:cubicBezTo>
                    <a:cubicBezTo>
                      <a:pt x="675625" y="838951"/>
                      <a:pt x="676639" y="827732"/>
                      <a:pt x="672079" y="817527"/>
                    </a:cubicBezTo>
                    <a:lnTo>
                      <a:pt x="650655" y="769539"/>
                    </a:lnTo>
                    <a:cubicBezTo>
                      <a:pt x="646673" y="760636"/>
                      <a:pt x="645805" y="750647"/>
                      <a:pt x="648266" y="741165"/>
                    </a:cubicBezTo>
                    <a:lnTo>
                      <a:pt x="680258" y="644176"/>
                    </a:lnTo>
                    <a:cubicBezTo>
                      <a:pt x="683515" y="634405"/>
                      <a:pt x="683008" y="623765"/>
                      <a:pt x="678811" y="614210"/>
                    </a:cubicBezTo>
                    <a:cubicBezTo>
                      <a:pt x="674467" y="601399"/>
                      <a:pt x="658038" y="556234"/>
                      <a:pt x="653694" y="543423"/>
                    </a:cubicBezTo>
                    <a:cubicBezTo>
                      <a:pt x="647253" y="513747"/>
                      <a:pt x="630460" y="485663"/>
                      <a:pt x="627855" y="454684"/>
                    </a:cubicBezTo>
                    <a:cubicBezTo>
                      <a:pt x="626263" y="435431"/>
                      <a:pt x="632777" y="416612"/>
                      <a:pt x="637120" y="398083"/>
                    </a:cubicBezTo>
                    <a:cubicBezTo>
                      <a:pt x="667374" y="269318"/>
                      <a:pt x="618807" y="133316"/>
                      <a:pt x="510815" y="56882"/>
                    </a:cubicBezTo>
                    <a:cubicBezTo>
                      <a:pt x="450813" y="14467"/>
                      <a:pt x="376623" y="-7609"/>
                      <a:pt x="299031" y="2380"/>
                    </a:cubicBezTo>
                    <a:cubicBezTo>
                      <a:pt x="228099" y="11500"/>
                      <a:pt x="159916" y="45374"/>
                      <a:pt x="109322" y="108055"/>
                    </a:cubicBezTo>
                    <a:cubicBezTo>
                      <a:pt x="58222" y="171316"/>
                      <a:pt x="23335" y="254263"/>
                      <a:pt x="31948" y="335112"/>
                    </a:cubicBezTo>
                    <a:lnTo>
                      <a:pt x="38679" y="420014"/>
                    </a:lnTo>
                    <a:cubicBezTo>
                      <a:pt x="39548" y="431016"/>
                      <a:pt x="39475" y="442090"/>
                      <a:pt x="38534" y="453092"/>
                    </a:cubicBezTo>
                    <a:lnTo>
                      <a:pt x="28908" y="564413"/>
                    </a:lnTo>
                    <a:cubicBezTo>
                      <a:pt x="30645" y="572085"/>
                      <a:pt x="32165" y="579251"/>
                      <a:pt x="33902" y="586923"/>
                    </a:cubicBezTo>
                    <a:lnTo>
                      <a:pt x="58366" y="629338"/>
                    </a:lnTo>
                    <a:cubicBezTo>
                      <a:pt x="68138" y="646275"/>
                      <a:pt x="65604" y="667555"/>
                      <a:pt x="52214" y="681741"/>
                    </a:cubicBezTo>
                    <a:lnTo>
                      <a:pt x="9221" y="727196"/>
                    </a:lnTo>
                    <a:cubicBezTo>
                      <a:pt x="-1709" y="738777"/>
                      <a:pt x="-3084" y="756438"/>
                      <a:pt x="5963" y="769611"/>
                    </a:cubicBezTo>
                    <a:lnTo>
                      <a:pt x="20367" y="790529"/>
                    </a:lnTo>
                    <a:cubicBezTo>
                      <a:pt x="26447" y="799359"/>
                      <a:pt x="33758" y="807176"/>
                      <a:pt x="41937" y="813908"/>
                    </a:cubicBezTo>
                    <a:cubicBezTo>
                      <a:pt x="48957" y="819698"/>
                      <a:pt x="56629" y="824620"/>
                      <a:pt x="64881" y="828601"/>
                    </a:cubicBezTo>
                    <a:lnTo>
                      <a:pt x="301058" y="942093"/>
                    </a:lnTo>
                    <a:close/>
                    <a:moveTo>
                      <a:pt x="91590" y="300804"/>
                    </a:moveTo>
                    <a:cubicBezTo>
                      <a:pt x="100637" y="284156"/>
                      <a:pt x="115113" y="272576"/>
                      <a:pt x="128793" y="259909"/>
                    </a:cubicBezTo>
                    <a:cubicBezTo>
                      <a:pt x="134366" y="254698"/>
                      <a:pt x="140012" y="249341"/>
                      <a:pt x="145585" y="243985"/>
                    </a:cubicBezTo>
                    <a:cubicBezTo>
                      <a:pt x="190895" y="200123"/>
                      <a:pt x="236929" y="151121"/>
                      <a:pt x="298742" y="133823"/>
                    </a:cubicBezTo>
                    <a:cubicBezTo>
                      <a:pt x="346802" y="120505"/>
                      <a:pt x="400943" y="130131"/>
                      <a:pt x="441548" y="158939"/>
                    </a:cubicBezTo>
                    <a:cubicBezTo>
                      <a:pt x="470645" y="179567"/>
                      <a:pt x="496195" y="204466"/>
                      <a:pt x="523193" y="227700"/>
                    </a:cubicBezTo>
                    <a:cubicBezTo>
                      <a:pt x="529707" y="233273"/>
                      <a:pt x="536438" y="239063"/>
                      <a:pt x="543170" y="245071"/>
                    </a:cubicBezTo>
                    <a:cubicBezTo>
                      <a:pt x="573859" y="272576"/>
                      <a:pt x="603680" y="304930"/>
                      <a:pt x="603463" y="347562"/>
                    </a:cubicBezTo>
                    <a:cubicBezTo>
                      <a:pt x="602666" y="486821"/>
                      <a:pt x="524858" y="570276"/>
                      <a:pt x="384512" y="608710"/>
                    </a:cubicBezTo>
                    <a:cubicBezTo>
                      <a:pt x="358238" y="615875"/>
                      <a:pt x="330372" y="616092"/>
                      <a:pt x="304025" y="609289"/>
                    </a:cubicBezTo>
                    <a:cubicBezTo>
                      <a:pt x="166575" y="573678"/>
                      <a:pt x="89490" y="492467"/>
                      <a:pt x="78923" y="360879"/>
                    </a:cubicBezTo>
                    <a:cubicBezTo>
                      <a:pt x="77258" y="340179"/>
                      <a:pt x="81746" y="319116"/>
                      <a:pt x="91662" y="300876"/>
                    </a:cubicBezTo>
                    <a:close/>
                  </a:path>
                </a:pathLst>
              </a:custGeom>
              <a:solidFill>
                <a:srgbClr val="0F0A06"/>
              </a:solidFill>
              <a:ln w="3617" cap="flat">
                <a:solidFill>
                  <a:srgbClr val="1D1D1B"/>
                </a:solidFill>
                <a:prstDash val="solid"/>
                <a:miter/>
              </a:ln>
            </p:spPr>
            <p:txBody>
              <a:bodyPr rtlCol="0" anchor="ctr"/>
              <a:lstStyle/>
              <a:p>
                <a:endParaRPr lang="en-GB"/>
              </a:p>
            </p:txBody>
          </p:sp>
        </p:grpSp>
      </p:grpSp>
      <p:grpSp>
        <p:nvGrpSpPr>
          <p:cNvPr id="163" name="Group 162">
            <a:extLst>
              <a:ext uri="{FF2B5EF4-FFF2-40B4-BE49-F238E27FC236}">
                <a16:creationId xmlns:a16="http://schemas.microsoft.com/office/drawing/2014/main" id="{27EC6593-4DE5-03BC-0808-0851810A1E7E}"/>
              </a:ext>
            </a:extLst>
          </p:cNvPr>
          <p:cNvGrpSpPr/>
          <p:nvPr/>
        </p:nvGrpSpPr>
        <p:grpSpPr>
          <a:xfrm>
            <a:off x="1344199" y="3143984"/>
            <a:ext cx="400506" cy="452849"/>
            <a:chOff x="4713392" y="2948765"/>
            <a:chExt cx="789451" cy="979007"/>
          </a:xfrm>
        </p:grpSpPr>
        <p:sp>
          <p:nvSpPr>
            <p:cNvPr id="164" name="Freeform: Shape 623">
              <a:extLst>
                <a:ext uri="{FF2B5EF4-FFF2-40B4-BE49-F238E27FC236}">
                  <a16:creationId xmlns:a16="http://schemas.microsoft.com/office/drawing/2014/main" id="{CFD7A2A9-AB87-A6A9-86F2-A2F1B812BAA2}"/>
                </a:ext>
              </a:extLst>
            </p:cNvPr>
            <p:cNvSpPr/>
            <p:nvPr/>
          </p:nvSpPr>
          <p:spPr>
            <a:xfrm>
              <a:off x="4713392" y="3711138"/>
              <a:ext cx="789451" cy="216634"/>
            </a:xfrm>
            <a:custGeom>
              <a:avLst/>
              <a:gdLst>
                <a:gd name="connsiteX0" fmla="*/ 789379 w 789451"/>
                <a:gd name="connsiteY0" fmla="*/ 215838 h 216634"/>
                <a:gd name="connsiteX1" fmla="*/ 727639 w 789451"/>
                <a:gd name="connsiteY1" fmla="*/ 74624 h 216634"/>
                <a:gd name="connsiteX2" fmla="*/ 699555 w 789451"/>
                <a:gd name="connsiteY2" fmla="*/ 35611 h 216634"/>
                <a:gd name="connsiteX3" fmla="*/ 686093 w 789451"/>
                <a:gd name="connsiteY3" fmla="*/ 47626 h 216634"/>
                <a:gd name="connsiteX4" fmla="*/ 473005 w 789451"/>
                <a:gd name="connsiteY4" fmla="*/ 108281 h 216634"/>
                <a:gd name="connsiteX5" fmla="*/ 376377 w 789451"/>
                <a:gd name="connsiteY5" fmla="*/ 118125 h 216634"/>
                <a:gd name="connsiteX6" fmla="*/ 169804 w 789451"/>
                <a:gd name="connsiteY6" fmla="*/ 18819 h 216634"/>
                <a:gd name="connsiteX7" fmla="*/ 136365 w 789451"/>
                <a:gd name="connsiteY7" fmla="*/ 0 h 216634"/>
                <a:gd name="connsiteX8" fmla="*/ 56963 w 789451"/>
                <a:gd name="connsiteY8" fmla="*/ 88232 h 216634"/>
                <a:gd name="connsiteX9" fmla="*/ 0 w 789451"/>
                <a:gd name="connsiteY9" fmla="*/ 216634 h 216634"/>
                <a:gd name="connsiteX10" fmla="*/ 789452 w 789451"/>
                <a:gd name="connsiteY10" fmla="*/ 215838 h 216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9451" h="216634">
                  <a:moveTo>
                    <a:pt x="789379" y="215838"/>
                  </a:moveTo>
                  <a:lnTo>
                    <a:pt x="727639" y="74624"/>
                  </a:lnTo>
                  <a:cubicBezTo>
                    <a:pt x="718808" y="55371"/>
                    <a:pt x="707373" y="46034"/>
                    <a:pt x="699555" y="35611"/>
                  </a:cubicBezTo>
                  <a:cubicBezTo>
                    <a:pt x="696516" y="40750"/>
                    <a:pt x="691956" y="45093"/>
                    <a:pt x="686093" y="47626"/>
                  </a:cubicBezTo>
                  <a:lnTo>
                    <a:pt x="473005" y="108281"/>
                  </a:lnTo>
                  <a:cubicBezTo>
                    <a:pt x="450495" y="118125"/>
                    <a:pt x="398526" y="128765"/>
                    <a:pt x="376377" y="118125"/>
                  </a:cubicBezTo>
                  <a:lnTo>
                    <a:pt x="169804" y="18819"/>
                  </a:lnTo>
                  <a:cubicBezTo>
                    <a:pt x="162566" y="15345"/>
                    <a:pt x="142517" y="4994"/>
                    <a:pt x="136365" y="0"/>
                  </a:cubicBezTo>
                  <a:cubicBezTo>
                    <a:pt x="112262" y="15924"/>
                    <a:pt x="77013" y="55371"/>
                    <a:pt x="56963" y="88232"/>
                  </a:cubicBezTo>
                  <a:lnTo>
                    <a:pt x="0" y="216634"/>
                  </a:lnTo>
                  <a:lnTo>
                    <a:pt x="789452" y="215838"/>
                  </a:lnTo>
                  <a:close/>
                </a:path>
              </a:pathLst>
            </a:custGeom>
            <a:solidFill>
              <a:srgbClr val="A167A3"/>
            </a:solidFill>
            <a:ln w="7233" cap="flat">
              <a:solidFill>
                <a:srgbClr val="1D1D1B"/>
              </a:solidFill>
              <a:prstDash val="solid"/>
              <a:miter/>
            </a:ln>
          </p:spPr>
          <p:txBody>
            <a:bodyPr rtlCol="0" anchor="ctr"/>
            <a:lstStyle/>
            <a:p>
              <a:endParaRPr lang="en-GB"/>
            </a:p>
          </p:txBody>
        </p:sp>
        <p:grpSp>
          <p:nvGrpSpPr>
            <p:cNvPr id="165" name="Graphic 445">
              <a:extLst>
                <a:ext uri="{FF2B5EF4-FFF2-40B4-BE49-F238E27FC236}">
                  <a16:creationId xmlns:a16="http://schemas.microsoft.com/office/drawing/2014/main" id="{4E561D8D-D5A3-C720-AEB5-7D5C574861B5}"/>
                </a:ext>
              </a:extLst>
            </p:cNvPr>
            <p:cNvGrpSpPr/>
            <p:nvPr/>
          </p:nvGrpSpPr>
          <p:grpSpPr>
            <a:xfrm>
              <a:off x="4848380" y="3310864"/>
              <a:ext cx="228514" cy="451360"/>
              <a:chOff x="4848380" y="3310864"/>
              <a:chExt cx="228514" cy="451360"/>
            </a:xfrm>
          </p:grpSpPr>
          <p:sp>
            <p:nvSpPr>
              <p:cNvPr id="189" name="Freeform: Shape 625">
                <a:extLst>
                  <a:ext uri="{FF2B5EF4-FFF2-40B4-BE49-F238E27FC236}">
                    <a16:creationId xmlns:a16="http://schemas.microsoft.com/office/drawing/2014/main" id="{7E8A1FBC-2B57-CA4C-B6A7-DAD029FFAE5D}"/>
                  </a:ext>
                </a:extLst>
              </p:cNvPr>
              <p:cNvSpPr/>
              <p:nvPr/>
            </p:nvSpPr>
            <p:spPr>
              <a:xfrm>
                <a:off x="4852855" y="3315290"/>
                <a:ext cx="219470" cy="442388"/>
              </a:xfrm>
              <a:custGeom>
                <a:avLst/>
                <a:gdLst>
                  <a:gd name="connsiteX0" fmla="*/ 146511 w 219470"/>
                  <a:gd name="connsiteY0" fmla="*/ 357052 h 442388"/>
                  <a:gd name="connsiteX1" fmla="*/ 208252 w 219470"/>
                  <a:gd name="connsiteY1" fmla="*/ 319848 h 442388"/>
                  <a:gd name="connsiteX2" fmla="*/ 219471 w 219470"/>
                  <a:gd name="connsiteY2" fmla="*/ 230893 h 442388"/>
                  <a:gd name="connsiteX3" fmla="*/ 52634 w 219470"/>
                  <a:gd name="connsiteY3" fmla="*/ 0 h 442388"/>
                  <a:gd name="connsiteX4" fmla="*/ 44166 w 219470"/>
                  <a:gd name="connsiteY4" fmla="*/ 2895 h 442388"/>
                  <a:gd name="connsiteX5" fmla="*/ 38231 w 219470"/>
                  <a:gd name="connsiteY5" fmla="*/ 1448 h 442388"/>
                  <a:gd name="connsiteX6" fmla="*/ 27880 w 219470"/>
                  <a:gd name="connsiteY6" fmla="*/ 33005 h 442388"/>
                  <a:gd name="connsiteX7" fmla="*/ 24189 w 219470"/>
                  <a:gd name="connsiteY7" fmla="*/ 216128 h 442388"/>
                  <a:gd name="connsiteX8" fmla="*/ 30341 w 219470"/>
                  <a:gd name="connsiteY8" fmla="*/ 258180 h 442388"/>
                  <a:gd name="connsiteX9" fmla="*/ 14 w 219470"/>
                  <a:gd name="connsiteY9" fmla="*/ 379779 h 442388"/>
                  <a:gd name="connsiteX10" fmla="*/ 9640 w 219470"/>
                  <a:gd name="connsiteY10" fmla="*/ 442388 h 442388"/>
                  <a:gd name="connsiteX11" fmla="*/ 36204 w 219470"/>
                  <a:gd name="connsiteY11" fmla="*/ 421977 h 442388"/>
                  <a:gd name="connsiteX12" fmla="*/ 146511 w 219470"/>
                  <a:gd name="connsiteY12" fmla="*/ 357052 h 442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9470" h="442388">
                    <a:moveTo>
                      <a:pt x="146511" y="357052"/>
                    </a:moveTo>
                    <a:cubicBezTo>
                      <a:pt x="158309" y="349959"/>
                      <a:pt x="207094" y="320500"/>
                      <a:pt x="208252" y="319848"/>
                    </a:cubicBezTo>
                    <a:cubicBezTo>
                      <a:pt x="214838" y="291475"/>
                      <a:pt x="217661" y="259845"/>
                      <a:pt x="219471" y="230893"/>
                    </a:cubicBezTo>
                    <a:cubicBezTo>
                      <a:pt x="135727" y="200855"/>
                      <a:pt x="70729" y="111683"/>
                      <a:pt x="52634" y="0"/>
                    </a:cubicBezTo>
                    <a:cubicBezTo>
                      <a:pt x="49956" y="1882"/>
                      <a:pt x="47133" y="2895"/>
                      <a:pt x="44166" y="2895"/>
                    </a:cubicBezTo>
                    <a:cubicBezTo>
                      <a:pt x="42139" y="2895"/>
                      <a:pt x="40185" y="2389"/>
                      <a:pt x="38231" y="1448"/>
                    </a:cubicBezTo>
                    <a:cubicBezTo>
                      <a:pt x="35480" y="12232"/>
                      <a:pt x="31355" y="22510"/>
                      <a:pt x="27880" y="33005"/>
                    </a:cubicBezTo>
                    <a:cubicBezTo>
                      <a:pt x="8699" y="90837"/>
                      <a:pt x="11812" y="155835"/>
                      <a:pt x="24189" y="216128"/>
                    </a:cubicBezTo>
                    <a:cubicBezTo>
                      <a:pt x="27011" y="230025"/>
                      <a:pt x="30341" y="243922"/>
                      <a:pt x="30341" y="258180"/>
                    </a:cubicBezTo>
                    <a:cubicBezTo>
                      <a:pt x="30269" y="300740"/>
                      <a:pt x="737" y="337220"/>
                      <a:pt x="14" y="379779"/>
                    </a:cubicBezTo>
                    <a:cubicBezTo>
                      <a:pt x="-348" y="400914"/>
                      <a:pt x="6528" y="421688"/>
                      <a:pt x="9640" y="442388"/>
                    </a:cubicBezTo>
                    <a:cubicBezTo>
                      <a:pt x="17602" y="434571"/>
                      <a:pt x="26505" y="427695"/>
                      <a:pt x="36204" y="421977"/>
                    </a:cubicBezTo>
                    <a:lnTo>
                      <a:pt x="146511" y="357052"/>
                    </a:lnTo>
                    <a:close/>
                  </a:path>
                </a:pathLst>
              </a:custGeom>
              <a:solidFill>
                <a:srgbClr val="997539"/>
              </a:solidFill>
              <a:ln w="7233" cap="flat">
                <a:noFill/>
                <a:prstDash val="solid"/>
                <a:miter/>
              </a:ln>
            </p:spPr>
            <p:txBody>
              <a:bodyPr rtlCol="0" anchor="ctr"/>
              <a:lstStyle/>
              <a:p>
                <a:endParaRPr lang="en-GB"/>
              </a:p>
            </p:txBody>
          </p:sp>
          <p:sp>
            <p:nvSpPr>
              <p:cNvPr id="190" name="Freeform: Shape 626">
                <a:extLst>
                  <a:ext uri="{FF2B5EF4-FFF2-40B4-BE49-F238E27FC236}">
                    <a16:creationId xmlns:a16="http://schemas.microsoft.com/office/drawing/2014/main" id="{91DD0B7E-D101-92FE-7B09-DE1B37677FF9}"/>
                  </a:ext>
                </a:extLst>
              </p:cNvPr>
              <p:cNvSpPr/>
              <p:nvPr/>
            </p:nvSpPr>
            <p:spPr>
              <a:xfrm>
                <a:off x="4848380" y="3310864"/>
                <a:ext cx="228514" cy="451360"/>
              </a:xfrm>
              <a:custGeom>
                <a:avLst/>
                <a:gdLst>
                  <a:gd name="connsiteX0" fmla="*/ 153302 w 228514"/>
                  <a:gd name="connsiteY0" fmla="*/ 365386 h 451360"/>
                  <a:gd name="connsiteX1" fmla="*/ 210410 w 228514"/>
                  <a:gd name="connsiteY1" fmla="*/ 331006 h 451360"/>
                  <a:gd name="connsiteX2" fmla="*/ 215911 w 228514"/>
                  <a:gd name="connsiteY2" fmla="*/ 327531 h 451360"/>
                  <a:gd name="connsiteX3" fmla="*/ 219096 w 228514"/>
                  <a:gd name="connsiteY3" fmla="*/ 315951 h 451360"/>
                  <a:gd name="connsiteX4" fmla="*/ 221991 w 228514"/>
                  <a:gd name="connsiteY4" fmla="*/ 299593 h 451360"/>
                  <a:gd name="connsiteX5" fmla="*/ 228505 w 228514"/>
                  <a:gd name="connsiteY5" fmla="*/ 235319 h 451360"/>
                  <a:gd name="connsiteX6" fmla="*/ 225176 w 228514"/>
                  <a:gd name="connsiteY6" fmla="*/ 230976 h 451360"/>
                  <a:gd name="connsiteX7" fmla="*/ 61524 w 228514"/>
                  <a:gd name="connsiteY7" fmla="*/ 3268 h 451360"/>
                  <a:gd name="connsiteX8" fmla="*/ 54865 w 228514"/>
                  <a:gd name="connsiteY8" fmla="*/ 590 h 451360"/>
                  <a:gd name="connsiteX9" fmla="*/ 44008 w 228514"/>
                  <a:gd name="connsiteY9" fmla="*/ 1603 h 451360"/>
                  <a:gd name="connsiteX10" fmla="*/ 38435 w 228514"/>
                  <a:gd name="connsiteY10" fmla="*/ 4788 h 451360"/>
                  <a:gd name="connsiteX11" fmla="*/ 24393 w 228514"/>
                  <a:gd name="connsiteY11" fmla="*/ 48578 h 451360"/>
                  <a:gd name="connsiteX12" fmla="*/ 16359 w 228514"/>
                  <a:gd name="connsiteY12" fmla="*/ 90848 h 451360"/>
                  <a:gd name="connsiteX13" fmla="*/ 17734 w 228514"/>
                  <a:gd name="connsiteY13" fmla="*/ 182047 h 451360"/>
                  <a:gd name="connsiteX14" fmla="*/ 24972 w 228514"/>
                  <a:gd name="connsiteY14" fmla="*/ 225041 h 451360"/>
                  <a:gd name="connsiteX15" fmla="*/ 29822 w 228514"/>
                  <a:gd name="connsiteY15" fmla="*/ 271509 h 451360"/>
                  <a:gd name="connsiteX16" fmla="*/ 5285 w 228514"/>
                  <a:gd name="connsiteY16" fmla="*/ 351417 h 451360"/>
                  <a:gd name="connsiteX17" fmla="*/ 580 w 228514"/>
                  <a:gd name="connsiteY17" fmla="*/ 397596 h 451360"/>
                  <a:gd name="connsiteX18" fmla="*/ 9700 w 228514"/>
                  <a:gd name="connsiteY18" fmla="*/ 448117 h 451360"/>
                  <a:gd name="connsiteX19" fmla="*/ 17227 w 228514"/>
                  <a:gd name="connsiteY19" fmla="*/ 450144 h 451360"/>
                  <a:gd name="connsiteX20" fmla="*/ 90331 w 228514"/>
                  <a:gd name="connsiteY20" fmla="*/ 402517 h 451360"/>
                  <a:gd name="connsiteX21" fmla="*/ 153157 w 228514"/>
                  <a:gd name="connsiteY21" fmla="*/ 365531 h 451360"/>
                  <a:gd name="connsiteX22" fmla="*/ 148597 w 228514"/>
                  <a:gd name="connsiteY22" fmla="*/ 357714 h 451360"/>
                  <a:gd name="connsiteX23" fmla="*/ 84252 w 228514"/>
                  <a:gd name="connsiteY23" fmla="*/ 395569 h 451360"/>
                  <a:gd name="connsiteX24" fmla="*/ 10858 w 228514"/>
                  <a:gd name="connsiteY24" fmla="*/ 443702 h 451360"/>
                  <a:gd name="connsiteX25" fmla="*/ 18385 w 228514"/>
                  <a:gd name="connsiteY25" fmla="*/ 445728 h 451360"/>
                  <a:gd name="connsiteX26" fmla="*/ 9917 w 228514"/>
                  <a:gd name="connsiteY26" fmla="*/ 400346 h 451360"/>
                  <a:gd name="connsiteX27" fmla="*/ 13608 w 228514"/>
                  <a:gd name="connsiteY27" fmla="*/ 355325 h 451360"/>
                  <a:gd name="connsiteX28" fmla="*/ 37711 w 228514"/>
                  <a:gd name="connsiteY28" fmla="*/ 280050 h 451360"/>
                  <a:gd name="connsiteX29" fmla="*/ 28808 w 228514"/>
                  <a:gd name="connsiteY29" fmla="*/ 197175 h 451360"/>
                  <a:gd name="connsiteX30" fmla="*/ 23814 w 228514"/>
                  <a:gd name="connsiteY30" fmla="*/ 107133 h 451360"/>
                  <a:gd name="connsiteX31" fmla="*/ 31342 w 228514"/>
                  <a:gd name="connsiteY31" fmla="*/ 57336 h 451360"/>
                  <a:gd name="connsiteX32" fmla="*/ 47048 w 228514"/>
                  <a:gd name="connsiteY32" fmla="*/ 7321 h 451360"/>
                  <a:gd name="connsiteX33" fmla="*/ 41475 w 228514"/>
                  <a:gd name="connsiteY33" fmla="*/ 10506 h 451360"/>
                  <a:gd name="connsiteX34" fmla="*/ 59353 w 228514"/>
                  <a:gd name="connsiteY34" fmla="*/ 8624 h 451360"/>
                  <a:gd name="connsiteX35" fmla="*/ 52694 w 228514"/>
                  <a:gd name="connsiteY35" fmla="*/ 5946 h 451360"/>
                  <a:gd name="connsiteX36" fmla="*/ 222715 w 228514"/>
                  <a:gd name="connsiteY36" fmla="*/ 239951 h 451360"/>
                  <a:gd name="connsiteX37" fmla="*/ 219385 w 228514"/>
                  <a:gd name="connsiteY37" fmla="*/ 235608 h 451360"/>
                  <a:gd name="connsiteX38" fmla="*/ 213233 w 228514"/>
                  <a:gd name="connsiteY38" fmla="*/ 297494 h 451360"/>
                  <a:gd name="connsiteX39" fmla="*/ 210700 w 228514"/>
                  <a:gd name="connsiteY39" fmla="*/ 312259 h 451360"/>
                  <a:gd name="connsiteX40" fmla="*/ 209035 w 228514"/>
                  <a:gd name="connsiteY40" fmla="*/ 320293 h 451360"/>
                  <a:gd name="connsiteX41" fmla="*/ 210049 w 228514"/>
                  <a:gd name="connsiteY41" fmla="*/ 321017 h 451360"/>
                  <a:gd name="connsiteX42" fmla="*/ 202593 w 228514"/>
                  <a:gd name="connsiteY42" fmla="*/ 325505 h 451360"/>
                  <a:gd name="connsiteX43" fmla="*/ 148742 w 228514"/>
                  <a:gd name="connsiteY43" fmla="*/ 357931 h 451360"/>
                  <a:gd name="connsiteX44" fmla="*/ 153302 w 228514"/>
                  <a:gd name="connsiteY44" fmla="*/ 365748 h 451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28514" h="451360">
                    <a:moveTo>
                      <a:pt x="153302" y="365386"/>
                    </a:moveTo>
                    <a:cubicBezTo>
                      <a:pt x="172338" y="353950"/>
                      <a:pt x="191374" y="342442"/>
                      <a:pt x="210410" y="331006"/>
                    </a:cubicBezTo>
                    <a:cubicBezTo>
                      <a:pt x="212075" y="329992"/>
                      <a:pt x="214681" y="328979"/>
                      <a:pt x="215911" y="327531"/>
                    </a:cubicBezTo>
                    <a:cubicBezTo>
                      <a:pt x="218372" y="324636"/>
                      <a:pt x="218444" y="319497"/>
                      <a:pt x="219096" y="315951"/>
                    </a:cubicBezTo>
                    <a:cubicBezTo>
                      <a:pt x="220182" y="310522"/>
                      <a:pt x="221123" y="305094"/>
                      <a:pt x="221991" y="299593"/>
                    </a:cubicBezTo>
                    <a:cubicBezTo>
                      <a:pt x="225321" y="278313"/>
                      <a:pt x="227058" y="256816"/>
                      <a:pt x="228505" y="235319"/>
                    </a:cubicBezTo>
                    <a:cubicBezTo>
                      <a:pt x="228650" y="233220"/>
                      <a:pt x="226985" y="231628"/>
                      <a:pt x="225176" y="230976"/>
                    </a:cubicBezTo>
                    <a:cubicBezTo>
                      <a:pt x="130720" y="196451"/>
                      <a:pt x="77158" y="97652"/>
                      <a:pt x="61524" y="3268"/>
                    </a:cubicBezTo>
                    <a:cubicBezTo>
                      <a:pt x="61017" y="300"/>
                      <a:pt x="57181" y="-786"/>
                      <a:pt x="54865" y="590"/>
                    </a:cubicBezTo>
                    <a:cubicBezTo>
                      <a:pt x="51318" y="3195"/>
                      <a:pt x="47699" y="3557"/>
                      <a:pt x="44008" y="1603"/>
                    </a:cubicBezTo>
                    <a:cubicBezTo>
                      <a:pt x="41692" y="734"/>
                      <a:pt x="39014" y="2544"/>
                      <a:pt x="38435" y="4788"/>
                    </a:cubicBezTo>
                    <a:cubicBezTo>
                      <a:pt x="34454" y="19626"/>
                      <a:pt x="28446" y="33812"/>
                      <a:pt x="24393" y="48578"/>
                    </a:cubicBezTo>
                    <a:cubicBezTo>
                      <a:pt x="20557" y="62402"/>
                      <a:pt x="18024" y="76589"/>
                      <a:pt x="16359" y="90848"/>
                    </a:cubicBezTo>
                    <a:cubicBezTo>
                      <a:pt x="12884" y="121103"/>
                      <a:pt x="13898" y="151864"/>
                      <a:pt x="17734" y="182047"/>
                    </a:cubicBezTo>
                    <a:cubicBezTo>
                      <a:pt x="19544" y="196451"/>
                      <a:pt x="22077" y="210782"/>
                      <a:pt x="24972" y="225041"/>
                    </a:cubicBezTo>
                    <a:cubicBezTo>
                      <a:pt x="28157" y="240386"/>
                      <a:pt x="31342" y="255730"/>
                      <a:pt x="29822" y="271509"/>
                    </a:cubicBezTo>
                    <a:cubicBezTo>
                      <a:pt x="27216" y="299448"/>
                      <a:pt x="13029" y="324781"/>
                      <a:pt x="5285" y="351417"/>
                    </a:cubicBezTo>
                    <a:cubicBezTo>
                      <a:pt x="942" y="366472"/>
                      <a:pt x="-1085" y="381889"/>
                      <a:pt x="580" y="397596"/>
                    </a:cubicBezTo>
                    <a:cubicBezTo>
                      <a:pt x="2317" y="414677"/>
                      <a:pt x="7022" y="431180"/>
                      <a:pt x="9700" y="448117"/>
                    </a:cubicBezTo>
                    <a:cubicBezTo>
                      <a:pt x="10279" y="451664"/>
                      <a:pt x="15056" y="452243"/>
                      <a:pt x="17227" y="450144"/>
                    </a:cubicBezTo>
                    <a:cubicBezTo>
                      <a:pt x="37928" y="430239"/>
                      <a:pt x="65722" y="416993"/>
                      <a:pt x="90331" y="402517"/>
                    </a:cubicBezTo>
                    <a:cubicBezTo>
                      <a:pt x="111249" y="390213"/>
                      <a:pt x="132240" y="377836"/>
                      <a:pt x="153157" y="365531"/>
                    </a:cubicBezTo>
                    <a:cubicBezTo>
                      <a:pt x="158152" y="362563"/>
                      <a:pt x="153592" y="354746"/>
                      <a:pt x="148597" y="357714"/>
                    </a:cubicBezTo>
                    <a:cubicBezTo>
                      <a:pt x="127173" y="370308"/>
                      <a:pt x="105676" y="382975"/>
                      <a:pt x="84252" y="395569"/>
                    </a:cubicBezTo>
                    <a:cubicBezTo>
                      <a:pt x="59425" y="410190"/>
                      <a:pt x="31776" y="423580"/>
                      <a:pt x="10858" y="443702"/>
                    </a:cubicBezTo>
                    <a:lnTo>
                      <a:pt x="18385" y="445728"/>
                    </a:lnTo>
                    <a:cubicBezTo>
                      <a:pt x="15997" y="430529"/>
                      <a:pt x="11871" y="415618"/>
                      <a:pt x="9917" y="400346"/>
                    </a:cubicBezTo>
                    <a:cubicBezTo>
                      <a:pt x="7963" y="385074"/>
                      <a:pt x="9410" y="370163"/>
                      <a:pt x="13608" y="355325"/>
                    </a:cubicBezTo>
                    <a:cubicBezTo>
                      <a:pt x="20702" y="329920"/>
                      <a:pt x="33513" y="306252"/>
                      <a:pt x="37711" y="280050"/>
                    </a:cubicBezTo>
                    <a:cubicBezTo>
                      <a:pt x="42271" y="251894"/>
                      <a:pt x="33296" y="224751"/>
                      <a:pt x="28808" y="197175"/>
                    </a:cubicBezTo>
                    <a:cubicBezTo>
                      <a:pt x="24031" y="167499"/>
                      <a:pt x="21860" y="137171"/>
                      <a:pt x="23814" y="107133"/>
                    </a:cubicBezTo>
                    <a:cubicBezTo>
                      <a:pt x="24900" y="90341"/>
                      <a:pt x="27288" y="73694"/>
                      <a:pt x="31342" y="57336"/>
                    </a:cubicBezTo>
                    <a:cubicBezTo>
                      <a:pt x="35395" y="40978"/>
                      <a:pt x="42561" y="24258"/>
                      <a:pt x="47048" y="7321"/>
                    </a:cubicBezTo>
                    <a:lnTo>
                      <a:pt x="41475" y="10506"/>
                    </a:lnTo>
                    <a:cubicBezTo>
                      <a:pt x="47989" y="12894"/>
                      <a:pt x="53418" y="12026"/>
                      <a:pt x="59353" y="8624"/>
                    </a:cubicBezTo>
                    <a:lnTo>
                      <a:pt x="52694" y="5946"/>
                    </a:lnTo>
                    <a:cubicBezTo>
                      <a:pt x="68907" y="103804"/>
                      <a:pt x="125219" y="204340"/>
                      <a:pt x="222715" y="239951"/>
                    </a:cubicBezTo>
                    <a:lnTo>
                      <a:pt x="219385" y="235608"/>
                    </a:lnTo>
                    <a:cubicBezTo>
                      <a:pt x="218083" y="256309"/>
                      <a:pt x="216418" y="277010"/>
                      <a:pt x="213233" y="297494"/>
                    </a:cubicBezTo>
                    <a:cubicBezTo>
                      <a:pt x="212437" y="302415"/>
                      <a:pt x="211641" y="307337"/>
                      <a:pt x="210700" y="312259"/>
                    </a:cubicBezTo>
                    <a:cubicBezTo>
                      <a:pt x="210193" y="314792"/>
                      <a:pt x="210121" y="317905"/>
                      <a:pt x="209035" y="320293"/>
                    </a:cubicBezTo>
                    <a:cubicBezTo>
                      <a:pt x="208890" y="320655"/>
                      <a:pt x="210483" y="320293"/>
                      <a:pt x="210049" y="321017"/>
                    </a:cubicBezTo>
                    <a:cubicBezTo>
                      <a:pt x="208818" y="322827"/>
                      <a:pt x="204403" y="324419"/>
                      <a:pt x="202593" y="325505"/>
                    </a:cubicBezTo>
                    <a:cubicBezTo>
                      <a:pt x="184643" y="336289"/>
                      <a:pt x="166692" y="347146"/>
                      <a:pt x="148742" y="357931"/>
                    </a:cubicBezTo>
                    <a:cubicBezTo>
                      <a:pt x="143748" y="360899"/>
                      <a:pt x="148308" y="368788"/>
                      <a:pt x="153302" y="365748"/>
                    </a:cubicBezTo>
                    <a:close/>
                  </a:path>
                </a:pathLst>
              </a:custGeom>
              <a:solidFill>
                <a:srgbClr val="1D1D1B"/>
              </a:solidFill>
              <a:ln w="7233" cap="flat">
                <a:noFill/>
                <a:prstDash val="solid"/>
                <a:miter/>
              </a:ln>
            </p:spPr>
            <p:txBody>
              <a:bodyPr rtlCol="0" anchor="ctr"/>
              <a:lstStyle/>
              <a:p>
                <a:endParaRPr lang="en-GB"/>
              </a:p>
            </p:txBody>
          </p:sp>
        </p:grpSp>
        <p:grpSp>
          <p:nvGrpSpPr>
            <p:cNvPr id="166" name="Graphic 445">
              <a:extLst>
                <a:ext uri="{FF2B5EF4-FFF2-40B4-BE49-F238E27FC236}">
                  <a16:creationId xmlns:a16="http://schemas.microsoft.com/office/drawing/2014/main" id="{6FA36278-5780-538A-435B-E979C66900A6}"/>
                </a:ext>
              </a:extLst>
            </p:cNvPr>
            <p:cNvGrpSpPr/>
            <p:nvPr/>
          </p:nvGrpSpPr>
          <p:grpSpPr>
            <a:xfrm>
              <a:off x="5176988" y="3337802"/>
              <a:ext cx="226242" cy="459078"/>
              <a:chOff x="5176988" y="3337802"/>
              <a:chExt cx="226242" cy="459078"/>
            </a:xfrm>
          </p:grpSpPr>
          <p:sp>
            <p:nvSpPr>
              <p:cNvPr id="187" name="Freeform: Shape 628">
                <a:extLst>
                  <a:ext uri="{FF2B5EF4-FFF2-40B4-BE49-F238E27FC236}">
                    <a16:creationId xmlns:a16="http://schemas.microsoft.com/office/drawing/2014/main" id="{0FBA0A8E-966F-1E2C-FC74-DDCB5B7F5B64}"/>
                  </a:ext>
                </a:extLst>
              </p:cNvPr>
              <p:cNvSpPr/>
              <p:nvPr/>
            </p:nvSpPr>
            <p:spPr>
              <a:xfrm>
                <a:off x="5181547" y="3342288"/>
                <a:ext cx="217463" cy="450060"/>
              </a:xfrm>
              <a:custGeom>
                <a:avLst/>
                <a:gdLst>
                  <a:gd name="connsiteX0" fmla="*/ 170094 w 217463"/>
                  <a:gd name="connsiteY0" fmla="*/ 0 h 450060"/>
                  <a:gd name="connsiteX1" fmla="*/ 0 w 217463"/>
                  <a:gd name="connsiteY1" fmla="*/ 231617 h 450060"/>
                  <a:gd name="connsiteX2" fmla="*/ 0 w 217463"/>
                  <a:gd name="connsiteY2" fmla="*/ 244645 h 450060"/>
                  <a:gd name="connsiteX3" fmla="*/ 7890 w 217463"/>
                  <a:gd name="connsiteY3" fmla="*/ 318908 h 450060"/>
                  <a:gd name="connsiteX4" fmla="*/ 8107 w 217463"/>
                  <a:gd name="connsiteY4" fmla="*/ 318690 h 450060"/>
                  <a:gd name="connsiteX5" fmla="*/ 77375 w 217463"/>
                  <a:gd name="connsiteY5" fmla="*/ 360454 h 450060"/>
                  <a:gd name="connsiteX6" fmla="*/ 77664 w 217463"/>
                  <a:gd name="connsiteY6" fmla="*/ 361322 h 450060"/>
                  <a:gd name="connsiteX7" fmla="*/ 180010 w 217463"/>
                  <a:gd name="connsiteY7" fmla="*/ 421543 h 450060"/>
                  <a:gd name="connsiteX8" fmla="*/ 214101 w 217463"/>
                  <a:gd name="connsiteY8" fmla="*/ 450061 h 450060"/>
                  <a:gd name="connsiteX9" fmla="*/ 216055 w 217463"/>
                  <a:gd name="connsiteY9" fmla="*/ 375871 h 450060"/>
                  <a:gd name="connsiteX10" fmla="*/ 191808 w 217463"/>
                  <a:gd name="connsiteY10" fmla="*/ 263247 h 450060"/>
                  <a:gd name="connsiteX11" fmla="*/ 203389 w 217463"/>
                  <a:gd name="connsiteY11" fmla="*/ 49942 h 450060"/>
                  <a:gd name="connsiteX12" fmla="*/ 184280 w 217463"/>
                  <a:gd name="connsiteY12" fmla="*/ 1882 h 450060"/>
                  <a:gd name="connsiteX13" fmla="*/ 183991 w 217463"/>
                  <a:gd name="connsiteY13" fmla="*/ 724 h 450060"/>
                  <a:gd name="connsiteX14" fmla="*/ 177694 w 217463"/>
                  <a:gd name="connsiteY14" fmla="*/ 2461 h 450060"/>
                  <a:gd name="connsiteX15" fmla="*/ 170094 w 217463"/>
                  <a:gd name="connsiteY15" fmla="*/ 0 h 45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7463" h="450060">
                    <a:moveTo>
                      <a:pt x="170094" y="0"/>
                    </a:moveTo>
                    <a:cubicBezTo>
                      <a:pt x="151637" y="112986"/>
                      <a:pt x="85264" y="202737"/>
                      <a:pt x="0" y="231617"/>
                    </a:cubicBezTo>
                    <a:lnTo>
                      <a:pt x="0" y="244645"/>
                    </a:lnTo>
                    <a:cubicBezTo>
                      <a:pt x="1665" y="270340"/>
                      <a:pt x="3475" y="295818"/>
                      <a:pt x="7890" y="318908"/>
                    </a:cubicBezTo>
                    <a:cubicBezTo>
                      <a:pt x="8035" y="318763"/>
                      <a:pt x="8107" y="318690"/>
                      <a:pt x="8107" y="318690"/>
                    </a:cubicBezTo>
                    <a:lnTo>
                      <a:pt x="77375" y="360454"/>
                    </a:lnTo>
                    <a:cubicBezTo>
                      <a:pt x="77375" y="360454"/>
                      <a:pt x="77664" y="360888"/>
                      <a:pt x="77664" y="361322"/>
                    </a:cubicBezTo>
                    <a:lnTo>
                      <a:pt x="180010" y="421543"/>
                    </a:lnTo>
                    <a:cubicBezTo>
                      <a:pt x="192966" y="429143"/>
                      <a:pt x="204402" y="438842"/>
                      <a:pt x="214101" y="450061"/>
                    </a:cubicBezTo>
                    <a:cubicBezTo>
                      <a:pt x="216924" y="425379"/>
                      <a:pt x="218950" y="400480"/>
                      <a:pt x="216055" y="375871"/>
                    </a:cubicBezTo>
                    <a:cubicBezTo>
                      <a:pt x="211495" y="337437"/>
                      <a:pt x="194992" y="301898"/>
                      <a:pt x="191808" y="263247"/>
                    </a:cubicBezTo>
                    <a:cubicBezTo>
                      <a:pt x="185800" y="191446"/>
                      <a:pt x="225899" y="117039"/>
                      <a:pt x="203389" y="49942"/>
                    </a:cubicBezTo>
                    <a:cubicBezTo>
                      <a:pt x="197888" y="33512"/>
                      <a:pt x="188768" y="18746"/>
                      <a:pt x="184280" y="1882"/>
                    </a:cubicBezTo>
                    <a:cubicBezTo>
                      <a:pt x="184208" y="1520"/>
                      <a:pt x="184135" y="1158"/>
                      <a:pt x="183991" y="724"/>
                    </a:cubicBezTo>
                    <a:cubicBezTo>
                      <a:pt x="181964" y="1810"/>
                      <a:pt x="179865" y="2461"/>
                      <a:pt x="177694" y="2461"/>
                    </a:cubicBezTo>
                    <a:cubicBezTo>
                      <a:pt x="175016" y="2461"/>
                      <a:pt x="172482" y="1592"/>
                      <a:pt x="170094" y="0"/>
                    </a:cubicBezTo>
                    <a:close/>
                  </a:path>
                </a:pathLst>
              </a:custGeom>
              <a:solidFill>
                <a:srgbClr val="997539"/>
              </a:solidFill>
              <a:ln w="7233" cap="flat">
                <a:noFill/>
                <a:prstDash val="solid"/>
                <a:miter/>
              </a:ln>
            </p:spPr>
            <p:txBody>
              <a:bodyPr rtlCol="0" anchor="ctr"/>
              <a:lstStyle/>
              <a:p>
                <a:endParaRPr lang="en-GB"/>
              </a:p>
            </p:txBody>
          </p:sp>
          <p:sp>
            <p:nvSpPr>
              <p:cNvPr id="188" name="Freeform: Shape 629">
                <a:extLst>
                  <a:ext uri="{FF2B5EF4-FFF2-40B4-BE49-F238E27FC236}">
                    <a16:creationId xmlns:a16="http://schemas.microsoft.com/office/drawing/2014/main" id="{9B489B0A-3792-C166-7A63-6F28F024AA0F}"/>
                  </a:ext>
                </a:extLst>
              </p:cNvPr>
              <p:cNvSpPr/>
              <p:nvPr/>
            </p:nvSpPr>
            <p:spPr>
              <a:xfrm>
                <a:off x="5176988" y="3337802"/>
                <a:ext cx="226242" cy="459078"/>
              </a:xfrm>
              <a:custGeom>
                <a:avLst/>
                <a:gdLst>
                  <a:gd name="connsiteX0" fmla="*/ 170311 w 226242"/>
                  <a:gd name="connsiteY0" fmla="*/ 3256 h 459078"/>
                  <a:gd name="connsiteX1" fmla="*/ 3329 w 226242"/>
                  <a:gd name="connsiteY1" fmla="*/ 231688 h 459078"/>
                  <a:gd name="connsiteX2" fmla="*/ 0 w 226242"/>
                  <a:gd name="connsiteY2" fmla="*/ 236031 h 459078"/>
                  <a:gd name="connsiteX3" fmla="*/ 8034 w 226242"/>
                  <a:gd name="connsiteY3" fmla="*/ 324479 h 459078"/>
                  <a:gd name="connsiteX4" fmla="*/ 15561 w 226242"/>
                  <a:gd name="connsiteY4" fmla="*/ 326506 h 459078"/>
                  <a:gd name="connsiteX5" fmla="*/ 15779 w 226242"/>
                  <a:gd name="connsiteY5" fmla="*/ 326289 h 459078"/>
                  <a:gd name="connsiteX6" fmla="*/ 10278 w 226242"/>
                  <a:gd name="connsiteY6" fmla="*/ 327013 h 459078"/>
                  <a:gd name="connsiteX7" fmla="*/ 47988 w 226242"/>
                  <a:gd name="connsiteY7" fmla="*/ 349740 h 459078"/>
                  <a:gd name="connsiteX8" fmla="*/ 71946 w 226242"/>
                  <a:gd name="connsiteY8" fmla="*/ 364216 h 459078"/>
                  <a:gd name="connsiteX9" fmla="*/ 78243 w 226242"/>
                  <a:gd name="connsiteY9" fmla="*/ 367980 h 459078"/>
                  <a:gd name="connsiteX10" fmla="*/ 79473 w 226242"/>
                  <a:gd name="connsiteY10" fmla="*/ 368704 h 459078"/>
                  <a:gd name="connsiteX11" fmla="*/ 79835 w 226242"/>
                  <a:gd name="connsiteY11" fmla="*/ 369645 h 459078"/>
                  <a:gd name="connsiteX12" fmla="*/ 111320 w 226242"/>
                  <a:gd name="connsiteY12" fmla="*/ 388174 h 459078"/>
                  <a:gd name="connsiteX13" fmla="*/ 164158 w 226242"/>
                  <a:gd name="connsiteY13" fmla="*/ 419225 h 459078"/>
                  <a:gd name="connsiteX14" fmla="*/ 215403 w 226242"/>
                  <a:gd name="connsiteY14" fmla="*/ 457659 h 459078"/>
                  <a:gd name="connsiteX15" fmla="*/ 223148 w 226242"/>
                  <a:gd name="connsiteY15" fmla="*/ 454474 h 459078"/>
                  <a:gd name="connsiteX16" fmla="*/ 221628 w 226242"/>
                  <a:gd name="connsiteY16" fmla="*/ 359584 h 459078"/>
                  <a:gd name="connsiteX17" fmla="*/ 200710 w 226242"/>
                  <a:gd name="connsiteY17" fmla="*/ 266213 h 459078"/>
                  <a:gd name="connsiteX18" fmla="*/ 219240 w 226242"/>
                  <a:gd name="connsiteY18" fmla="*/ 94889 h 459078"/>
                  <a:gd name="connsiteX19" fmla="*/ 211712 w 226242"/>
                  <a:gd name="connsiteY19" fmla="*/ 51678 h 459078"/>
                  <a:gd name="connsiteX20" fmla="*/ 192893 w 226242"/>
                  <a:gd name="connsiteY20" fmla="*/ 3979 h 459078"/>
                  <a:gd name="connsiteX21" fmla="*/ 186234 w 226242"/>
                  <a:gd name="connsiteY21" fmla="*/ 1301 h 459078"/>
                  <a:gd name="connsiteX22" fmla="*/ 176897 w 226242"/>
                  <a:gd name="connsiteY22" fmla="*/ 578 h 459078"/>
                  <a:gd name="connsiteX23" fmla="*/ 172337 w 226242"/>
                  <a:gd name="connsiteY23" fmla="*/ 8395 h 459078"/>
                  <a:gd name="connsiteX24" fmla="*/ 190867 w 226242"/>
                  <a:gd name="connsiteY24" fmla="*/ 9118 h 459078"/>
                  <a:gd name="connsiteX25" fmla="*/ 184207 w 226242"/>
                  <a:gd name="connsiteY25" fmla="*/ 6440 h 459078"/>
                  <a:gd name="connsiteX26" fmla="*/ 200131 w 226242"/>
                  <a:gd name="connsiteY26" fmla="*/ 46539 h 459078"/>
                  <a:gd name="connsiteX27" fmla="*/ 209975 w 226242"/>
                  <a:gd name="connsiteY27" fmla="*/ 89026 h 459078"/>
                  <a:gd name="connsiteX28" fmla="*/ 201145 w 226242"/>
                  <a:gd name="connsiteY28" fmla="*/ 173349 h 459078"/>
                  <a:gd name="connsiteX29" fmla="*/ 191229 w 226242"/>
                  <a:gd name="connsiteY29" fmla="*/ 257093 h 459078"/>
                  <a:gd name="connsiteX30" fmla="*/ 208744 w 226242"/>
                  <a:gd name="connsiteY30" fmla="*/ 344384 h 459078"/>
                  <a:gd name="connsiteX31" fmla="*/ 217358 w 226242"/>
                  <a:gd name="connsiteY31" fmla="*/ 397945 h 459078"/>
                  <a:gd name="connsiteX32" fmla="*/ 214100 w 226242"/>
                  <a:gd name="connsiteY32" fmla="*/ 454474 h 459078"/>
                  <a:gd name="connsiteX33" fmla="*/ 221845 w 226242"/>
                  <a:gd name="connsiteY33" fmla="*/ 451290 h 459078"/>
                  <a:gd name="connsiteX34" fmla="*/ 124856 w 226242"/>
                  <a:gd name="connsiteY34" fmla="*/ 385641 h 459078"/>
                  <a:gd name="connsiteX35" fmla="*/ 99595 w 226242"/>
                  <a:gd name="connsiteY35" fmla="*/ 370803 h 459078"/>
                  <a:gd name="connsiteX36" fmla="*/ 85553 w 226242"/>
                  <a:gd name="connsiteY36" fmla="*/ 362551 h 459078"/>
                  <a:gd name="connsiteX37" fmla="*/ 84612 w 226242"/>
                  <a:gd name="connsiteY37" fmla="*/ 361393 h 459078"/>
                  <a:gd name="connsiteX38" fmla="*/ 80849 w 226242"/>
                  <a:gd name="connsiteY38" fmla="*/ 359005 h 459078"/>
                  <a:gd name="connsiteX39" fmla="*/ 60076 w 226242"/>
                  <a:gd name="connsiteY39" fmla="*/ 346483 h 459078"/>
                  <a:gd name="connsiteX40" fmla="*/ 14910 w 226242"/>
                  <a:gd name="connsiteY40" fmla="*/ 319268 h 459078"/>
                  <a:gd name="connsiteX41" fmla="*/ 9409 w 226242"/>
                  <a:gd name="connsiteY41" fmla="*/ 319992 h 459078"/>
                  <a:gd name="connsiteX42" fmla="*/ 9192 w 226242"/>
                  <a:gd name="connsiteY42" fmla="*/ 320209 h 459078"/>
                  <a:gd name="connsiteX43" fmla="*/ 16720 w 226242"/>
                  <a:gd name="connsiteY43" fmla="*/ 322236 h 459078"/>
                  <a:gd name="connsiteX44" fmla="*/ 8975 w 226242"/>
                  <a:gd name="connsiteY44" fmla="*/ 236175 h 459078"/>
                  <a:gd name="connsiteX45" fmla="*/ 5645 w 226242"/>
                  <a:gd name="connsiteY45" fmla="*/ 240518 h 459078"/>
                  <a:gd name="connsiteX46" fmla="*/ 178924 w 226242"/>
                  <a:gd name="connsiteY46" fmla="*/ 5717 h 459078"/>
                  <a:gd name="connsiteX47" fmla="*/ 170166 w 226242"/>
                  <a:gd name="connsiteY47" fmla="*/ 3328 h 45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26242" h="459078">
                    <a:moveTo>
                      <a:pt x="170311" y="3256"/>
                    </a:moveTo>
                    <a:cubicBezTo>
                      <a:pt x="154387" y="98653"/>
                      <a:pt x="99523" y="198538"/>
                      <a:pt x="3329" y="231688"/>
                    </a:cubicBezTo>
                    <a:cubicBezTo>
                      <a:pt x="1447" y="232339"/>
                      <a:pt x="0" y="234004"/>
                      <a:pt x="0" y="236031"/>
                    </a:cubicBezTo>
                    <a:cubicBezTo>
                      <a:pt x="0" y="265562"/>
                      <a:pt x="2678" y="295455"/>
                      <a:pt x="8034" y="324479"/>
                    </a:cubicBezTo>
                    <a:cubicBezTo>
                      <a:pt x="8685" y="327809"/>
                      <a:pt x="13390" y="328822"/>
                      <a:pt x="15561" y="326506"/>
                    </a:cubicBezTo>
                    <a:lnTo>
                      <a:pt x="15779" y="326289"/>
                    </a:lnTo>
                    <a:lnTo>
                      <a:pt x="10278" y="327013"/>
                    </a:lnTo>
                    <a:cubicBezTo>
                      <a:pt x="22872" y="334613"/>
                      <a:pt x="35394" y="342140"/>
                      <a:pt x="47988" y="349740"/>
                    </a:cubicBezTo>
                    <a:lnTo>
                      <a:pt x="71946" y="364216"/>
                    </a:lnTo>
                    <a:cubicBezTo>
                      <a:pt x="73900" y="365374"/>
                      <a:pt x="76071" y="367184"/>
                      <a:pt x="78243" y="367980"/>
                    </a:cubicBezTo>
                    <a:cubicBezTo>
                      <a:pt x="78677" y="368125"/>
                      <a:pt x="79112" y="368487"/>
                      <a:pt x="79473" y="368704"/>
                    </a:cubicBezTo>
                    <a:cubicBezTo>
                      <a:pt x="76361" y="366749"/>
                      <a:pt x="77953" y="368125"/>
                      <a:pt x="79835" y="369645"/>
                    </a:cubicBezTo>
                    <a:cubicBezTo>
                      <a:pt x="89172" y="376883"/>
                      <a:pt x="101115" y="382166"/>
                      <a:pt x="111320" y="388174"/>
                    </a:cubicBezTo>
                    <a:lnTo>
                      <a:pt x="164158" y="419225"/>
                    </a:lnTo>
                    <a:cubicBezTo>
                      <a:pt x="182905" y="430227"/>
                      <a:pt x="200710" y="441012"/>
                      <a:pt x="215403" y="457659"/>
                    </a:cubicBezTo>
                    <a:cubicBezTo>
                      <a:pt x="218299" y="460916"/>
                      <a:pt x="222714" y="458021"/>
                      <a:pt x="223148" y="454474"/>
                    </a:cubicBezTo>
                    <a:cubicBezTo>
                      <a:pt x="226767" y="422627"/>
                      <a:pt x="228287" y="391142"/>
                      <a:pt x="221628" y="359584"/>
                    </a:cubicBezTo>
                    <a:cubicBezTo>
                      <a:pt x="214969" y="328026"/>
                      <a:pt x="203099" y="298205"/>
                      <a:pt x="200710" y="266213"/>
                    </a:cubicBezTo>
                    <a:cubicBezTo>
                      <a:pt x="196367" y="208237"/>
                      <a:pt x="221049" y="152721"/>
                      <a:pt x="219240" y="94889"/>
                    </a:cubicBezTo>
                    <a:cubicBezTo>
                      <a:pt x="218805" y="80196"/>
                      <a:pt x="216562" y="65575"/>
                      <a:pt x="211712" y="51678"/>
                    </a:cubicBezTo>
                    <a:cubicBezTo>
                      <a:pt x="206066" y="35610"/>
                      <a:pt x="196730" y="20699"/>
                      <a:pt x="192893" y="3979"/>
                    </a:cubicBezTo>
                    <a:cubicBezTo>
                      <a:pt x="192170" y="867"/>
                      <a:pt x="188767" y="143"/>
                      <a:pt x="186234" y="1301"/>
                    </a:cubicBezTo>
                    <a:cubicBezTo>
                      <a:pt x="183050" y="2966"/>
                      <a:pt x="179937" y="2749"/>
                      <a:pt x="176897" y="578"/>
                    </a:cubicBezTo>
                    <a:cubicBezTo>
                      <a:pt x="171758" y="-2173"/>
                      <a:pt x="167198" y="5644"/>
                      <a:pt x="172337" y="8395"/>
                    </a:cubicBezTo>
                    <a:cubicBezTo>
                      <a:pt x="178706" y="11797"/>
                      <a:pt x="184280" y="12086"/>
                      <a:pt x="190867" y="9118"/>
                    </a:cubicBezTo>
                    <a:lnTo>
                      <a:pt x="184207" y="6440"/>
                    </a:lnTo>
                    <a:cubicBezTo>
                      <a:pt x="187465" y="20482"/>
                      <a:pt x="194703" y="33293"/>
                      <a:pt x="200131" y="46539"/>
                    </a:cubicBezTo>
                    <a:cubicBezTo>
                      <a:pt x="205560" y="59785"/>
                      <a:pt x="209034" y="74333"/>
                      <a:pt x="209975" y="89026"/>
                    </a:cubicBezTo>
                    <a:cubicBezTo>
                      <a:pt x="211784" y="117399"/>
                      <a:pt x="206356" y="145555"/>
                      <a:pt x="201145" y="173349"/>
                    </a:cubicBezTo>
                    <a:cubicBezTo>
                      <a:pt x="195933" y="201143"/>
                      <a:pt x="190577" y="228865"/>
                      <a:pt x="191229" y="257093"/>
                    </a:cubicBezTo>
                    <a:cubicBezTo>
                      <a:pt x="191952" y="287131"/>
                      <a:pt x="201289" y="315577"/>
                      <a:pt x="208744" y="344384"/>
                    </a:cubicBezTo>
                    <a:cubicBezTo>
                      <a:pt x="213304" y="361972"/>
                      <a:pt x="216779" y="379705"/>
                      <a:pt x="217358" y="397945"/>
                    </a:cubicBezTo>
                    <a:cubicBezTo>
                      <a:pt x="217937" y="416185"/>
                      <a:pt x="216200" y="435728"/>
                      <a:pt x="214100" y="454474"/>
                    </a:cubicBezTo>
                    <a:lnTo>
                      <a:pt x="221845" y="451290"/>
                    </a:lnTo>
                    <a:cubicBezTo>
                      <a:pt x="196295" y="422410"/>
                      <a:pt x="157644" y="404894"/>
                      <a:pt x="124856" y="385641"/>
                    </a:cubicBezTo>
                    <a:lnTo>
                      <a:pt x="99595" y="370803"/>
                    </a:lnTo>
                    <a:cubicBezTo>
                      <a:pt x="95686" y="368487"/>
                      <a:pt x="90041" y="363492"/>
                      <a:pt x="85553" y="362551"/>
                    </a:cubicBezTo>
                    <a:cubicBezTo>
                      <a:pt x="82586" y="361972"/>
                      <a:pt x="88666" y="364795"/>
                      <a:pt x="84612" y="361393"/>
                    </a:cubicBezTo>
                    <a:cubicBezTo>
                      <a:pt x="83527" y="360452"/>
                      <a:pt x="82079" y="359801"/>
                      <a:pt x="80849" y="359005"/>
                    </a:cubicBezTo>
                    <a:lnTo>
                      <a:pt x="60076" y="346483"/>
                    </a:lnTo>
                    <a:cubicBezTo>
                      <a:pt x="45020" y="337435"/>
                      <a:pt x="29965" y="328316"/>
                      <a:pt x="14910" y="319268"/>
                    </a:cubicBezTo>
                    <a:cubicBezTo>
                      <a:pt x="13245" y="318255"/>
                      <a:pt x="10785" y="318544"/>
                      <a:pt x="9409" y="319992"/>
                    </a:cubicBezTo>
                    <a:lnTo>
                      <a:pt x="9192" y="320209"/>
                    </a:lnTo>
                    <a:lnTo>
                      <a:pt x="16720" y="322236"/>
                    </a:lnTo>
                    <a:cubicBezTo>
                      <a:pt x="11508" y="294007"/>
                      <a:pt x="8975" y="264910"/>
                      <a:pt x="8975" y="236175"/>
                    </a:cubicBezTo>
                    <a:lnTo>
                      <a:pt x="5645" y="240518"/>
                    </a:lnTo>
                    <a:cubicBezTo>
                      <a:pt x="104879" y="206282"/>
                      <a:pt x="162421" y="104443"/>
                      <a:pt x="178924" y="5717"/>
                    </a:cubicBezTo>
                    <a:cubicBezTo>
                      <a:pt x="179865" y="-1"/>
                      <a:pt x="171179" y="-2462"/>
                      <a:pt x="170166" y="3328"/>
                    </a:cubicBezTo>
                    <a:close/>
                  </a:path>
                </a:pathLst>
              </a:custGeom>
              <a:solidFill>
                <a:srgbClr val="1D1D1B"/>
              </a:solidFill>
              <a:ln w="7233" cap="flat">
                <a:noFill/>
                <a:prstDash val="solid"/>
                <a:miter/>
              </a:ln>
            </p:spPr>
            <p:txBody>
              <a:bodyPr rtlCol="0" anchor="ctr"/>
              <a:lstStyle/>
              <a:p>
                <a:endParaRPr lang="en-GB"/>
              </a:p>
            </p:txBody>
          </p:sp>
        </p:grpSp>
        <p:sp>
          <p:nvSpPr>
            <p:cNvPr id="167" name="Freeform: Shape 630">
              <a:extLst>
                <a:ext uri="{FF2B5EF4-FFF2-40B4-BE49-F238E27FC236}">
                  <a16:creationId xmlns:a16="http://schemas.microsoft.com/office/drawing/2014/main" id="{16D9E42F-389F-4F19-1F49-02D8FAD03E97}"/>
                </a:ext>
              </a:extLst>
            </p:cNvPr>
            <p:cNvSpPr/>
            <p:nvPr/>
          </p:nvSpPr>
          <p:spPr>
            <a:xfrm>
              <a:off x="4858500" y="3034672"/>
              <a:ext cx="533180" cy="742523"/>
            </a:xfrm>
            <a:custGeom>
              <a:avLst/>
              <a:gdLst>
                <a:gd name="connsiteX0" fmla="*/ 338247 w 533180"/>
                <a:gd name="connsiteY0" fmla="*/ 610166 h 742523"/>
                <a:gd name="connsiteX1" fmla="*/ 336076 w 533180"/>
                <a:gd name="connsiteY1" fmla="*/ 609370 h 742523"/>
                <a:gd name="connsiteX2" fmla="*/ 330430 w 533180"/>
                <a:gd name="connsiteY2" fmla="*/ 556966 h 742523"/>
                <a:gd name="connsiteX3" fmla="*/ 330430 w 533180"/>
                <a:gd name="connsiteY3" fmla="*/ 545168 h 742523"/>
                <a:gd name="connsiteX4" fmla="*/ 511380 w 533180"/>
                <a:gd name="connsiteY4" fmla="*/ 334976 h 742523"/>
                <a:gd name="connsiteX5" fmla="*/ 519487 w 533180"/>
                <a:gd name="connsiteY5" fmla="*/ 337220 h 742523"/>
                <a:gd name="connsiteX6" fmla="*/ 522962 w 533180"/>
                <a:gd name="connsiteY6" fmla="*/ 336785 h 742523"/>
                <a:gd name="connsiteX7" fmla="*/ 532805 w 533180"/>
                <a:gd name="connsiteY7" fmla="*/ 286481 h 742523"/>
                <a:gd name="connsiteX8" fmla="*/ 519487 w 533180"/>
                <a:gd name="connsiteY8" fmla="*/ 242112 h 742523"/>
                <a:gd name="connsiteX9" fmla="*/ 514927 w 533180"/>
                <a:gd name="connsiteY9" fmla="*/ 242763 h 742523"/>
                <a:gd name="connsiteX10" fmla="*/ 267531 w 533180"/>
                <a:gd name="connsiteY10" fmla="*/ 0 h 742523"/>
                <a:gd name="connsiteX11" fmla="*/ 20642 w 533180"/>
                <a:gd name="connsiteY11" fmla="*/ 239000 h 742523"/>
                <a:gd name="connsiteX12" fmla="*/ 14707 w 533180"/>
                <a:gd name="connsiteY12" fmla="*/ 237914 h 742523"/>
                <a:gd name="connsiteX13" fmla="*/ 14 w 533180"/>
                <a:gd name="connsiteY13" fmla="*/ 284816 h 742523"/>
                <a:gd name="connsiteX14" fmla="*/ 14128 w 533180"/>
                <a:gd name="connsiteY14" fmla="*/ 337075 h 742523"/>
                <a:gd name="connsiteX15" fmla="*/ 14707 w 533180"/>
                <a:gd name="connsiteY15" fmla="*/ 337075 h 742523"/>
                <a:gd name="connsiteX16" fmla="*/ 23682 w 533180"/>
                <a:gd name="connsiteY16" fmla="*/ 334469 h 742523"/>
                <a:gd name="connsiteX17" fmla="*/ 201159 w 533180"/>
                <a:gd name="connsiteY17" fmla="*/ 543938 h 742523"/>
                <a:gd name="connsiteX18" fmla="*/ 196599 w 533180"/>
                <a:gd name="connsiteY18" fmla="*/ 602928 h 742523"/>
                <a:gd name="connsiteX19" fmla="*/ 338247 w 533180"/>
                <a:gd name="connsiteY19" fmla="*/ 610021 h 742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33180" h="742523">
                  <a:moveTo>
                    <a:pt x="338247" y="610166"/>
                  </a:moveTo>
                  <a:cubicBezTo>
                    <a:pt x="337595" y="609949"/>
                    <a:pt x="336872" y="609659"/>
                    <a:pt x="336076" y="609370"/>
                  </a:cubicBezTo>
                  <a:cubicBezTo>
                    <a:pt x="333253" y="592505"/>
                    <a:pt x="331805" y="575061"/>
                    <a:pt x="330430" y="556966"/>
                  </a:cubicBezTo>
                  <a:lnTo>
                    <a:pt x="330430" y="545168"/>
                  </a:lnTo>
                  <a:cubicBezTo>
                    <a:pt x="421122" y="518967"/>
                    <a:pt x="491765" y="437466"/>
                    <a:pt x="511380" y="334976"/>
                  </a:cubicBezTo>
                  <a:cubicBezTo>
                    <a:pt x="513986" y="336424"/>
                    <a:pt x="516664" y="337220"/>
                    <a:pt x="519487" y="337220"/>
                  </a:cubicBezTo>
                  <a:cubicBezTo>
                    <a:pt x="520645" y="337220"/>
                    <a:pt x="521803" y="337075"/>
                    <a:pt x="522962" y="336785"/>
                  </a:cubicBezTo>
                  <a:cubicBezTo>
                    <a:pt x="536134" y="333745"/>
                    <a:pt x="532805" y="310656"/>
                    <a:pt x="532805" y="286481"/>
                  </a:cubicBezTo>
                  <a:cubicBezTo>
                    <a:pt x="532805" y="260207"/>
                    <a:pt x="534325" y="242112"/>
                    <a:pt x="519487" y="242112"/>
                  </a:cubicBezTo>
                  <a:cubicBezTo>
                    <a:pt x="517967" y="242112"/>
                    <a:pt x="516447" y="242329"/>
                    <a:pt x="514927" y="242763"/>
                  </a:cubicBezTo>
                  <a:cubicBezTo>
                    <a:pt x="499800" y="105965"/>
                    <a:pt x="394776" y="0"/>
                    <a:pt x="267531" y="0"/>
                  </a:cubicBezTo>
                  <a:cubicBezTo>
                    <a:pt x="140287" y="0"/>
                    <a:pt x="37290" y="104010"/>
                    <a:pt x="20642" y="239000"/>
                  </a:cubicBezTo>
                  <a:cubicBezTo>
                    <a:pt x="18760" y="238276"/>
                    <a:pt x="16734" y="237914"/>
                    <a:pt x="14707" y="237914"/>
                  </a:cubicBezTo>
                  <a:cubicBezTo>
                    <a:pt x="-710" y="237914"/>
                    <a:pt x="14" y="257457"/>
                    <a:pt x="14" y="284816"/>
                  </a:cubicBezTo>
                  <a:cubicBezTo>
                    <a:pt x="14" y="312176"/>
                    <a:pt x="-999" y="336568"/>
                    <a:pt x="14128" y="337075"/>
                  </a:cubicBezTo>
                  <a:cubicBezTo>
                    <a:pt x="14345" y="337075"/>
                    <a:pt x="14490" y="337075"/>
                    <a:pt x="14707" y="337075"/>
                  </a:cubicBezTo>
                  <a:cubicBezTo>
                    <a:pt x="17819" y="337075"/>
                    <a:pt x="20859" y="336134"/>
                    <a:pt x="23682" y="334469"/>
                  </a:cubicBezTo>
                  <a:cubicBezTo>
                    <a:pt x="42936" y="435802"/>
                    <a:pt x="112059" y="516723"/>
                    <a:pt x="201159" y="543938"/>
                  </a:cubicBezTo>
                  <a:cubicBezTo>
                    <a:pt x="199639" y="564132"/>
                    <a:pt x="200000" y="583023"/>
                    <a:pt x="196599" y="602928"/>
                  </a:cubicBezTo>
                  <a:cubicBezTo>
                    <a:pt x="278678" y="844461"/>
                    <a:pt x="309512" y="722428"/>
                    <a:pt x="338247" y="610021"/>
                  </a:cubicBezTo>
                  <a:close/>
                </a:path>
              </a:pathLst>
            </a:custGeom>
            <a:solidFill>
              <a:srgbClr val="CCA68C"/>
            </a:solidFill>
            <a:ln w="7233" cap="flat">
              <a:solidFill>
                <a:srgbClr val="1D1D1B"/>
              </a:solidFill>
              <a:prstDash val="solid"/>
              <a:miter/>
            </a:ln>
          </p:spPr>
          <p:txBody>
            <a:bodyPr rtlCol="0" anchor="ctr"/>
            <a:lstStyle/>
            <a:p>
              <a:endParaRPr lang="en-GB"/>
            </a:p>
          </p:txBody>
        </p:sp>
        <p:sp>
          <p:nvSpPr>
            <p:cNvPr id="168" name="Freeform: Shape 631">
              <a:extLst>
                <a:ext uri="{FF2B5EF4-FFF2-40B4-BE49-F238E27FC236}">
                  <a16:creationId xmlns:a16="http://schemas.microsoft.com/office/drawing/2014/main" id="{AA684CF5-6435-2DC5-5953-8F365DC9ACE7}"/>
                </a:ext>
              </a:extLst>
            </p:cNvPr>
            <p:cNvSpPr/>
            <p:nvPr/>
          </p:nvSpPr>
          <p:spPr>
            <a:xfrm>
              <a:off x="5182497" y="3247187"/>
              <a:ext cx="99317" cy="24830"/>
            </a:xfrm>
            <a:custGeom>
              <a:avLst/>
              <a:gdLst>
                <a:gd name="connsiteX0" fmla="*/ 99008 w 99317"/>
                <a:gd name="connsiteY0" fmla="*/ 21924 h 24830"/>
                <a:gd name="connsiteX1" fmla="*/ 426 w 99317"/>
                <a:gd name="connsiteY1" fmla="*/ 22141 h 24830"/>
                <a:gd name="connsiteX2" fmla="*/ 2525 w 99317"/>
                <a:gd name="connsiteY2" fmla="*/ 24675 h 24830"/>
                <a:gd name="connsiteX3" fmla="*/ 96764 w 99317"/>
                <a:gd name="connsiteY3" fmla="*/ 24385 h 24830"/>
                <a:gd name="connsiteX4" fmla="*/ 99008 w 99317"/>
                <a:gd name="connsiteY4" fmla="*/ 21924 h 24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317" h="24830">
                  <a:moveTo>
                    <a:pt x="99008" y="21924"/>
                  </a:moveTo>
                  <a:cubicBezTo>
                    <a:pt x="75267" y="-8982"/>
                    <a:pt x="25614" y="-5653"/>
                    <a:pt x="426" y="22141"/>
                  </a:cubicBezTo>
                  <a:cubicBezTo>
                    <a:pt x="-805" y="23444"/>
                    <a:pt x="860" y="25398"/>
                    <a:pt x="2525" y="24675"/>
                  </a:cubicBezTo>
                  <a:cubicBezTo>
                    <a:pt x="36326" y="9837"/>
                    <a:pt x="67595" y="10778"/>
                    <a:pt x="96764" y="24385"/>
                  </a:cubicBezTo>
                  <a:cubicBezTo>
                    <a:pt x="98356" y="25109"/>
                    <a:pt x="100021" y="23299"/>
                    <a:pt x="99008" y="21924"/>
                  </a:cubicBezTo>
                  <a:close/>
                </a:path>
              </a:pathLst>
            </a:custGeom>
            <a:solidFill>
              <a:srgbClr val="997539"/>
            </a:solidFill>
            <a:ln w="3110" cap="flat">
              <a:solidFill>
                <a:srgbClr val="1D1D1B"/>
              </a:solidFill>
              <a:prstDash val="solid"/>
              <a:miter/>
            </a:ln>
          </p:spPr>
          <p:txBody>
            <a:bodyPr rtlCol="0" anchor="ctr"/>
            <a:lstStyle/>
            <a:p>
              <a:endParaRPr lang="en-GB"/>
            </a:p>
          </p:txBody>
        </p:sp>
        <p:sp>
          <p:nvSpPr>
            <p:cNvPr id="169" name="Freeform: Shape 632">
              <a:extLst>
                <a:ext uri="{FF2B5EF4-FFF2-40B4-BE49-F238E27FC236}">
                  <a16:creationId xmlns:a16="http://schemas.microsoft.com/office/drawing/2014/main" id="{27B7D003-2200-6639-AD8D-C922C505C01C}"/>
                </a:ext>
              </a:extLst>
            </p:cNvPr>
            <p:cNvSpPr/>
            <p:nvPr/>
          </p:nvSpPr>
          <p:spPr>
            <a:xfrm>
              <a:off x="4971335" y="3247187"/>
              <a:ext cx="99317" cy="24830"/>
            </a:xfrm>
            <a:custGeom>
              <a:avLst/>
              <a:gdLst>
                <a:gd name="connsiteX0" fmla="*/ 309 w 99317"/>
                <a:gd name="connsiteY0" fmla="*/ 21924 h 24830"/>
                <a:gd name="connsiteX1" fmla="*/ 98892 w 99317"/>
                <a:gd name="connsiteY1" fmla="*/ 22141 h 24830"/>
                <a:gd name="connsiteX2" fmla="*/ 96792 w 99317"/>
                <a:gd name="connsiteY2" fmla="*/ 24675 h 24830"/>
                <a:gd name="connsiteX3" fmla="*/ 2553 w 99317"/>
                <a:gd name="connsiteY3" fmla="*/ 24385 h 24830"/>
                <a:gd name="connsiteX4" fmla="*/ 309 w 99317"/>
                <a:gd name="connsiteY4" fmla="*/ 21924 h 24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317" h="24830">
                  <a:moveTo>
                    <a:pt x="309" y="21924"/>
                  </a:moveTo>
                  <a:cubicBezTo>
                    <a:pt x="24050" y="-8982"/>
                    <a:pt x="73703" y="-5653"/>
                    <a:pt x="98892" y="22141"/>
                  </a:cubicBezTo>
                  <a:cubicBezTo>
                    <a:pt x="100122" y="23444"/>
                    <a:pt x="98457" y="25398"/>
                    <a:pt x="96792" y="24675"/>
                  </a:cubicBezTo>
                  <a:cubicBezTo>
                    <a:pt x="62991" y="9837"/>
                    <a:pt x="31723" y="10778"/>
                    <a:pt x="2553" y="24385"/>
                  </a:cubicBezTo>
                  <a:cubicBezTo>
                    <a:pt x="961" y="25109"/>
                    <a:pt x="-704" y="23299"/>
                    <a:pt x="309" y="21924"/>
                  </a:cubicBezTo>
                  <a:close/>
                </a:path>
              </a:pathLst>
            </a:custGeom>
            <a:solidFill>
              <a:srgbClr val="997539"/>
            </a:solidFill>
            <a:ln w="3110" cap="flat">
              <a:solidFill>
                <a:srgbClr val="1D1D1B"/>
              </a:solidFill>
              <a:prstDash val="solid"/>
              <a:miter/>
            </a:ln>
          </p:spPr>
          <p:txBody>
            <a:bodyPr rtlCol="0" anchor="ctr"/>
            <a:lstStyle/>
            <a:p>
              <a:endParaRPr lang="en-GB"/>
            </a:p>
          </p:txBody>
        </p:sp>
        <p:sp>
          <p:nvSpPr>
            <p:cNvPr id="170" name="Freeform: Shape 633">
              <a:extLst>
                <a:ext uri="{FF2B5EF4-FFF2-40B4-BE49-F238E27FC236}">
                  <a16:creationId xmlns:a16="http://schemas.microsoft.com/office/drawing/2014/main" id="{71843A1A-D980-A97D-BED1-1328B0A04F88}"/>
                </a:ext>
              </a:extLst>
            </p:cNvPr>
            <p:cNvSpPr/>
            <p:nvPr/>
          </p:nvSpPr>
          <p:spPr>
            <a:xfrm>
              <a:off x="4972948" y="3272640"/>
              <a:ext cx="96120" cy="31069"/>
            </a:xfrm>
            <a:custGeom>
              <a:avLst/>
              <a:gdLst>
                <a:gd name="connsiteX0" fmla="*/ 0 w 96120"/>
                <a:gd name="connsiteY0" fmla="*/ 30418 h 31069"/>
                <a:gd name="connsiteX1" fmla="*/ 96121 w 96120"/>
                <a:gd name="connsiteY1" fmla="*/ 31069 h 31069"/>
              </a:gdLst>
              <a:ahLst/>
              <a:cxnLst>
                <a:cxn ang="0">
                  <a:pos x="connsiteX0" y="connsiteY0"/>
                </a:cxn>
                <a:cxn ang="0">
                  <a:pos x="connsiteX1" y="connsiteY1"/>
                </a:cxn>
              </a:cxnLst>
              <a:rect l="l" t="t" r="r" b="b"/>
              <a:pathLst>
                <a:path w="96120" h="31069">
                  <a:moveTo>
                    <a:pt x="0" y="30418"/>
                  </a:moveTo>
                  <a:cubicBezTo>
                    <a:pt x="24392" y="-14458"/>
                    <a:pt x="81717" y="-5772"/>
                    <a:pt x="96121" y="31069"/>
                  </a:cubicBezTo>
                </a:path>
              </a:pathLst>
            </a:custGeom>
            <a:solidFill>
              <a:srgbClr val="000000"/>
            </a:solidFill>
            <a:ln w="3110" cap="flat">
              <a:solidFill>
                <a:srgbClr val="1D1D1B"/>
              </a:solidFill>
              <a:prstDash val="solid"/>
              <a:miter/>
            </a:ln>
          </p:spPr>
          <p:txBody>
            <a:bodyPr rtlCol="0" anchor="ctr"/>
            <a:lstStyle/>
            <a:p>
              <a:endParaRPr lang="en-GB"/>
            </a:p>
          </p:txBody>
        </p:sp>
        <p:sp>
          <p:nvSpPr>
            <p:cNvPr id="171" name="Freeform: Shape 634">
              <a:extLst>
                <a:ext uri="{FF2B5EF4-FFF2-40B4-BE49-F238E27FC236}">
                  <a16:creationId xmlns:a16="http://schemas.microsoft.com/office/drawing/2014/main" id="{EA014138-CD29-5105-BEF3-4B8574CF7493}"/>
                </a:ext>
              </a:extLst>
            </p:cNvPr>
            <p:cNvSpPr/>
            <p:nvPr/>
          </p:nvSpPr>
          <p:spPr>
            <a:xfrm>
              <a:off x="4972612" y="3277157"/>
              <a:ext cx="97036" cy="51803"/>
            </a:xfrm>
            <a:custGeom>
              <a:avLst/>
              <a:gdLst>
                <a:gd name="connsiteX0" fmla="*/ 914 w 97036"/>
                <a:gd name="connsiteY0" fmla="*/ 24960 h 51803"/>
                <a:gd name="connsiteX1" fmla="*/ 96022 w 97036"/>
                <a:gd name="connsiteY1" fmla="*/ 25829 h 51803"/>
                <a:gd name="connsiteX2" fmla="*/ 94936 w 97036"/>
                <a:gd name="connsiteY2" fmla="*/ 33211 h 51803"/>
                <a:gd name="connsiteX3" fmla="*/ 986 w 97036"/>
                <a:gd name="connsiteY3" fmla="*/ 29954 h 51803"/>
                <a:gd name="connsiteX4" fmla="*/ 914 w 97036"/>
                <a:gd name="connsiteY4" fmla="*/ 24960 h 51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36" h="51803">
                  <a:moveTo>
                    <a:pt x="914" y="24960"/>
                  </a:moveTo>
                  <a:cubicBezTo>
                    <a:pt x="34571" y="-12099"/>
                    <a:pt x="72860" y="-4571"/>
                    <a:pt x="96022" y="25829"/>
                  </a:cubicBezTo>
                  <a:cubicBezTo>
                    <a:pt x="97759" y="28072"/>
                    <a:pt x="97180" y="31547"/>
                    <a:pt x="94936" y="33211"/>
                  </a:cubicBezTo>
                  <a:cubicBezTo>
                    <a:pt x="59108" y="59630"/>
                    <a:pt x="27984" y="57314"/>
                    <a:pt x="986" y="29954"/>
                  </a:cubicBezTo>
                  <a:cubicBezTo>
                    <a:pt x="-316" y="28651"/>
                    <a:pt x="-316" y="26335"/>
                    <a:pt x="914" y="24960"/>
                  </a:cubicBezTo>
                  <a:close/>
                </a:path>
              </a:pathLst>
            </a:custGeom>
            <a:solidFill>
              <a:srgbClr val="FFFFFF"/>
            </a:solidFill>
            <a:ln w="3110" cap="flat">
              <a:solidFill>
                <a:srgbClr val="1D1D1B"/>
              </a:solidFill>
              <a:prstDash val="solid"/>
              <a:miter/>
            </a:ln>
          </p:spPr>
          <p:txBody>
            <a:bodyPr rtlCol="0" anchor="ctr"/>
            <a:lstStyle/>
            <a:p>
              <a:endParaRPr lang="en-GB"/>
            </a:p>
          </p:txBody>
        </p:sp>
        <p:sp>
          <p:nvSpPr>
            <p:cNvPr id="172" name="Freeform: Shape 635">
              <a:extLst>
                <a:ext uri="{FF2B5EF4-FFF2-40B4-BE49-F238E27FC236}">
                  <a16:creationId xmlns:a16="http://schemas.microsoft.com/office/drawing/2014/main" id="{32E6C412-8FC4-5ACC-315A-2711098FC157}"/>
                </a:ext>
              </a:extLst>
            </p:cNvPr>
            <p:cNvSpPr/>
            <p:nvPr/>
          </p:nvSpPr>
          <p:spPr>
            <a:xfrm>
              <a:off x="4995023" y="3277226"/>
              <a:ext cx="52113" cy="49572"/>
            </a:xfrm>
            <a:custGeom>
              <a:avLst/>
              <a:gdLst>
                <a:gd name="connsiteX0" fmla="*/ 52114 w 52113"/>
                <a:gd name="connsiteY0" fmla="*/ 24167 h 49572"/>
                <a:gd name="connsiteX1" fmla="*/ 36552 w 52113"/>
                <a:gd name="connsiteY1" fmla="*/ 933 h 49572"/>
                <a:gd name="connsiteX2" fmla="*/ 13824 w 52113"/>
                <a:gd name="connsiteY2" fmla="*/ 1729 h 49572"/>
                <a:gd name="connsiteX3" fmla="*/ 0 w 52113"/>
                <a:gd name="connsiteY3" fmla="*/ 24167 h 49572"/>
                <a:gd name="connsiteX4" fmla="*/ 25984 w 52113"/>
                <a:gd name="connsiteY4" fmla="*/ 49572 h 49572"/>
                <a:gd name="connsiteX5" fmla="*/ 51969 w 52113"/>
                <a:gd name="connsiteY5" fmla="*/ 24167 h 49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113" h="49572">
                  <a:moveTo>
                    <a:pt x="52114" y="24167"/>
                  </a:moveTo>
                  <a:cubicBezTo>
                    <a:pt x="52114" y="13744"/>
                    <a:pt x="45744" y="4841"/>
                    <a:pt x="36552" y="933"/>
                  </a:cubicBezTo>
                  <a:cubicBezTo>
                    <a:pt x="29241" y="-515"/>
                    <a:pt x="21569" y="-298"/>
                    <a:pt x="13824" y="1729"/>
                  </a:cubicBezTo>
                  <a:cubicBezTo>
                    <a:pt x="5645" y="5999"/>
                    <a:pt x="0" y="14468"/>
                    <a:pt x="0" y="24167"/>
                  </a:cubicBezTo>
                  <a:cubicBezTo>
                    <a:pt x="0" y="38208"/>
                    <a:pt x="11653" y="49572"/>
                    <a:pt x="25984" y="49572"/>
                  </a:cubicBezTo>
                  <a:cubicBezTo>
                    <a:pt x="40316" y="49572"/>
                    <a:pt x="51969" y="38208"/>
                    <a:pt x="51969" y="24167"/>
                  </a:cubicBezTo>
                  <a:close/>
                </a:path>
              </a:pathLst>
            </a:custGeom>
            <a:solidFill>
              <a:srgbClr val="3F7D31"/>
            </a:solidFill>
            <a:ln w="3110" cap="flat">
              <a:solidFill>
                <a:srgbClr val="1D1D1B"/>
              </a:solidFill>
              <a:prstDash val="solid"/>
              <a:miter/>
            </a:ln>
          </p:spPr>
          <p:txBody>
            <a:bodyPr rtlCol="0" anchor="ctr"/>
            <a:lstStyle/>
            <a:p>
              <a:endParaRPr lang="en-GB"/>
            </a:p>
          </p:txBody>
        </p:sp>
        <p:sp>
          <p:nvSpPr>
            <p:cNvPr id="173" name="Freeform: Shape 636">
              <a:extLst>
                <a:ext uri="{FF2B5EF4-FFF2-40B4-BE49-F238E27FC236}">
                  <a16:creationId xmlns:a16="http://schemas.microsoft.com/office/drawing/2014/main" id="{82C6226D-91CB-A8F9-5769-6A37E7E84E84}"/>
                </a:ext>
              </a:extLst>
            </p:cNvPr>
            <p:cNvSpPr/>
            <p:nvPr/>
          </p:nvSpPr>
          <p:spPr>
            <a:xfrm>
              <a:off x="5007038" y="3287568"/>
              <a:ext cx="28083" cy="26780"/>
            </a:xfrm>
            <a:custGeom>
              <a:avLst/>
              <a:gdLst>
                <a:gd name="connsiteX0" fmla="*/ 28083 w 28083"/>
                <a:gd name="connsiteY0" fmla="*/ 13390 h 26780"/>
                <a:gd name="connsiteX1" fmla="*/ 14042 w 28083"/>
                <a:gd name="connsiteY1" fmla="*/ 26781 h 26780"/>
                <a:gd name="connsiteX2" fmla="*/ 0 w 28083"/>
                <a:gd name="connsiteY2" fmla="*/ 13390 h 26780"/>
                <a:gd name="connsiteX3" fmla="*/ 14042 w 28083"/>
                <a:gd name="connsiteY3" fmla="*/ 0 h 26780"/>
                <a:gd name="connsiteX4" fmla="*/ 28083 w 28083"/>
                <a:gd name="connsiteY4" fmla="*/ 13390 h 267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083" h="26780">
                  <a:moveTo>
                    <a:pt x="28083" y="13390"/>
                  </a:moveTo>
                  <a:cubicBezTo>
                    <a:pt x="28083" y="20786"/>
                    <a:pt x="21797" y="26781"/>
                    <a:pt x="14042" y="26781"/>
                  </a:cubicBezTo>
                  <a:cubicBezTo>
                    <a:pt x="6287" y="26781"/>
                    <a:pt x="0" y="20786"/>
                    <a:pt x="0" y="13390"/>
                  </a:cubicBezTo>
                  <a:cubicBezTo>
                    <a:pt x="0" y="5995"/>
                    <a:pt x="6287" y="0"/>
                    <a:pt x="14042" y="0"/>
                  </a:cubicBezTo>
                  <a:cubicBezTo>
                    <a:pt x="21797" y="0"/>
                    <a:pt x="28083" y="5995"/>
                    <a:pt x="28083" y="13390"/>
                  </a:cubicBezTo>
                  <a:close/>
                </a:path>
              </a:pathLst>
            </a:custGeom>
            <a:solidFill>
              <a:srgbClr val="000000"/>
            </a:solidFill>
            <a:ln w="3110" cap="flat">
              <a:solidFill>
                <a:srgbClr val="1D1D1B"/>
              </a:solidFill>
              <a:prstDash val="solid"/>
              <a:miter/>
            </a:ln>
          </p:spPr>
          <p:txBody>
            <a:bodyPr rtlCol="0" anchor="ctr"/>
            <a:lstStyle/>
            <a:p>
              <a:endParaRPr lang="en-GB"/>
            </a:p>
          </p:txBody>
        </p:sp>
        <p:sp>
          <p:nvSpPr>
            <p:cNvPr id="174" name="Freeform: Shape 637">
              <a:extLst>
                <a:ext uri="{FF2B5EF4-FFF2-40B4-BE49-F238E27FC236}">
                  <a16:creationId xmlns:a16="http://schemas.microsoft.com/office/drawing/2014/main" id="{1EE2EDEC-C896-55E1-CCCC-E1C1D8F66ABB}"/>
                </a:ext>
              </a:extLst>
            </p:cNvPr>
            <p:cNvSpPr/>
            <p:nvPr/>
          </p:nvSpPr>
          <p:spPr>
            <a:xfrm>
              <a:off x="5022962" y="3283877"/>
              <a:ext cx="13462" cy="12883"/>
            </a:xfrm>
            <a:custGeom>
              <a:avLst/>
              <a:gdLst>
                <a:gd name="connsiteX0" fmla="*/ 13463 w 13462"/>
                <a:gd name="connsiteY0" fmla="*/ 6442 h 12883"/>
                <a:gd name="connsiteX1" fmla="*/ 6731 w 13462"/>
                <a:gd name="connsiteY1" fmla="*/ 12884 h 12883"/>
                <a:gd name="connsiteX2" fmla="*/ 0 w 13462"/>
                <a:gd name="connsiteY2" fmla="*/ 6442 h 12883"/>
                <a:gd name="connsiteX3" fmla="*/ 6731 w 13462"/>
                <a:gd name="connsiteY3" fmla="*/ 0 h 12883"/>
                <a:gd name="connsiteX4" fmla="*/ 13463 w 13462"/>
                <a:gd name="connsiteY4" fmla="*/ 6442 h 12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62" h="12883">
                  <a:moveTo>
                    <a:pt x="13463" y="6442"/>
                  </a:moveTo>
                  <a:cubicBezTo>
                    <a:pt x="13463" y="10000"/>
                    <a:pt x="10449" y="12884"/>
                    <a:pt x="6731" y="12884"/>
                  </a:cubicBezTo>
                  <a:cubicBezTo>
                    <a:pt x="3014" y="12884"/>
                    <a:pt x="0" y="10000"/>
                    <a:pt x="0" y="6442"/>
                  </a:cubicBezTo>
                  <a:cubicBezTo>
                    <a:pt x="0" y="2884"/>
                    <a:pt x="3014" y="0"/>
                    <a:pt x="6731" y="0"/>
                  </a:cubicBezTo>
                  <a:cubicBezTo>
                    <a:pt x="10449" y="0"/>
                    <a:pt x="13463" y="2884"/>
                    <a:pt x="13463" y="6442"/>
                  </a:cubicBezTo>
                  <a:close/>
                </a:path>
              </a:pathLst>
            </a:custGeom>
            <a:solidFill>
              <a:srgbClr val="FFFFFF"/>
            </a:solidFill>
            <a:ln w="3110" cap="flat">
              <a:solidFill>
                <a:srgbClr val="1D1D1B"/>
              </a:solidFill>
              <a:prstDash val="solid"/>
              <a:miter/>
            </a:ln>
          </p:spPr>
          <p:txBody>
            <a:bodyPr rtlCol="0" anchor="ctr"/>
            <a:lstStyle/>
            <a:p>
              <a:endParaRPr lang="en-GB"/>
            </a:p>
          </p:txBody>
        </p:sp>
        <p:sp>
          <p:nvSpPr>
            <p:cNvPr id="175" name="Freeform: Shape 638">
              <a:extLst>
                <a:ext uri="{FF2B5EF4-FFF2-40B4-BE49-F238E27FC236}">
                  <a16:creationId xmlns:a16="http://schemas.microsoft.com/office/drawing/2014/main" id="{A88B5FCA-B6AE-BE7A-785F-703D7543A7CB}"/>
                </a:ext>
              </a:extLst>
            </p:cNvPr>
            <p:cNvSpPr/>
            <p:nvPr/>
          </p:nvSpPr>
          <p:spPr>
            <a:xfrm>
              <a:off x="5184081" y="3272785"/>
              <a:ext cx="96120" cy="31069"/>
            </a:xfrm>
            <a:custGeom>
              <a:avLst/>
              <a:gdLst>
                <a:gd name="connsiteX0" fmla="*/ 0 w 96120"/>
                <a:gd name="connsiteY0" fmla="*/ 30418 h 31069"/>
                <a:gd name="connsiteX1" fmla="*/ 96121 w 96120"/>
                <a:gd name="connsiteY1" fmla="*/ 31069 h 31069"/>
              </a:gdLst>
              <a:ahLst/>
              <a:cxnLst>
                <a:cxn ang="0">
                  <a:pos x="connsiteX0" y="connsiteY0"/>
                </a:cxn>
                <a:cxn ang="0">
                  <a:pos x="connsiteX1" y="connsiteY1"/>
                </a:cxn>
              </a:cxnLst>
              <a:rect l="l" t="t" r="r" b="b"/>
              <a:pathLst>
                <a:path w="96120" h="31069">
                  <a:moveTo>
                    <a:pt x="0" y="30418"/>
                  </a:moveTo>
                  <a:cubicBezTo>
                    <a:pt x="24392" y="-14458"/>
                    <a:pt x="81717" y="-5772"/>
                    <a:pt x="96121" y="31069"/>
                  </a:cubicBezTo>
                </a:path>
              </a:pathLst>
            </a:custGeom>
            <a:solidFill>
              <a:srgbClr val="000000"/>
            </a:solidFill>
            <a:ln w="3110" cap="flat">
              <a:solidFill>
                <a:srgbClr val="1D1D1B"/>
              </a:solidFill>
              <a:prstDash val="solid"/>
              <a:miter/>
            </a:ln>
          </p:spPr>
          <p:txBody>
            <a:bodyPr rtlCol="0" anchor="ctr"/>
            <a:lstStyle/>
            <a:p>
              <a:endParaRPr lang="en-GB"/>
            </a:p>
          </p:txBody>
        </p:sp>
        <p:sp>
          <p:nvSpPr>
            <p:cNvPr id="176" name="Freeform: Shape 639">
              <a:extLst>
                <a:ext uri="{FF2B5EF4-FFF2-40B4-BE49-F238E27FC236}">
                  <a16:creationId xmlns:a16="http://schemas.microsoft.com/office/drawing/2014/main" id="{110C3979-AAE9-474A-08E1-5B2A0211BCEB}"/>
                </a:ext>
              </a:extLst>
            </p:cNvPr>
            <p:cNvSpPr/>
            <p:nvPr/>
          </p:nvSpPr>
          <p:spPr>
            <a:xfrm>
              <a:off x="5183746" y="3277302"/>
              <a:ext cx="97036" cy="51803"/>
            </a:xfrm>
            <a:custGeom>
              <a:avLst/>
              <a:gdLst>
                <a:gd name="connsiteX0" fmla="*/ 914 w 97036"/>
                <a:gd name="connsiteY0" fmla="*/ 24960 h 51803"/>
                <a:gd name="connsiteX1" fmla="*/ 96022 w 97036"/>
                <a:gd name="connsiteY1" fmla="*/ 25829 h 51803"/>
                <a:gd name="connsiteX2" fmla="*/ 94936 w 97036"/>
                <a:gd name="connsiteY2" fmla="*/ 33211 h 51803"/>
                <a:gd name="connsiteX3" fmla="*/ 986 w 97036"/>
                <a:gd name="connsiteY3" fmla="*/ 29954 h 51803"/>
                <a:gd name="connsiteX4" fmla="*/ 914 w 97036"/>
                <a:gd name="connsiteY4" fmla="*/ 24960 h 51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36" h="51803">
                  <a:moveTo>
                    <a:pt x="914" y="24960"/>
                  </a:moveTo>
                  <a:cubicBezTo>
                    <a:pt x="34571" y="-12099"/>
                    <a:pt x="72860" y="-4571"/>
                    <a:pt x="96022" y="25829"/>
                  </a:cubicBezTo>
                  <a:cubicBezTo>
                    <a:pt x="97759" y="28072"/>
                    <a:pt x="97180" y="31547"/>
                    <a:pt x="94936" y="33211"/>
                  </a:cubicBezTo>
                  <a:cubicBezTo>
                    <a:pt x="59108" y="59630"/>
                    <a:pt x="27984" y="57314"/>
                    <a:pt x="986" y="29954"/>
                  </a:cubicBezTo>
                  <a:cubicBezTo>
                    <a:pt x="-317" y="28651"/>
                    <a:pt x="-317" y="26335"/>
                    <a:pt x="914" y="24960"/>
                  </a:cubicBezTo>
                  <a:close/>
                </a:path>
              </a:pathLst>
            </a:custGeom>
            <a:solidFill>
              <a:srgbClr val="FFFFFF"/>
            </a:solidFill>
            <a:ln w="3110" cap="flat">
              <a:solidFill>
                <a:srgbClr val="1D1D1B"/>
              </a:solidFill>
              <a:prstDash val="solid"/>
              <a:miter/>
            </a:ln>
          </p:spPr>
          <p:txBody>
            <a:bodyPr rtlCol="0" anchor="ctr"/>
            <a:lstStyle/>
            <a:p>
              <a:endParaRPr lang="en-GB"/>
            </a:p>
          </p:txBody>
        </p:sp>
        <p:sp>
          <p:nvSpPr>
            <p:cNvPr id="177" name="Freeform: Shape 640">
              <a:extLst>
                <a:ext uri="{FF2B5EF4-FFF2-40B4-BE49-F238E27FC236}">
                  <a16:creationId xmlns:a16="http://schemas.microsoft.com/office/drawing/2014/main" id="{313B8B35-C430-1563-593C-9C9D9B09876A}"/>
                </a:ext>
              </a:extLst>
            </p:cNvPr>
            <p:cNvSpPr/>
            <p:nvPr/>
          </p:nvSpPr>
          <p:spPr>
            <a:xfrm>
              <a:off x="5206157" y="3277371"/>
              <a:ext cx="52113" cy="49572"/>
            </a:xfrm>
            <a:custGeom>
              <a:avLst/>
              <a:gdLst>
                <a:gd name="connsiteX0" fmla="*/ 52114 w 52113"/>
                <a:gd name="connsiteY0" fmla="*/ 24167 h 49572"/>
                <a:gd name="connsiteX1" fmla="*/ 36552 w 52113"/>
                <a:gd name="connsiteY1" fmla="*/ 933 h 49572"/>
                <a:gd name="connsiteX2" fmla="*/ 13824 w 52113"/>
                <a:gd name="connsiteY2" fmla="*/ 1729 h 49572"/>
                <a:gd name="connsiteX3" fmla="*/ 0 w 52113"/>
                <a:gd name="connsiteY3" fmla="*/ 24167 h 49572"/>
                <a:gd name="connsiteX4" fmla="*/ 25985 w 52113"/>
                <a:gd name="connsiteY4" fmla="*/ 49572 h 49572"/>
                <a:gd name="connsiteX5" fmla="*/ 51969 w 52113"/>
                <a:gd name="connsiteY5" fmla="*/ 24167 h 49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113" h="49572">
                  <a:moveTo>
                    <a:pt x="52114" y="24167"/>
                  </a:moveTo>
                  <a:cubicBezTo>
                    <a:pt x="52114" y="13744"/>
                    <a:pt x="45744" y="4841"/>
                    <a:pt x="36552" y="933"/>
                  </a:cubicBezTo>
                  <a:cubicBezTo>
                    <a:pt x="29241" y="-515"/>
                    <a:pt x="21569" y="-298"/>
                    <a:pt x="13824" y="1729"/>
                  </a:cubicBezTo>
                  <a:cubicBezTo>
                    <a:pt x="5646" y="5999"/>
                    <a:pt x="0" y="14468"/>
                    <a:pt x="0" y="24167"/>
                  </a:cubicBezTo>
                  <a:cubicBezTo>
                    <a:pt x="0" y="38208"/>
                    <a:pt x="11653" y="49572"/>
                    <a:pt x="25985" y="49572"/>
                  </a:cubicBezTo>
                  <a:cubicBezTo>
                    <a:pt x="40316" y="49572"/>
                    <a:pt x="51969" y="38208"/>
                    <a:pt x="51969" y="24167"/>
                  </a:cubicBezTo>
                  <a:close/>
                </a:path>
              </a:pathLst>
            </a:custGeom>
            <a:solidFill>
              <a:srgbClr val="3F7D31"/>
            </a:solidFill>
            <a:ln w="3110" cap="flat">
              <a:solidFill>
                <a:srgbClr val="1D1D1B"/>
              </a:solidFill>
              <a:prstDash val="solid"/>
              <a:miter/>
            </a:ln>
          </p:spPr>
          <p:txBody>
            <a:bodyPr rtlCol="0" anchor="ctr"/>
            <a:lstStyle/>
            <a:p>
              <a:endParaRPr lang="en-GB"/>
            </a:p>
          </p:txBody>
        </p:sp>
        <p:sp>
          <p:nvSpPr>
            <p:cNvPr id="178" name="Freeform: Shape 641">
              <a:extLst>
                <a:ext uri="{FF2B5EF4-FFF2-40B4-BE49-F238E27FC236}">
                  <a16:creationId xmlns:a16="http://schemas.microsoft.com/office/drawing/2014/main" id="{D6A07534-A6D6-FEB5-AD5F-92275F88F646}"/>
                </a:ext>
              </a:extLst>
            </p:cNvPr>
            <p:cNvSpPr/>
            <p:nvPr/>
          </p:nvSpPr>
          <p:spPr>
            <a:xfrm>
              <a:off x="5218244" y="3287713"/>
              <a:ext cx="28083" cy="26780"/>
            </a:xfrm>
            <a:custGeom>
              <a:avLst/>
              <a:gdLst>
                <a:gd name="connsiteX0" fmla="*/ 28083 w 28083"/>
                <a:gd name="connsiteY0" fmla="*/ 13390 h 26780"/>
                <a:gd name="connsiteX1" fmla="*/ 14042 w 28083"/>
                <a:gd name="connsiteY1" fmla="*/ 26781 h 26780"/>
                <a:gd name="connsiteX2" fmla="*/ 0 w 28083"/>
                <a:gd name="connsiteY2" fmla="*/ 13390 h 26780"/>
                <a:gd name="connsiteX3" fmla="*/ 14042 w 28083"/>
                <a:gd name="connsiteY3" fmla="*/ 0 h 26780"/>
                <a:gd name="connsiteX4" fmla="*/ 28083 w 28083"/>
                <a:gd name="connsiteY4" fmla="*/ 13390 h 267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083" h="26780">
                  <a:moveTo>
                    <a:pt x="28083" y="13390"/>
                  </a:moveTo>
                  <a:cubicBezTo>
                    <a:pt x="28083" y="20786"/>
                    <a:pt x="21797" y="26781"/>
                    <a:pt x="14042" y="26781"/>
                  </a:cubicBezTo>
                  <a:cubicBezTo>
                    <a:pt x="6287" y="26781"/>
                    <a:pt x="0" y="20786"/>
                    <a:pt x="0" y="13390"/>
                  </a:cubicBezTo>
                  <a:cubicBezTo>
                    <a:pt x="0" y="5995"/>
                    <a:pt x="6287" y="0"/>
                    <a:pt x="14042" y="0"/>
                  </a:cubicBezTo>
                  <a:cubicBezTo>
                    <a:pt x="21797" y="0"/>
                    <a:pt x="28083" y="5995"/>
                    <a:pt x="28083" y="13390"/>
                  </a:cubicBezTo>
                  <a:close/>
                </a:path>
              </a:pathLst>
            </a:custGeom>
            <a:solidFill>
              <a:srgbClr val="000000"/>
            </a:solidFill>
            <a:ln w="3110" cap="flat">
              <a:solidFill>
                <a:srgbClr val="1D1D1B"/>
              </a:solidFill>
              <a:prstDash val="solid"/>
              <a:miter/>
            </a:ln>
          </p:spPr>
          <p:txBody>
            <a:bodyPr rtlCol="0" anchor="ctr"/>
            <a:lstStyle/>
            <a:p>
              <a:endParaRPr lang="en-GB"/>
            </a:p>
          </p:txBody>
        </p:sp>
        <p:sp>
          <p:nvSpPr>
            <p:cNvPr id="179" name="Freeform: Shape 642">
              <a:extLst>
                <a:ext uri="{FF2B5EF4-FFF2-40B4-BE49-F238E27FC236}">
                  <a16:creationId xmlns:a16="http://schemas.microsoft.com/office/drawing/2014/main" id="{C8B5C3AF-399C-C345-5ADE-D068FCF246BE}"/>
                </a:ext>
              </a:extLst>
            </p:cNvPr>
            <p:cNvSpPr/>
            <p:nvPr/>
          </p:nvSpPr>
          <p:spPr>
            <a:xfrm>
              <a:off x="5234168" y="3284022"/>
              <a:ext cx="13462" cy="12883"/>
            </a:xfrm>
            <a:custGeom>
              <a:avLst/>
              <a:gdLst>
                <a:gd name="connsiteX0" fmla="*/ 13463 w 13462"/>
                <a:gd name="connsiteY0" fmla="*/ 6442 h 12883"/>
                <a:gd name="connsiteX1" fmla="*/ 6731 w 13462"/>
                <a:gd name="connsiteY1" fmla="*/ 12884 h 12883"/>
                <a:gd name="connsiteX2" fmla="*/ 0 w 13462"/>
                <a:gd name="connsiteY2" fmla="*/ 6442 h 12883"/>
                <a:gd name="connsiteX3" fmla="*/ 6731 w 13462"/>
                <a:gd name="connsiteY3" fmla="*/ 0 h 12883"/>
                <a:gd name="connsiteX4" fmla="*/ 13463 w 13462"/>
                <a:gd name="connsiteY4" fmla="*/ 6442 h 12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62" h="12883">
                  <a:moveTo>
                    <a:pt x="13463" y="6442"/>
                  </a:moveTo>
                  <a:cubicBezTo>
                    <a:pt x="13463" y="10000"/>
                    <a:pt x="10449" y="12884"/>
                    <a:pt x="6731" y="12884"/>
                  </a:cubicBezTo>
                  <a:cubicBezTo>
                    <a:pt x="3014" y="12884"/>
                    <a:pt x="0" y="10000"/>
                    <a:pt x="0" y="6442"/>
                  </a:cubicBezTo>
                  <a:cubicBezTo>
                    <a:pt x="0" y="2884"/>
                    <a:pt x="3014" y="0"/>
                    <a:pt x="6731" y="0"/>
                  </a:cubicBezTo>
                  <a:cubicBezTo>
                    <a:pt x="10449" y="0"/>
                    <a:pt x="13463" y="2884"/>
                    <a:pt x="13463" y="6442"/>
                  </a:cubicBezTo>
                  <a:close/>
                </a:path>
              </a:pathLst>
            </a:custGeom>
            <a:solidFill>
              <a:srgbClr val="FFFFFF"/>
            </a:solidFill>
            <a:ln w="3110" cap="flat">
              <a:solidFill>
                <a:srgbClr val="1D1D1B"/>
              </a:solidFill>
              <a:prstDash val="solid"/>
              <a:miter/>
            </a:ln>
          </p:spPr>
          <p:txBody>
            <a:bodyPr rtlCol="0" anchor="ctr"/>
            <a:lstStyle/>
            <a:p>
              <a:endParaRPr lang="en-GB"/>
            </a:p>
          </p:txBody>
        </p:sp>
        <p:sp>
          <p:nvSpPr>
            <p:cNvPr id="180" name="Freeform: Shape 643">
              <a:extLst>
                <a:ext uri="{FF2B5EF4-FFF2-40B4-BE49-F238E27FC236}">
                  <a16:creationId xmlns:a16="http://schemas.microsoft.com/office/drawing/2014/main" id="{6788C6FF-418E-AF8B-ACC3-58E63F464E11}"/>
                </a:ext>
              </a:extLst>
            </p:cNvPr>
            <p:cNvSpPr/>
            <p:nvPr/>
          </p:nvSpPr>
          <p:spPr>
            <a:xfrm>
              <a:off x="5048536" y="3433385"/>
              <a:ext cx="159836" cy="67553"/>
            </a:xfrm>
            <a:custGeom>
              <a:avLst/>
              <a:gdLst>
                <a:gd name="connsiteX0" fmla="*/ 8734 w 159836"/>
                <a:gd name="connsiteY0" fmla="*/ 464 h 67553"/>
                <a:gd name="connsiteX1" fmla="*/ 151034 w 159836"/>
                <a:gd name="connsiteY1" fmla="*/ 319 h 67553"/>
                <a:gd name="connsiteX2" fmla="*/ 159647 w 159836"/>
                <a:gd name="connsiteY2" fmla="*/ 6978 h 67553"/>
                <a:gd name="connsiteX3" fmla="*/ 119476 w 159836"/>
                <a:gd name="connsiteY3" fmla="*/ 57210 h 67553"/>
                <a:gd name="connsiteX4" fmla="*/ 39568 w 159836"/>
                <a:gd name="connsiteY4" fmla="*/ 58658 h 67553"/>
                <a:gd name="connsiteX5" fmla="*/ 193 w 159836"/>
                <a:gd name="connsiteY5" fmla="*/ 7268 h 67553"/>
                <a:gd name="connsiteX6" fmla="*/ 8734 w 159836"/>
                <a:gd name="connsiteY6" fmla="*/ 537 h 67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9836" h="67553">
                  <a:moveTo>
                    <a:pt x="8734" y="464"/>
                  </a:moveTo>
                  <a:cubicBezTo>
                    <a:pt x="56143" y="14578"/>
                    <a:pt x="103625" y="14578"/>
                    <a:pt x="151034" y="319"/>
                  </a:cubicBezTo>
                  <a:cubicBezTo>
                    <a:pt x="155883" y="-1128"/>
                    <a:pt x="160878" y="2563"/>
                    <a:pt x="159647" y="6978"/>
                  </a:cubicBezTo>
                  <a:cubicBezTo>
                    <a:pt x="153422" y="29272"/>
                    <a:pt x="138874" y="46498"/>
                    <a:pt x="119476" y="57210"/>
                  </a:cubicBezTo>
                  <a:cubicBezTo>
                    <a:pt x="95156" y="70601"/>
                    <a:pt x="64684" y="70890"/>
                    <a:pt x="39568" y="58658"/>
                  </a:cubicBezTo>
                  <a:cubicBezTo>
                    <a:pt x="16696" y="47511"/>
                    <a:pt x="6563" y="29778"/>
                    <a:pt x="193" y="7268"/>
                  </a:cubicBezTo>
                  <a:cubicBezTo>
                    <a:pt x="-1037" y="2853"/>
                    <a:pt x="3812" y="-983"/>
                    <a:pt x="8734" y="537"/>
                  </a:cubicBezTo>
                  <a:close/>
                </a:path>
              </a:pathLst>
            </a:custGeom>
            <a:solidFill>
              <a:srgbClr val="1C0D0D"/>
            </a:solidFill>
            <a:ln w="3110" cap="flat">
              <a:solidFill>
                <a:srgbClr val="1D1D1B"/>
              </a:solidFill>
              <a:prstDash val="solid"/>
              <a:miter/>
            </a:ln>
          </p:spPr>
          <p:txBody>
            <a:bodyPr rtlCol="0" anchor="ctr"/>
            <a:lstStyle/>
            <a:p>
              <a:endParaRPr lang="en-GB"/>
            </a:p>
          </p:txBody>
        </p:sp>
        <p:sp>
          <p:nvSpPr>
            <p:cNvPr id="181" name="Freeform: Shape 644">
              <a:extLst>
                <a:ext uri="{FF2B5EF4-FFF2-40B4-BE49-F238E27FC236}">
                  <a16:creationId xmlns:a16="http://schemas.microsoft.com/office/drawing/2014/main" id="{82C65672-0109-6340-3A57-54D0F548162F}"/>
                </a:ext>
              </a:extLst>
            </p:cNvPr>
            <p:cNvSpPr/>
            <p:nvPr/>
          </p:nvSpPr>
          <p:spPr>
            <a:xfrm>
              <a:off x="5057343" y="3433849"/>
              <a:ext cx="140634" cy="26816"/>
            </a:xfrm>
            <a:custGeom>
              <a:avLst/>
              <a:gdLst>
                <a:gd name="connsiteX0" fmla="*/ 0 w 140634"/>
                <a:gd name="connsiteY0" fmla="*/ 72 h 26816"/>
                <a:gd name="connsiteX1" fmla="*/ 3112 w 140634"/>
                <a:gd name="connsiteY1" fmla="*/ 6514 h 26816"/>
                <a:gd name="connsiteX2" fmla="*/ 24247 w 140634"/>
                <a:gd name="connsiteY2" fmla="*/ 22510 h 26816"/>
                <a:gd name="connsiteX3" fmla="*/ 116315 w 140634"/>
                <a:gd name="connsiteY3" fmla="*/ 22438 h 26816"/>
                <a:gd name="connsiteX4" fmla="*/ 136365 w 140634"/>
                <a:gd name="connsiteY4" fmla="*/ 7962 h 26816"/>
                <a:gd name="connsiteX5" fmla="*/ 140635 w 140634"/>
                <a:gd name="connsiteY5" fmla="*/ 362 h 26816"/>
                <a:gd name="connsiteX6" fmla="*/ 0 w 140634"/>
                <a:gd name="connsiteY6" fmla="*/ 0 h 26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0634" h="26816">
                  <a:moveTo>
                    <a:pt x="0" y="72"/>
                  </a:moveTo>
                  <a:lnTo>
                    <a:pt x="3112" y="6514"/>
                  </a:lnTo>
                  <a:cubicBezTo>
                    <a:pt x="7166" y="14838"/>
                    <a:pt x="14983" y="20846"/>
                    <a:pt x="24247" y="22510"/>
                  </a:cubicBezTo>
                  <a:cubicBezTo>
                    <a:pt x="56095" y="28228"/>
                    <a:pt x="85554" y="28301"/>
                    <a:pt x="116315" y="22438"/>
                  </a:cubicBezTo>
                  <a:cubicBezTo>
                    <a:pt x="124856" y="20773"/>
                    <a:pt x="132166" y="15417"/>
                    <a:pt x="136365" y="7962"/>
                  </a:cubicBezTo>
                  <a:lnTo>
                    <a:pt x="140635" y="362"/>
                  </a:lnTo>
                  <a:cubicBezTo>
                    <a:pt x="94529" y="13969"/>
                    <a:pt x="46106" y="13608"/>
                    <a:pt x="0" y="0"/>
                  </a:cubicBezTo>
                  <a:close/>
                </a:path>
              </a:pathLst>
            </a:custGeom>
            <a:solidFill>
              <a:srgbClr val="FFFFFF"/>
            </a:solidFill>
            <a:ln w="3110" cap="flat">
              <a:solidFill>
                <a:srgbClr val="1D1D1B"/>
              </a:solidFill>
              <a:prstDash val="solid"/>
              <a:miter/>
            </a:ln>
          </p:spPr>
          <p:txBody>
            <a:bodyPr rtlCol="0" anchor="ctr"/>
            <a:lstStyle/>
            <a:p>
              <a:endParaRPr lang="en-GB"/>
            </a:p>
          </p:txBody>
        </p:sp>
        <p:sp>
          <p:nvSpPr>
            <p:cNvPr id="182" name="Freeform: Shape 645">
              <a:extLst>
                <a:ext uri="{FF2B5EF4-FFF2-40B4-BE49-F238E27FC236}">
                  <a16:creationId xmlns:a16="http://schemas.microsoft.com/office/drawing/2014/main" id="{5944FE83-2780-C4A0-5E02-3C6C9A36A4FE}"/>
                </a:ext>
              </a:extLst>
            </p:cNvPr>
            <p:cNvSpPr/>
            <p:nvPr/>
          </p:nvSpPr>
          <p:spPr>
            <a:xfrm>
              <a:off x="5080505" y="3470076"/>
              <a:ext cx="87797" cy="30862"/>
            </a:xfrm>
            <a:custGeom>
              <a:avLst/>
              <a:gdLst>
                <a:gd name="connsiteX0" fmla="*/ 0 w 87797"/>
                <a:gd name="connsiteY0" fmla="*/ 17624 h 30862"/>
                <a:gd name="connsiteX1" fmla="*/ 7745 w 87797"/>
                <a:gd name="connsiteY1" fmla="*/ 21966 h 30862"/>
                <a:gd name="connsiteX2" fmla="*/ 87652 w 87797"/>
                <a:gd name="connsiteY2" fmla="*/ 20519 h 30862"/>
                <a:gd name="connsiteX3" fmla="*/ 87797 w 87797"/>
                <a:gd name="connsiteY3" fmla="*/ 20446 h 30862"/>
                <a:gd name="connsiteX4" fmla="*/ 0 w 87797"/>
                <a:gd name="connsiteY4" fmla="*/ 17696 h 30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797" h="30862">
                  <a:moveTo>
                    <a:pt x="0" y="17624"/>
                  </a:moveTo>
                  <a:cubicBezTo>
                    <a:pt x="2389" y="19144"/>
                    <a:pt x="4994" y="20591"/>
                    <a:pt x="7745" y="21966"/>
                  </a:cubicBezTo>
                  <a:cubicBezTo>
                    <a:pt x="32860" y="34199"/>
                    <a:pt x="63333" y="33909"/>
                    <a:pt x="87652" y="20519"/>
                  </a:cubicBezTo>
                  <a:cubicBezTo>
                    <a:pt x="87652" y="20519"/>
                    <a:pt x="87797" y="20519"/>
                    <a:pt x="87797" y="20446"/>
                  </a:cubicBezTo>
                  <a:cubicBezTo>
                    <a:pt x="67893" y="-6190"/>
                    <a:pt x="24392" y="-6479"/>
                    <a:pt x="0" y="17696"/>
                  </a:cubicBezTo>
                  <a:close/>
                </a:path>
              </a:pathLst>
            </a:custGeom>
            <a:solidFill>
              <a:srgbClr val="A96565"/>
            </a:solidFill>
            <a:ln w="3110" cap="flat">
              <a:solidFill>
                <a:srgbClr val="1D1D1B"/>
              </a:solidFill>
              <a:prstDash val="solid"/>
              <a:miter/>
            </a:ln>
          </p:spPr>
          <p:txBody>
            <a:bodyPr rtlCol="0" anchor="ctr"/>
            <a:lstStyle/>
            <a:p>
              <a:endParaRPr lang="en-GB"/>
            </a:p>
          </p:txBody>
        </p:sp>
        <p:sp>
          <p:nvSpPr>
            <p:cNvPr id="183" name="Freeform: Shape 646">
              <a:extLst>
                <a:ext uri="{FF2B5EF4-FFF2-40B4-BE49-F238E27FC236}">
                  <a16:creationId xmlns:a16="http://schemas.microsoft.com/office/drawing/2014/main" id="{9247C105-6B6B-B13B-89D1-154112AAB63B}"/>
                </a:ext>
              </a:extLst>
            </p:cNvPr>
            <p:cNvSpPr/>
            <p:nvPr/>
          </p:nvSpPr>
          <p:spPr>
            <a:xfrm>
              <a:off x="5110358" y="3320574"/>
              <a:ext cx="34854" cy="78147"/>
            </a:xfrm>
            <a:custGeom>
              <a:avLst/>
              <a:gdLst>
                <a:gd name="connsiteX0" fmla="*/ 34855 w 34854"/>
                <a:gd name="connsiteY0" fmla="*/ 78026 h 78147"/>
                <a:gd name="connsiteX1" fmla="*/ 14950 w 34854"/>
                <a:gd name="connsiteY1" fmla="*/ 76434 h 78147"/>
                <a:gd name="connsiteX2" fmla="*/ 691 w 34854"/>
                <a:gd name="connsiteY2" fmla="*/ 63478 h 78147"/>
                <a:gd name="connsiteX3" fmla="*/ 691 w 34854"/>
                <a:gd name="connsiteY3" fmla="*/ 51028 h 78147"/>
                <a:gd name="connsiteX4" fmla="*/ 16108 w 34854"/>
                <a:gd name="connsiteY4" fmla="*/ 0 h 781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54" h="78147">
                  <a:moveTo>
                    <a:pt x="34855" y="78026"/>
                  </a:moveTo>
                  <a:cubicBezTo>
                    <a:pt x="28196" y="78243"/>
                    <a:pt x="21320" y="78388"/>
                    <a:pt x="14950" y="76434"/>
                  </a:cubicBezTo>
                  <a:cubicBezTo>
                    <a:pt x="8581" y="74479"/>
                    <a:pt x="2573" y="69919"/>
                    <a:pt x="691" y="63478"/>
                  </a:cubicBezTo>
                  <a:cubicBezTo>
                    <a:pt x="-467" y="59424"/>
                    <a:pt x="40" y="55154"/>
                    <a:pt x="691" y="51028"/>
                  </a:cubicBezTo>
                  <a:cubicBezTo>
                    <a:pt x="3514" y="33440"/>
                    <a:pt x="8726" y="16213"/>
                    <a:pt x="16108" y="0"/>
                  </a:cubicBezTo>
                </a:path>
              </a:pathLst>
            </a:custGeom>
            <a:noFill/>
            <a:ln w="3110" cap="flat">
              <a:solidFill>
                <a:srgbClr val="1D1D1B"/>
              </a:solidFill>
              <a:prstDash val="solid"/>
              <a:miter/>
            </a:ln>
          </p:spPr>
          <p:txBody>
            <a:bodyPr rtlCol="0" anchor="ctr"/>
            <a:lstStyle/>
            <a:p>
              <a:endParaRPr lang="en-GB"/>
            </a:p>
          </p:txBody>
        </p:sp>
        <p:grpSp>
          <p:nvGrpSpPr>
            <p:cNvPr id="184" name="Graphic 445">
              <a:extLst>
                <a:ext uri="{FF2B5EF4-FFF2-40B4-BE49-F238E27FC236}">
                  <a16:creationId xmlns:a16="http://schemas.microsoft.com/office/drawing/2014/main" id="{13F88EDF-FA90-20FF-5335-DAF695C004A2}"/>
                </a:ext>
              </a:extLst>
            </p:cNvPr>
            <p:cNvGrpSpPr/>
            <p:nvPr/>
          </p:nvGrpSpPr>
          <p:grpSpPr>
            <a:xfrm>
              <a:off x="4810152" y="2948765"/>
              <a:ext cx="625943" cy="947296"/>
              <a:chOff x="4810152" y="2948765"/>
              <a:chExt cx="625943" cy="947296"/>
            </a:xfrm>
          </p:grpSpPr>
          <p:sp>
            <p:nvSpPr>
              <p:cNvPr id="185" name="Freeform: Shape 648">
                <a:extLst>
                  <a:ext uri="{FF2B5EF4-FFF2-40B4-BE49-F238E27FC236}">
                    <a16:creationId xmlns:a16="http://schemas.microsoft.com/office/drawing/2014/main" id="{1DA9F431-4142-B203-DDBB-67CE3A4661FB}"/>
                  </a:ext>
                </a:extLst>
              </p:cNvPr>
              <p:cNvSpPr/>
              <p:nvPr/>
            </p:nvSpPr>
            <p:spPr>
              <a:xfrm>
                <a:off x="4943923" y="3076726"/>
                <a:ext cx="364506" cy="117109"/>
              </a:xfrm>
              <a:custGeom>
                <a:avLst/>
                <a:gdLst>
                  <a:gd name="connsiteX0" fmla="*/ 83092 w 364506"/>
                  <a:gd name="connsiteY0" fmla="*/ 73464 h 117109"/>
                  <a:gd name="connsiteX1" fmla="*/ 171903 w 364506"/>
                  <a:gd name="connsiteY1" fmla="*/ 51244 h 117109"/>
                  <a:gd name="connsiteX2" fmla="*/ 190867 w 364506"/>
                  <a:gd name="connsiteY2" fmla="*/ 51244 h 117109"/>
                  <a:gd name="connsiteX3" fmla="*/ 279749 w 364506"/>
                  <a:gd name="connsiteY3" fmla="*/ 73464 h 117109"/>
                  <a:gd name="connsiteX4" fmla="*/ 348511 w 364506"/>
                  <a:gd name="connsiteY4" fmla="*/ 107338 h 117109"/>
                  <a:gd name="connsiteX5" fmla="*/ 364507 w 364506"/>
                  <a:gd name="connsiteY5" fmla="*/ 117110 h 117109"/>
                  <a:gd name="connsiteX6" fmla="*/ 346194 w 364506"/>
                  <a:gd name="connsiteY6" fmla="*/ 99739 h 117109"/>
                  <a:gd name="connsiteX7" fmla="*/ 271354 w 364506"/>
                  <a:gd name="connsiteY7" fmla="*/ 30977 h 117109"/>
                  <a:gd name="connsiteX8" fmla="*/ 140417 w 364506"/>
                  <a:gd name="connsiteY8" fmla="*/ 5861 h 117109"/>
                  <a:gd name="connsiteX9" fmla="*/ 0 w 364506"/>
                  <a:gd name="connsiteY9" fmla="*/ 116024 h 117109"/>
                  <a:gd name="connsiteX10" fmla="*/ 14259 w 364506"/>
                  <a:gd name="connsiteY10" fmla="*/ 107266 h 117109"/>
                  <a:gd name="connsiteX11" fmla="*/ 83020 w 364506"/>
                  <a:gd name="connsiteY11" fmla="*/ 73392 h 117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64506" h="117109">
                    <a:moveTo>
                      <a:pt x="83092" y="73464"/>
                    </a:moveTo>
                    <a:cubicBezTo>
                      <a:pt x="112189" y="62028"/>
                      <a:pt x="141938" y="54284"/>
                      <a:pt x="171903" y="51244"/>
                    </a:cubicBezTo>
                    <a:cubicBezTo>
                      <a:pt x="178200" y="50592"/>
                      <a:pt x="184570" y="50592"/>
                      <a:pt x="190867" y="51244"/>
                    </a:cubicBezTo>
                    <a:cubicBezTo>
                      <a:pt x="220904" y="54284"/>
                      <a:pt x="250653" y="62028"/>
                      <a:pt x="279749" y="73464"/>
                    </a:cubicBezTo>
                    <a:cubicBezTo>
                      <a:pt x="303129" y="82657"/>
                      <a:pt x="326001" y="94165"/>
                      <a:pt x="348511" y="107338"/>
                    </a:cubicBezTo>
                    <a:cubicBezTo>
                      <a:pt x="353867" y="110523"/>
                      <a:pt x="359223" y="113780"/>
                      <a:pt x="364507" y="117110"/>
                    </a:cubicBezTo>
                    <a:cubicBezTo>
                      <a:pt x="358355" y="111102"/>
                      <a:pt x="352130" y="105312"/>
                      <a:pt x="346194" y="99739"/>
                    </a:cubicBezTo>
                    <a:cubicBezTo>
                      <a:pt x="321513" y="76504"/>
                      <a:pt x="298062" y="51678"/>
                      <a:pt x="271354" y="30977"/>
                    </a:cubicBezTo>
                    <a:cubicBezTo>
                      <a:pt x="234078" y="2170"/>
                      <a:pt x="184425" y="-7384"/>
                      <a:pt x="140417" y="5861"/>
                    </a:cubicBezTo>
                    <a:cubicBezTo>
                      <a:pt x="83744" y="23160"/>
                      <a:pt x="41546" y="72162"/>
                      <a:pt x="0" y="116024"/>
                    </a:cubicBezTo>
                    <a:cubicBezTo>
                      <a:pt x="4777" y="113057"/>
                      <a:pt x="9482" y="110089"/>
                      <a:pt x="14259" y="107266"/>
                    </a:cubicBezTo>
                    <a:cubicBezTo>
                      <a:pt x="36769" y="94093"/>
                      <a:pt x="59641" y="82657"/>
                      <a:pt x="83020" y="73392"/>
                    </a:cubicBezTo>
                    <a:close/>
                  </a:path>
                </a:pathLst>
              </a:custGeom>
              <a:solidFill>
                <a:srgbClr val="6E6E6D"/>
              </a:solidFill>
              <a:ln w="3400" cap="flat">
                <a:solidFill>
                  <a:srgbClr val="1D1D1B"/>
                </a:solidFill>
                <a:prstDash val="solid"/>
                <a:miter/>
              </a:ln>
            </p:spPr>
            <p:txBody>
              <a:bodyPr rtlCol="0" anchor="ctr"/>
              <a:lstStyle/>
              <a:p>
                <a:endParaRPr lang="en-GB"/>
              </a:p>
            </p:txBody>
          </p:sp>
          <p:sp>
            <p:nvSpPr>
              <p:cNvPr id="186" name="Freeform: Shape 649">
                <a:extLst>
                  <a:ext uri="{FF2B5EF4-FFF2-40B4-BE49-F238E27FC236}">
                    <a16:creationId xmlns:a16="http://schemas.microsoft.com/office/drawing/2014/main" id="{FFDADED1-C6F7-E70A-47C6-89B111FF9092}"/>
                  </a:ext>
                </a:extLst>
              </p:cNvPr>
              <p:cNvSpPr/>
              <p:nvPr/>
            </p:nvSpPr>
            <p:spPr>
              <a:xfrm>
                <a:off x="4810152" y="2948765"/>
                <a:ext cx="625943" cy="947296"/>
              </a:xfrm>
              <a:custGeom>
                <a:avLst/>
                <a:gdLst>
                  <a:gd name="connsiteX0" fmla="*/ 276287 w 625943"/>
                  <a:gd name="connsiteY0" fmla="*/ 942238 h 947296"/>
                  <a:gd name="connsiteX1" fmla="*/ 377547 w 625943"/>
                  <a:gd name="connsiteY1" fmla="*/ 930947 h 947296"/>
                  <a:gd name="connsiteX2" fmla="*/ 600913 w 625943"/>
                  <a:gd name="connsiteY2" fmla="*/ 861679 h 947296"/>
                  <a:gd name="connsiteX3" fmla="*/ 615027 w 625943"/>
                  <a:gd name="connsiteY3" fmla="*/ 847926 h 947296"/>
                  <a:gd name="connsiteX4" fmla="*/ 616547 w 625943"/>
                  <a:gd name="connsiteY4" fmla="*/ 817527 h 947296"/>
                  <a:gd name="connsiteX5" fmla="*/ 596859 w 625943"/>
                  <a:gd name="connsiteY5" fmla="*/ 769539 h 947296"/>
                  <a:gd name="connsiteX6" fmla="*/ 594688 w 625943"/>
                  <a:gd name="connsiteY6" fmla="*/ 741165 h 947296"/>
                  <a:gd name="connsiteX7" fmla="*/ 624002 w 625943"/>
                  <a:gd name="connsiteY7" fmla="*/ 644176 h 947296"/>
                  <a:gd name="connsiteX8" fmla="*/ 622699 w 625943"/>
                  <a:gd name="connsiteY8" fmla="*/ 614210 h 947296"/>
                  <a:gd name="connsiteX9" fmla="*/ 599682 w 625943"/>
                  <a:gd name="connsiteY9" fmla="*/ 543423 h 947296"/>
                  <a:gd name="connsiteX10" fmla="*/ 575941 w 625943"/>
                  <a:gd name="connsiteY10" fmla="*/ 454684 h 947296"/>
                  <a:gd name="connsiteX11" fmla="*/ 584410 w 625943"/>
                  <a:gd name="connsiteY11" fmla="*/ 398083 h 947296"/>
                  <a:gd name="connsiteX12" fmla="*/ 468529 w 625943"/>
                  <a:gd name="connsiteY12" fmla="*/ 56882 h 947296"/>
                  <a:gd name="connsiteX13" fmla="*/ 274333 w 625943"/>
                  <a:gd name="connsiteY13" fmla="*/ 2380 h 947296"/>
                  <a:gd name="connsiteX14" fmla="*/ 100331 w 625943"/>
                  <a:gd name="connsiteY14" fmla="*/ 108055 h 947296"/>
                  <a:gd name="connsiteX15" fmla="*/ 29398 w 625943"/>
                  <a:gd name="connsiteY15" fmla="*/ 335112 h 947296"/>
                  <a:gd name="connsiteX16" fmla="*/ 35551 w 625943"/>
                  <a:gd name="connsiteY16" fmla="*/ 420014 h 947296"/>
                  <a:gd name="connsiteX17" fmla="*/ 35406 w 625943"/>
                  <a:gd name="connsiteY17" fmla="*/ 453092 h 947296"/>
                  <a:gd name="connsiteX18" fmla="*/ 26575 w 625943"/>
                  <a:gd name="connsiteY18" fmla="*/ 564413 h 947296"/>
                  <a:gd name="connsiteX19" fmla="*/ 31135 w 625943"/>
                  <a:gd name="connsiteY19" fmla="*/ 586923 h 947296"/>
                  <a:gd name="connsiteX20" fmla="*/ 53573 w 625943"/>
                  <a:gd name="connsiteY20" fmla="*/ 629338 h 947296"/>
                  <a:gd name="connsiteX21" fmla="*/ 47927 w 625943"/>
                  <a:gd name="connsiteY21" fmla="*/ 681741 h 947296"/>
                  <a:gd name="connsiteX22" fmla="*/ 8480 w 625943"/>
                  <a:gd name="connsiteY22" fmla="*/ 727196 h 947296"/>
                  <a:gd name="connsiteX23" fmla="*/ 5440 w 625943"/>
                  <a:gd name="connsiteY23" fmla="*/ 769611 h 947296"/>
                  <a:gd name="connsiteX24" fmla="*/ 18686 w 625943"/>
                  <a:gd name="connsiteY24" fmla="*/ 790529 h 947296"/>
                  <a:gd name="connsiteX25" fmla="*/ 38445 w 625943"/>
                  <a:gd name="connsiteY25" fmla="*/ 813908 h 947296"/>
                  <a:gd name="connsiteX26" fmla="*/ 59508 w 625943"/>
                  <a:gd name="connsiteY26" fmla="*/ 828601 h 947296"/>
                  <a:gd name="connsiteX27" fmla="*/ 276070 w 625943"/>
                  <a:gd name="connsiteY27" fmla="*/ 942093 h 947296"/>
                  <a:gd name="connsiteX28" fmla="*/ 84262 w 625943"/>
                  <a:gd name="connsiteY28" fmla="*/ 300804 h 947296"/>
                  <a:gd name="connsiteX29" fmla="*/ 118426 w 625943"/>
                  <a:gd name="connsiteY29" fmla="*/ 259909 h 947296"/>
                  <a:gd name="connsiteX30" fmla="*/ 133843 w 625943"/>
                  <a:gd name="connsiteY30" fmla="*/ 243985 h 947296"/>
                  <a:gd name="connsiteX31" fmla="*/ 274260 w 625943"/>
                  <a:gd name="connsiteY31" fmla="*/ 133823 h 947296"/>
                  <a:gd name="connsiteX32" fmla="*/ 405197 w 625943"/>
                  <a:gd name="connsiteY32" fmla="*/ 158939 h 947296"/>
                  <a:gd name="connsiteX33" fmla="*/ 480038 w 625943"/>
                  <a:gd name="connsiteY33" fmla="*/ 227700 h 947296"/>
                  <a:gd name="connsiteX34" fmla="*/ 498350 w 625943"/>
                  <a:gd name="connsiteY34" fmla="*/ 245071 h 947296"/>
                  <a:gd name="connsiteX35" fmla="*/ 553649 w 625943"/>
                  <a:gd name="connsiteY35" fmla="*/ 347562 h 947296"/>
                  <a:gd name="connsiteX36" fmla="*/ 352865 w 625943"/>
                  <a:gd name="connsiteY36" fmla="*/ 608710 h 947296"/>
                  <a:gd name="connsiteX37" fmla="*/ 279038 w 625943"/>
                  <a:gd name="connsiteY37" fmla="*/ 609289 h 947296"/>
                  <a:gd name="connsiteX38" fmla="*/ 72609 w 625943"/>
                  <a:gd name="connsiteY38" fmla="*/ 360879 h 947296"/>
                  <a:gd name="connsiteX39" fmla="*/ 84335 w 625943"/>
                  <a:gd name="connsiteY39" fmla="*/ 300876 h 947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25943" h="947296">
                    <a:moveTo>
                      <a:pt x="276287" y="942238"/>
                    </a:moveTo>
                    <a:cubicBezTo>
                      <a:pt x="299449" y="954398"/>
                      <a:pt x="353951" y="942238"/>
                      <a:pt x="377547" y="930947"/>
                    </a:cubicBezTo>
                    <a:lnTo>
                      <a:pt x="600913" y="861679"/>
                    </a:lnTo>
                    <a:cubicBezTo>
                      <a:pt x="607065" y="858711"/>
                      <a:pt x="611915" y="853789"/>
                      <a:pt x="615027" y="847926"/>
                    </a:cubicBezTo>
                    <a:cubicBezTo>
                      <a:pt x="619804" y="838951"/>
                      <a:pt x="620745" y="827732"/>
                      <a:pt x="616547" y="817527"/>
                    </a:cubicBezTo>
                    <a:lnTo>
                      <a:pt x="596859" y="769539"/>
                    </a:lnTo>
                    <a:cubicBezTo>
                      <a:pt x="593240" y="760636"/>
                      <a:pt x="592444" y="750647"/>
                      <a:pt x="594688" y="741165"/>
                    </a:cubicBezTo>
                    <a:lnTo>
                      <a:pt x="624002" y="644176"/>
                    </a:lnTo>
                    <a:cubicBezTo>
                      <a:pt x="626969" y="634405"/>
                      <a:pt x="626535" y="623765"/>
                      <a:pt x="622699" y="614210"/>
                    </a:cubicBezTo>
                    <a:cubicBezTo>
                      <a:pt x="618718" y="601399"/>
                      <a:pt x="603663" y="556234"/>
                      <a:pt x="599682" y="543423"/>
                    </a:cubicBezTo>
                    <a:cubicBezTo>
                      <a:pt x="593747" y="513747"/>
                      <a:pt x="578330" y="485663"/>
                      <a:pt x="575941" y="454684"/>
                    </a:cubicBezTo>
                    <a:cubicBezTo>
                      <a:pt x="574494" y="435431"/>
                      <a:pt x="580429" y="416612"/>
                      <a:pt x="584410" y="398083"/>
                    </a:cubicBezTo>
                    <a:cubicBezTo>
                      <a:pt x="612132" y="269318"/>
                      <a:pt x="567618" y="133316"/>
                      <a:pt x="468529" y="56882"/>
                    </a:cubicBezTo>
                    <a:cubicBezTo>
                      <a:pt x="413520" y="14467"/>
                      <a:pt x="345483" y="-7609"/>
                      <a:pt x="274333" y="2380"/>
                    </a:cubicBezTo>
                    <a:cubicBezTo>
                      <a:pt x="209263" y="11500"/>
                      <a:pt x="146727" y="45374"/>
                      <a:pt x="100331" y="108055"/>
                    </a:cubicBezTo>
                    <a:cubicBezTo>
                      <a:pt x="53501" y="171316"/>
                      <a:pt x="21509" y="254263"/>
                      <a:pt x="29398" y="335112"/>
                    </a:cubicBezTo>
                    <a:lnTo>
                      <a:pt x="35551" y="420014"/>
                    </a:lnTo>
                    <a:cubicBezTo>
                      <a:pt x="36347" y="431016"/>
                      <a:pt x="36347" y="442090"/>
                      <a:pt x="35406" y="453092"/>
                    </a:cubicBezTo>
                    <a:lnTo>
                      <a:pt x="26575" y="564413"/>
                    </a:lnTo>
                    <a:cubicBezTo>
                      <a:pt x="28168" y="572085"/>
                      <a:pt x="29615" y="579251"/>
                      <a:pt x="31135" y="586923"/>
                    </a:cubicBezTo>
                    <a:lnTo>
                      <a:pt x="53573" y="629338"/>
                    </a:lnTo>
                    <a:cubicBezTo>
                      <a:pt x="62548" y="646275"/>
                      <a:pt x="60232" y="667555"/>
                      <a:pt x="47927" y="681741"/>
                    </a:cubicBezTo>
                    <a:lnTo>
                      <a:pt x="8480" y="727196"/>
                    </a:lnTo>
                    <a:cubicBezTo>
                      <a:pt x="-1581" y="738777"/>
                      <a:pt x="-2811" y="756438"/>
                      <a:pt x="5440" y="769611"/>
                    </a:cubicBezTo>
                    <a:lnTo>
                      <a:pt x="18686" y="790529"/>
                    </a:lnTo>
                    <a:cubicBezTo>
                      <a:pt x="24259" y="799359"/>
                      <a:pt x="30918" y="807176"/>
                      <a:pt x="38445" y="813908"/>
                    </a:cubicBezTo>
                    <a:cubicBezTo>
                      <a:pt x="44887" y="819698"/>
                      <a:pt x="51909" y="824620"/>
                      <a:pt x="59508" y="828601"/>
                    </a:cubicBezTo>
                    <a:lnTo>
                      <a:pt x="276070" y="942093"/>
                    </a:lnTo>
                    <a:close/>
                    <a:moveTo>
                      <a:pt x="84262" y="300804"/>
                    </a:moveTo>
                    <a:cubicBezTo>
                      <a:pt x="92586" y="284156"/>
                      <a:pt x="105831" y="272576"/>
                      <a:pt x="118426" y="259909"/>
                    </a:cubicBezTo>
                    <a:cubicBezTo>
                      <a:pt x="123565" y="254698"/>
                      <a:pt x="128704" y="249341"/>
                      <a:pt x="133843" y="243985"/>
                    </a:cubicBezTo>
                    <a:cubicBezTo>
                      <a:pt x="175389" y="200123"/>
                      <a:pt x="217587" y="151121"/>
                      <a:pt x="274260" y="133823"/>
                    </a:cubicBezTo>
                    <a:cubicBezTo>
                      <a:pt x="318340" y="120505"/>
                      <a:pt x="367993" y="130131"/>
                      <a:pt x="405197" y="158939"/>
                    </a:cubicBezTo>
                    <a:cubicBezTo>
                      <a:pt x="431905" y="179567"/>
                      <a:pt x="455356" y="204466"/>
                      <a:pt x="480038" y="227700"/>
                    </a:cubicBezTo>
                    <a:cubicBezTo>
                      <a:pt x="485973" y="233273"/>
                      <a:pt x="492197" y="239063"/>
                      <a:pt x="498350" y="245071"/>
                    </a:cubicBezTo>
                    <a:cubicBezTo>
                      <a:pt x="526506" y="272576"/>
                      <a:pt x="553865" y="304930"/>
                      <a:pt x="553649" y="347562"/>
                    </a:cubicBezTo>
                    <a:cubicBezTo>
                      <a:pt x="552925" y="486821"/>
                      <a:pt x="481558" y="570276"/>
                      <a:pt x="352865" y="608710"/>
                    </a:cubicBezTo>
                    <a:cubicBezTo>
                      <a:pt x="328763" y="615875"/>
                      <a:pt x="303213" y="616092"/>
                      <a:pt x="279038" y="609289"/>
                    </a:cubicBezTo>
                    <a:cubicBezTo>
                      <a:pt x="152951" y="573678"/>
                      <a:pt x="82308" y="492467"/>
                      <a:pt x="72609" y="360879"/>
                    </a:cubicBezTo>
                    <a:cubicBezTo>
                      <a:pt x="71089" y="340179"/>
                      <a:pt x="75142" y="319116"/>
                      <a:pt x="84335" y="300876"/>
                    </a:cubicBezTo>
                    <a:close/>
                  </a:path>
                </a:pathLst>
              </a:custGeom>
              <a:solidFill>
                <a:srgbClr val="0F0A06"/>
              </a:solidFill>
              <a:ln w="3400" cap="flat">
                <a:solidFill>
                  <a:srgbClr val="1D1D1B"/>
                </a:solidFill>
                <a:prstDash val="solid"/>
                <a:miter/>
              </a:ln>
            </p:spPr>
            <p:txBody>
              <a:bodyPr rtlCol="0" anchor="ctr"/>
              <a:lstStyle/>
              <a:p>
                <a:endParaRPr lang="en-GB"/>
              </a:p>
            </p:txBody>
          </p:sp>
        </p:grpSp>
      </p:grpSp>
      <p:grpSp>
        <p:nvGrpSpPr>
          <p:cNvPr id="191" name="Group 190">
            <a:extLst>
              <a:ext uri="{FF2B5EF4-FFF2-40B4-BE49-F238E27FC236}">
                <a16:creationId xmlns:a16="http://schemas.microsoft.com/office/drawing/2014/main" id="{B0425A8B-E3FF-74EC-6F87-6512F9108A38}"/>
              </a:ext>
            </a:extLst>
          </p:cNvPr>
          <p:cNvGrpSpPr/>
          <p:nvPr/>
        </p:nvGrpSpPr>
        <p:grpSpPr>
          <a:xfrm>
            <a:off x="545587" y="1641994"/>
            <a:ext cx="423841" cy="495405"/>
            <a:chOff x="10905915" y="3797853"/>
            <a:chExt cx="835449" cy="1071008"/>
          </a:xfrm>
        </p:grpSpPr>
        <p:sp>
          <p:nvSpPr>
            <p:cNvPr id="192" name="Freeform: Shape 782">
              <a:extLst>
                <a:ext uri="{FF2B5EF4-FFF2-40B4-BE49-F238E27FC236}">
                  <a16:creationId xmlns:a16="http://schemas.microsoft.com/office/drawing/2014/main" id="{9414216D-F411-416E-BE2E-9038CBDA5E63}"/>
                </a:ext>
              </a:extLst>
            </p:cNvPr>
            <p:cNvSpPr/>
            <p:nvPr/>
          </p:nvSpPr>
          <p:spPr>
            <a:xfrm>
              <a:off x="11010174" y="3811879"/>
              <a:ext cx="691634" cy="917828"/>
            </a:xfrm>
            <a:custGeom>
              <a:avLst/>
              <a:gdLst>
                <a:gd name="connsiteX0" fmla="*/ 691634 w 691634"/>
                <a:gd name="connsiteY0" fmla="*/ 358006 h 917828"/>
                <a:gd name="connsiteX1" fmla="*/ 662733 w 691634"/>
                <a:gd name="connsiteY1" fmla="*/ 416192 h 917828"/>
                <a:gd name="connsiteX2" fmla="*/ 658439 w 691634"/>
                <a:gd name="connsiteY2" fmla="*/ 416728 h 917828"/>
                <a:gd name="connsiteX3" fmla="*/ 648397 w 691634"/>
                <a:gd name="connsiteY3" fmla="*/ 413968 h 917828"/>
                <a:gd name="connsiteX4" fmla="*/ 424778 w 691634"/>
                <a:gd name="connsiteY4" fmla="*/ 673772 h 917828"/>
                <a:gd name="connsiteX5" fmla="*/ 424778 w 691634"/>
                <a:gd name="connsiteY5" fmla="*/ 688337 h 917828"/>
                <a:gd name="connsiteX6" fmla="*/ 430681 w 691634"/>
                <a:gd name="connsiteY6" fmla="*/ 745680 h 917828"/>
                <a:gd name="connsiteX7" fmla="*/ 431754 w 691634"/>
                <a:gd name="connsiteY7" fmla="*/ 753116 h 917828"/>
                <a:gd name="connsiteX8" fmla="*/ 434437 w 691634"/>
                <a:gd name="connsiteY8" fmla="*/ 754036 h 917828"/>
                <a:gd name="connsiteX9" fmla="*/ 260034 w 691634"/>
                <a:gd name="connsiteY9" fmla="*/ 747290 h 917828"/>
                <a:gd name="connsiteX10" fmla="*/ 259344 w 691634"/>
                <a:gd name="connsiteY10" fmla="*/ 745296 h 917828"/>
                <a:gd name="connsiteX11" fmla="*/ 265017 w 691634"/>
                <a:gd name="connsiteY11" fmla="*/ 672392 h 917828"/>
                <a:gd name="connsiteX12" fmla="*/ 45690 w 691634"/>
                <a:gd name="connsiteY12" fmla="*/ 413508 h 917828"/>
                <a:gd name="connsiteX13" fmla="*/ 34574 w 691634"/>
                <a:gd name="connsiteY13" fmla="*/ 416728 h 917828"/>
                <a:gd name="connsiteX14" fmla="*/ 33884 w 691634"/>
                <a:gd name="connsiteY14" fmla="*/ 416652 h 917828"/>
                <a:gd name="connsiteX15" fmla="*/ 0 w 691634"/>
                <a:gd name="connsiteY15" fmla="*/ 355400 h 917828"/>
                <a:gd name="connsiteX16" fmla="*/ 34574 w 691634"/>
                <a:gd name="connsiteY16" fmla="*/ 293994 h 917828"/>
                <a:gd name="connsiteX17" fmla="*/ 41857 w 691634"/>
                <a:gd name="connsiteY17" fmla="*/ 295374 h 917828"/>
                <a:gd name="connsiteX18" fmla="*/ 116371 w 691634"/>
                <a:gd name="connsiteY18" fmla="*/ 115451 h 917828"/>
                <a:gd name="connsiteX19" fmla="*/ 347043 w 691634"/>
                <a:gd name="connsiteY19" fmla="*/ 0 h 917828"/>
                <a:gd name="connsiteX20" fmla="*/ 652843 w 691634"/>
                <a:gd name="connsiteY20" fmla="*/ 300050 h 917828"/>
                <a:gd name="connsiteX21" fmla="*/ 658439 w 691634"/>
                <a:gd name="connsiteY21" fmla="*/ 299207 h 917828"/>
                <a:gd name="connsiteX22" fmla="*/ 691634 w 691634"/>
                <a:gd name="connsiteY22" fmla="*/ 358006 h 917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91634" h="917828">
                  <a:moveTo>
                    <a:pt x="691634" y="358006"/>
                  </a:moveTo>
                  <a:cubicBezTo>
                    <a:pt x="691634" y="387827"/>
                    <a:pt x="678985" y="412435"/>
                    <a:pt x="662733" y="416192"/>
                  </a:cubicBezTo>
                  <a:cubicBezTo>
                    <a:pt x="661353" y="416498"/>
                    <a:pt x="659896" y="416728"/>
                    <a:pt x="658439" y="416728"/>
                  </a:cubicBezTo>
                  <a:cubicBezTo>
                    <a:pt x="654990" y="416728"/>
                    <a:pt x="651616" y="415732"/>
                    <a:pt x="648397" y="413968"/>
                  </a:cubicBezTo>
                  <a:cubicBezTo>
                    <a:pt x="624172" y="540689"/>
                    <a:pt x="536856" y="641421"/>
                    <a:pt x="424778" y="673772"/>
                  </a:cubicBezTo>
                  <a:lnTo>
                    <a:pt x="424778" y="688337"/>
                  </a:lnTo>
                  <a:cubicBezTo>
                    <a:pt x="426235" y="708039"/>
                    <a:pt x="427844" y="727128"/>
                    <a:pt x="430681" y="745680"/>
                  </a:cubicBezTo>
                  <a:cubicBezTo>
                    <a:pt x="430988" y="748133"/>
                    <a:pt x="431370" y="750663"/>
                    <a:pt x="431754" y="753116"/>
                  </a:cubicBezTo>
                  <a:cubicBezTo>
                    <a:pt x="432751" y="753423"/>
                    <a:pt x="433670" y="753729"/>
                    <a:pt x="434437" y="754036"/>
                  </a:cubicBezTo>
                  <a:cubicBezTo>
                    <a:pt x="399020" y="892715"/>
                    <a:pt x="360996" y="1043124"/>
                    <a:pt x="260034" y="747290"/>
                  </a:cubicBezTo>
                  <a:cubicBezTo>
                    <a:pt x="259803" y="746676"/>
                    <a:pt x="259573" y="745986"/>
                    <a:pt x="259344" y="745296"/>
                  </a:cubicBezTo>
                  <a:cubicBezTo>
                    <a:pt x="263560" y="720688"/>
                    <a:pt x="263177" y="697307"/>
                    <a:pt x="265017" y="672392"/>
                  </a:cubicBezTo>
                  <a:cubicBezTo>
                    <a:pt x="154932" y="638738"/>
                    <a:pt x="69455" y="538696"/>
                    <a:pt x="45690" y="413508"/>
                  </a:cubicBezTo>
                  <a:cubicBezTo>
                    <a:pt x="42163" y="415578"/>
                    <a:pt x="38484" y="416728"/>
                    <a:pt x="34574" y="416728"/>
                  </a:cubicBezTo>
                  <a:cubicBezTo>
                    <a:pt x="34345" y="416728"/>
                    <a:pt x="34115" y="416652"/>
                    <a:pt x="33884" y="416652"/>
                  </a:cubicBezTo>
                  <a:cubicBezTo>
                    <a:pt x="15103" y="416038"/>
                    <a:pt x="0" y="388900"/>
                    <a:pt x="0" y="355400"/>
                  </a:cubicBezTo>
                  <a:cubicBezTo>
                    <a:pt x="0" y="321899"/>
                    <a:pt x="15486" y="293994"/>
                    <a:pt x="34574" y="293994"/>
                  </a:cubicBezTo>
                  <a:cubicBezTo>
                    <a:pt x="37028" y="293994"/>
                    <a:pt x="39557" y="294531"/>
                    <a:pt x="41857" y="295374"/>
                  </a:cubicBezTo>
                  <a:cubicBezTo>
                    <a:pt x="50367" y="226839"/>
                    <a:pt x="77044" y="164821"/>
                    <a:pt x="116371" y="115451"/>
                  </a:cubicBezTo>
                  <a:lnTo>
                    <a:pt x="347043" y="0"/>
                  </a:lnTo>
                  <a:cubicBezTo>
                    <a:pt x="504351" y="0"/>
                    <a:pt x="634139" y="130937"/>
                    <a:pt x="652843" y="300050"/>
                  </a:cubicBezTo>
                  <a:cubicBezTo>
                    <a:pt x="654683" y="299514"/>
                    <a:pt x="656600" y="299207"/>
                    <a:pt x="658439" y="299207"/>
                  </a:cubicBezTo>
                  <a:cubicBezTo>
                    <a:pt x="676761" y="299207"/>
                    <a:pt x="691634" y="325578"/>
                    <a:pt x="691634" y="358006"/>
                  </a:cubicBezTo>
                  <a:close/>
                </a:path>
              </a:pathLst>
            </a:custGeom>
            <a:solidFill>
              <a:srgbClr val="E2BFA6"/>
            </a:solidFill>
            <a:ln w="7663" cap="flat">
              <a:solidFill>
                <a:srgbClr val="1D1D1B"/>
              </a:solidFill>
              <a:prstDash val="solid"/>
              <a:miter/>
            </a:ln>
          </p:spPr>
          <p:txBody>
            <a:bodyPr rtlCol="0" anchor="ctr"/>
            <a:lstStyle/>
            <a:p>
              <a:endParaRPr lang="en-GB"/>
            </a:p>
          </p:txBody>
        </p:sp>
        <p:sp>
          <p:nvSpPr>
            <p:cNvPr id="193" name="Freeform: Shape 783">
              <a:extLst>
                <a:ext uri="{FF2B5EF4-FFF2-40B4-BE49-F238E27FC236}">
                  <a16:creationId xmlns:a16="http://schemas.microsoft.com/office/drawing/2014/main" id="{9E6E2C20-5C4C-8B79-1EC7-DF7032FB3D71}"/>
                </a:ext>
              </a:extLst>
            </p:cNvPr>
            <p:cNvSpPr/>
            <p:nvPr/>
          </p:nvSpPr>
          <p:spPr>
            <a:xfrm>
              <a:off x="11527842" y="4772313"/>
              <a:ext cx="1938" cy="2655"/>
            </a:xfrm>
            <a:custGeom>
              <a:avLst/>
              <a:gdLst>
                <a:gd name="connsiteX0" fmla="*/ 1939 w 1938"/>
                <a:gd name="connsiteY0" fmla="*/ 2656 h 2655"/>
                <a:gd name="connsiteX1" fmla="*/ 1939 w 1938"/>
                <a:gd name="connsiteY1" fmla="*/ 2656 h 2655"/>
                <a:gd name="connsiteX2" fmla="*/ 1939 w 1938"/>
                <a:gd name="connsiteY2" fmla="*/ 2656 h 2655"/>
              </a:gdLst>
              <a:ahLst/>
              <a:cxnLst>
                <a:cxn ang="0">
                  <a:pos x="connsiteX0" y="connsiteY0"/>
                </a:cxn>
                <a:cxn ang="0">
                  <a:pos x="connsiteX1" y="connsiteY1"/>
                </a:cxn>
                <a:cxn ang="0">
                  <a:pos x="connsiteX2" y="connsiteY2"/>
                </a:cxn>
              </a:cxnLst>
              <a:rect l="l" t="t" r="r" b="b"/>
              <a:pathLst>
                <a:path w="1938" h="2655">
                  <a:moveTo>
                    <a:pt x="1939" y="2656"/>
                  </a:moveTo>
                  <a:cubicBezTo>
                    <a:pt x="176" y="-1330"/>
                    <a:pt x="-1357" y="-410"/>
                    <a:pt x="1939" y="2656"/>
                  </a:cubicBezTo>
                  <a:lnTo>
                    <a:pt x="1939" y="2656"/>
                  </a:lnTo>
                  <a:close/>
                </a:path>
              </a:pathLst>
            </a:custGeom>
            <a:solidFill>
              <a:srgbClr val="AD8971"/>
            </a:solidFill>
            <a:ln w="7663" cap="flat">
              <a:solidFill>
                <a:srgbClr val="1D1D1B"/>
              </a:solidFill>
              <a:prstDash val="solid"/>
              <a:round/>
            </a:ln>
          </p:spPr>
          <p:txBody>
            <a:bodyPr rtlCol="0" anchor="ctr"/>
            <a:lstStyle/>
            <a:p>
              <a:endParaRPr lang="en-GB"/>
            </a:p>
          </p:txBody>
        </p:sp>
        <p:sp>
          <p:nvSpPr>
            <p:cNvPr id="194" name="Freeform: Shape 784">
              <a:extLst>
                <a:ext uri="{FF2B5EF4-FFF2-40B4-BE49-F238E27FC236}">
                  <a16:creationId xmlns:a16="http://schemas.microsoft.com/office/drawing/2014/main" id="{C7A68727-EA0D-9BC1-2782-D85B22A98A0D}"/>
                </a:ext>
              </a:extLst>
            </p:cNvPr>
            <p:cNvSpPr/>
            <p:nvPr/>
          </p:nvSpPr>
          <p:spPr>
            <a:xfrm>
              <a:off x="10905915" y="4629083"/>
              <a:ext cx="246694" cy="239778"/>
            </a:xfrm>
            <a:custGeom>
              <a:avLst/>
              <a:gdLst>
                <a:gd name="connsiteX0" fmla="*/ 166507 w 246694"/>
                <a:gd name="connsiteY0" fmla="*/ 0 h 239778"/>
                <a:gd name="connsiteX1" fmla="*/ 158764 w 246694"/>
                <a:gd name="connsiteY1" fmla="*/ 2760 h 239778"/>
                <a:gd name="connsiteX2" fmla="*/ 115988 w 246694"/>
                <a:gd name="connsiteY2" fmla="*/ 33424 h 239778"/>
                <a:gd name="connsiteX3" fmla="*/ 57265 w 246694"/>
                <a:gd name="connsiteY3" fmla="*/ 123807 h 239778"/>
                <a:gd name="connsiteX4" fmla="*/ 0 w 246694"/>
                <a:gd name="connsiteY4" fmla="*/ 239028 h 239778"/>
                <a:gd name="connsiteX5" fmla="*/ 209054 w 246694"/>
                <a:gd name="connsiteY5" fmla="*/ 239028 h 239778"/>
                <a:gd name="connsiteX6" fmla="*/ 240255 w 246694"/>
                <a:gd name="connsiteY6" fmla="*/ 151712 h 239778"/>
                <a:gd name="connsiteX7" fmla="*/ 239872 w 246694"/>
                <a:gd name="connsiteY7" fmla="*/ 161984 h 239778"/>
                <a:gd name="connsiteX8" fmla="*/ 246695 w 246694"/>
                <a:gd name="connsiteY8" fmla="*/ 102955 h 239778"/>
                <a:gd name="connsiteX9" fmla="*/ 166584 w 246694"/>
                <a:gd name="connsiteY9" fmla="*/ 77 h 239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4" h="239778">
                  <a:moveTo>
                    <a:pt x="166507" y="0"/>
                  </a:moveTo>
                  <a:cubicBezTo>
                    <a:pt x="161601" y="1763"/>
                    <a:pt x="158764" y="2760"/>
                    <a:pt x="158764" y="2760"/>
                  </a:cubicBezTo>
                  <a:cubicBezTo>
                    <a:pt x="141899" y="8739"/>
                    <a:pt x="127104" y="19395"/>
                    <a:pt x="115988" y="33424"/>
                  </a:cubicBezTo>
                  <a:cubicBezTo>
                    <a:pt x="93602" y="61635"/>
                    <a:pt x="73901" y="91916"/>
                    <a:pt x="57265" y="123807"/>
                  </a:cubicBezTo>
                  <a:lnTo>
                    <a:pt x="0" y="239028"/>
                  </a:lnTo>
                  <a:cubicBezTo>
                    <a:pt x="79881" y="239028"/>
                    <a:pt x="205605" y="240715"/>
                    <a:pt x="209054" y="239028"/>
                  </a:cubicBezTo>
                  <a:cubicBezTo>
                    <a:pt x="244318" y="221396"/>
                    <a:pt x="195255" y="215570"/>
                    <a:pt x="240255" y="151712"/>
                  </a:cubicBezTo>
                  <a:cubicBezTo>
                    <a:pt x="240255" y="153705"/>
                    <a:pt x="240102" y="157231"/>
                    <a:pt x="239872" y="161984"/>
                  </a:cubicBezTo>
                  <a:cubicBezTo>
                    <a:pt x="246618" y="142359"/>
                    <a:pt x="246695" y="120434"/>
                    <a:pt x="246695" y="102955"/>
                  </a:cubicBezTo>
                  <a:cubicBezTo>
                    <a:pt x="233892" y="56116"/>
                    <a:pt x="204608" y="18782"/>
                    <a:pt x="166584" y="77"/>
                  </a:cubicBezTo>
                  <a:close/>
                </a:path>
              </a:pathLst>
            </a:custGeom>
            <a:solidFill>
              <a:srgbClr val="ABB9D6"/>
            </a:solidFill>
            <a:ln w="7663" cap="flat">
              <a:solidFill>
                <a:srgbClr val="1D1D1B"/>
              </a:solidFill>
              <a:prstDash val="solid"/>
              <a:round/>
            </a:ln>
          </p:spPr>
          <p:txBody>
            <a:bodyPr rtlCol="0" anchor="ctr"/>
            <a:lstStyle/>
            <a:p>
              <a:endParaRPr lang="en-GB"/>
            </a:p>
          </p:txBody>
        </p:sp>
        <p:sp>
          <p:nvSpPr>
            <p:cNvPr id="195" name="Freeform: Shape 785">
              <a:extLst>
                <a:ext uri="{FF2B5EF4-FFF2-40B4-BE49-F238E27FC236}">
                  <a16:creationId xmlns:a16="http://schemas.microsoft.com/office/drawing/2014/main" id="{ACAECC11-012A-CAE8-4B4E-F8C1043F65B1}"/>
                </a:ext>
              </a:extLst>
            </p:cNvPr>
            <p:cNvSpPr/>
            <p:nvPr/>
          </p:nvSpPr>
          <p:spPr>
            <a:xfrm>
              <a:off x="11527607" y="4774877"/>
              <a:ext cx="1942" cy="12587"/>
            </a:xfrm>
            <a:custGeom>
              <a:avLst/>
              <a:gdLst>
                <a:gd name="connsiteX0" fmla="*/ 1943 w 1942"/>
                <a:gd name="connsiteY0" fmla="*/ 12588 h 12587"/>
                <a:gd name="connsiteX1" fmla="*/ 564 w 1942"/>
                <a:gd name="connsiteY1" fmla="*/ 92 h 12587"/>
                <a:gd name="connsiteX2" fmla="*/ 1943 w 1942"/>
                <a:gd name="connsiteY2" fmla="*/ 12588 h 12587"/>
              </a:gdLst>
              <a:ahLst/>
              <a:cxnLst>
                <a:cxn ang="0">
                  <a:pos x="connsiteX0" y="connsiteY0"/>
                </a:cxn>
                <a:cxn ang="0">
                  <a:pos x="connsiteX1" y="connsiteY1"/>
                </a:cxn>
                <a:cxn ang="0">
                  <a:pos x="connsiteX2" y="connsiteY2"/>
                </a:cxn>
              </a:cxnLst>
              <a:rect l="l" t="t" r="r" b="b"/>
              <a:pathLst>
                <a:path w="1942" h="12587">
                  <a:moveTo>
                    <a:pt x="1943" y="12588"/>
                  </a:moveTo>
                  <a:lnTo>
                    <a:pt x="564" y="92"/>
                  </a:lnTo>
                  <a:cubicBezTo>
                    <a:pt x="-663" y="-981"/>
                    <a:pt x="257" y="7605"/>
                    <a:pt x="1943" y="12588"/>
                  </a:cubicBezTo>
                  <a:close/>
                </a:path>
              </a:pathLst>
            </a:custGeom>
            <a:solidFill>
              <a:srgbClr val="4E6289"/>
            </a:solidFill>
            <a:ln w="7663" cap="flat">
              <a:solidFill>
                <a:srgbClr val="1D1D1B"/>
              </a:solidFill>
              <a:prstDash val="solid"/>
              <a:round/>
            </a:ln>
          </p:spPr>
          <p:txBody>
            <a:bodyPr rtlCol="0" anchor="ctr"/>
            <a:lstStyle/>
            <a:p>
              <a:endParaRPr lang="en-GB"/>
            </a:p>
          </p:txBody>
        </p:sp>
        <p:sp>
          <p:nvSpPr>
            <p:cNvPr id="196" name="Freeform: Shape 786">
              <a:extLst>
                <a:ext uri="{FF2B5EF4-FFF2-40B4-BE49-F238E27FC236}">
                  <a16:creationId xmlns:a16="http://schemas.microsoft.com/office/drawing/2014/main" id="{E4129DBB-B62F-F3E4-7339-D15E5B12302F}"/>
                </a:ext>
              </a:extLst>
            </p:cNvPr>
            <p:cNvSpPr/>
            <p:nvPr/>
          </p:nvSpPr>
          <p:spPr>
            <a:xfrm>
              <a:off x="11525987" y="4643802"/>
              <a:ext cx="215377" cy="224386"/>
            </a:xfrm>
            <a:custGeom>
              <a:avLst/>
              <a:gdLst>
                <a:gd name="connsiteX0" fmla="*/ 181877 w 215377"/>
                <a:gd name="connsiteY0" fmla="*/ 114378 h 224386"/>
                <a:gd name="connsiteX1" fmla="*/ 122235 w 215377"/>
                <a:gd name="connsiteY1" fmla="*/ 39787 h 224386"/>
                <a:gd name="connsiteX2" fmla="*/ 83368 w 215377"/>
                <a:gd name="connsiteY2" fmla="*/ 10349 h 224386"/>
                <a:gd name="connsiteX3" fmla="*/ 65199 w 215377"/>
                <a:gd name="connsiteY3" fmla="*/ 0 h 224386"/>
                <a:gd name="connsiteX4" fmla="*/ 17593 w 215377"/>
                <a:gd name="connsiteY4" fmla="*/ 42240 h 224386"/>
                <a:gd name="connsiteX5" fmla="*/ 421 w 215377"/>
                <a:gd name="connsiteY5" fmla="*/ 128790 h 224386"/>
                <a:gd name="connsiteX6" fmla="*/ 2338 w 215377"/>
                <a:gd name="connsiteY6" fmla="*/ 131243 h 224386"/>
                <a:gd name="connsiteX7" fmla="*/ 36068 w 215377"/>
                <a:gd name="connsiteY7" fmla="*/ 223543 h 224386"/>
                <a:gd name="connsiteX8" fmla="*/ 215377 w 215377"/>
                <a:gd name="connsiteY8" fmla="*/ 224386 h 224386"/>
                <a:gd name="connsiteX9" fmla="*/ 182030 w 215377"/>
                <a:gd name="connsiteY9" fmla="*/ 114455 h 224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5377" h="224386">
                  <a:moveTo>
                    <a:pt x="181877" y="114378"/>
                  </a:moveTo>
                  <a:cubicBezTo>
                    <a:pt x="174057" y="89310"/>
                    <a:pt x="143164" y="55579"/>
                    <a:pt x="122235" y="39787"/>
                  </a:cubicBezTo>
                  <a:lnTo>
                    <a:pt x="83368" y="10349"/>
                  </a:lnTo>
                  <a:lnTo>
                    <a:pt x="65199" y="0"/>
                  </a:lnTo>
                  <a:cubicBezTo>
                    <a:pt x="43428" y="4063"/>
                    <a:pt x="24722" y="17325"/>
                    <a:pt x="17593" y="42240"/>
                  </a:cubicBezTo>
                  <a:cubicBezTo>
                    <a:pt x="11844" y="71065"/>
                    <a:pt x="-2645" y="99889"/>
                    <a:pt x="421" y="128790"/>
                  </a:cubicBezTo>
                  <a:cubicBezTo>
                    <a:pt x="421" y="128254"/>
                    <a:pt x="1264" y="128867"/>
                    <a:pt x="2338" y="131243"/>
                  </a:cubicBezTo>
                  <a:cubicBezTo>
                    <a:pt x="15523" y="164897"/>
                    <a:pt x="17516" y="175170"/>
                    <a:pt x="36068" y="223543"/>
                  </a:cubicBezTo>
                  <a:lnTo>
                    <a:pt x="215377" y="224386"/>
                  </a:lnTo>
                  <a:lnTo>
                    <a:pt x="182030" y="114455"/>
                  </a:lnTo>
                  <a:close/>
                </a:path>
              </a:pathLst>
            </a:custGeom>
            <a:solidFill>
              <a:srgbClr val="ABB9D6"/>
            </a:solidFill>
            <a:ln w="7663" cap="flat">
              <a:solidFill>
                <a:srgbClr val="1D1D1B"/>
              </a:solidFill>
              <a:prstDash val="solid"/>
              <a:round/>
            </a:ln>
          </p:spPr>
          <p:txBody>
            <a:bodyPr rtlCol="0" anchor="ctr"/>
            <a:lstStyle/>
            <a:p>
              <a:endParaRPr lang="en-GB"/>
            </a:p>
          </p:txBody>
        </p:sp>
        <p:sp>
          <p:nvSpPr>
            <p:cNvPr id="197" name="Freeform: Shape 787">
              <a:extLst>
                <a:ext uri="{FF2B5EF4-FFF2-40B4-BE49-F238E27FC236}">
                  <a16:creationId xmlns:a16="http://schemas.microsoft.com/office/drawing/2014/main" id="{12B8F8E3-910E-D27A-DD07-E75965B1F5AE}"/>
                </a:ext>
              </a:extLst>
            </p:cNvPr>
            <p:cNvSpPr/>
            <p:nvPr/>
          </p:nvSpPr>
          <p:spPr>
            <a:xfrm>
              <a:off x="11072422" y="4557559"/>
              <a:ext cx="518686" cy="311055"/>
            </a:xfrm>
            <a:custGeom>
              <a:avLst/>
              <a:gdLst>
                <a:gd name="connsiteX0" fmla="*/ 478824 w 518686"/>
                <a:gd name="connsiteY0" fmla="*/ 144889 h 311055"/>
                <a:gd name="connsiteX1" fmla="*/ 518687 w 518686"/>
                <a:gd name="connsiteY1" fmla="*/ 86243 h 311055"/>
                <a:gd name="connsiteX2" fmla="*/ 366823 w 518686"/>
                <a:gd name="connsiteY2" fmla="*/ 0 h 311055"/>
                <a:gd name="connsiteX3" fmla="*/ 285868 w 518686"/>
                <a:gd name="connsiteY3" fmla="*/ 102342 h 311055"/>
                <a:gd name="connsiteX4" fmla="*/ 200545 w 518686"/>
                <a:gd name="connsiteY4" fmla="*/ 0 h 311055"/>
                <a:gd name="connsiteX5" fmla="*/ 0 w 518686"/>
                <a:gd name="connsiteY5" fmla="*/ 71525 h 311055"/>
                <a:gd name="connsiteX6" fmla="*/ 58186 w 518686"/>
                <a:gd name="connsiteY6" fmla="*/ 148645 h 311055"/>
                <a:gd name="connsiteX7" fmla="*/ 42470 w 518686"/>
                <a:gd name="connsiteY7" fmla="*/ 310476 h 311055"/>
                <a:gd name="connsiteX8" fmla="*/ 490323 w 518686"/>
                <a:gd name="connsiteY8" fmla="*/ 309633 h 311055"/>
                <a:gd name="connsiteX9" fmla="*/ 478824 w 518686"/>
                <a:gd name="connsiteY9" fmla="*/ 144812 h 311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18686" h="311055">
                  <a:moveTo>
                    <a:pt x="478824" y="144889"/>
                  </a:moveTo>
                  <a:cubicBezTo>
                    <a:pt x="481353" y="115604"/>
                    <a:pt x="496839" y="90306"/>
                    <a:pt x="518687" y="86243"/>
                  </a:cubicBezTo>
                  <a:lnTo>
                    <a:pt x="366823" y="0"/>
                  </a:lnTo>
                  <a:lnTo>
                    <a:pt x="285868" y="102342"/>
                  </a:lnTo>
                  <a:lnTo>
                    <a:pt x="200545" y="0"/>
                  </a:lnTo>
                  <a:cubicBezTo>
                    <a:pt x="198705" y="690"/>
                    <a:pt x="37410" y="58186"/>
                    <a:pt x="0" y="71525"/>
                  </a:cubicBezTo>
                  <a:cubicBezTo>
                    <a:pt x="38024" y="90230"/>
                    <a:pt x="47990" y="114301"/>
                    <a:pt x="58186" y="148645"/>
                  </a:cubicBezTo>
                  <a:cubicBezTo>
                    <a:pt x="60716" y="181763"/>
                    <a:pt x="48833" y="242938"/>
                    <a:pt x="42470" y="310476"/>
                  </a:cubicBezTo>
                  <a:cubicBezTo>
                    <a:pt x="43774" y="312163"/>
                    <a:pt x="490323" y="309633"/>
                    <a:pt x="490323" y="309633"/>
                  </a:cubicBezTo>
                  <a:cubicBezTo>
                    <a:pt x="487792" y="286711"/>
                    <a:pt x="473074" y="173637"/>
                    <a:pt x="478824" y="144812"/>
                  </a:cubicBezTo>
                  <a:close/>
                </a:path>
              </a:pathLst>
            </a:custGeom>
            <a:solidFill>
              <a:srgbClr val="4E6289"/>
            </a:solidFill>
            <a:ln w="7663" cap="flat">
              <a:solidFill>
                <a:srgbClr val="1D1D1B"/>
              </a:solidFill>
              <a:prstDash val="solid"/>
              <a:round/>
            </a:ln>
          </p:spPr>
          <p:txBody>
            <a:bodyPr rtlCol="0" anchor="ctr"/>
            <a:lstStyle/>
            <a:p>
              <a:endParaRPr lang="en-GB"/>
            </a:p>
          </p:txBody>
        </p:sp>
        <p:sp>
          <p:nvSpPr>
            <p:cNvPr id="198" name="Freeform: Shape 788">
              <a:extLst>
                <a:ext uri="{FF2B5EF4-FFF2-40B4-BE49-F238E27FC236}">
                  <a16:creationId xmlns:a16="http://schemas.microsoft.com/office/drawing/2014/main" id="{6D95FAFB-793B-347F-0C26-945BED5CDB6B}"/>
                </a:ext>
              </a:extLst>
            </p:cNvPr>
            <p:cNvSpPr/>
            <p:nvPr/>
          </p:nvSpPr>
          <p:spPr>
            <a:xfrm>
              <a:off x="11229194" y="4542763"/>
              <a:ext cx="130629" cy="139905"/>
            </a:xfrm>
            <a:custGeom>
              <a:avLst/>
              <a:gdLst>
                <a:gd name="connsiteX0" fmla="*/ 130629 w 130629"/>
                <a:gd name="connsiteY0" fmla="*/ 112845 h 139905"/>
                <a:gd name="connsiteX1" fmla="*/ 64472 w 130629"/>
                <a:gd name="connsiteY1" fmla="*/ 139906 h 139905"/>
                <a:gd name="connsiteX2" fmla="*/ 0 w 130629"/>
                <a:gd name="connsiteY2" fmla="*/ 12112 h 139905"/>
                <a:gd name="connsiteX3" fmla="*/ 30050 w 130629"/>
                <a:gd name="connsiteY3" fmla="*/ 0 h 139905"/>
                <a:gd name="connsiteX4" fmla="*/ 130629 w 130629"/>
                <a:gd name="connsiteY4" fmla="*/ 112845 h 139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9" h="139905">
                  <a:moveTo>
                    <a:pt x="130629" y="112845"/>
                  </a:moveTo>
                  <a:lnTo>
                    <a:pt x="64472" y="139906"/>
                  </a:lnTo>
                  <a:lnTo>
                    <a:pt x="0" y="12112"/>
                  </a:lnTo>
                  <a:lnTo>
                    <a:pt x="30050" y="0"/>
                  </a:lnTo>
                  <a:lnTo>
                    <a:pt x="130629" y="112845"/>
                  </a:lnTo>
                  <a:close/>
                </a:path>
              </a:pathLst>
            </a:custGeom>
            <a:solidFill>
              <a:srgbClr val="FFFFFF"/>
            </a:solidFill>
            <a:ln w="7663" cap="flat">
              <a:solidFill>
                <a:srgbClr val="1D1D1B"/>
              </a:solidFill>
              <a:prstDash val="solid"/>
              <a:round/>
            </a:ln>
          </p:spPr>
          <p:txBody>
            <a:bodyPr rtlCol="0" anchor="ctr"/>
            <a:lstStyle/>
            <a:p>
              <a:endParaRPr lang="en-GB"/>
            </a:p>
          </p:txBody>
        </p:sp>
        <p:sp>
          <p:nvSpPr>
            <p:cNvPr id="199" name="Freeform: Shape 789">
              <a:extLst>
                <a:ext uri="{FF2B5EF4-FFF2-40B4-BE49-F238E27FC236}">
                  <a16:creationId xmlns:a16="http://schemas.microsoft.com/office/drawing/2014/main" id="{D8D0FFB6-F7AD-8B9B-551C-F7572584C1D8}"/>
                </a:ext>
              </a:extLst>
            </p:cNvPr>
            <p:cNvSpPr/>
            <p:nvPr/>
          </p:nvSpPr>
          <p:spPr>
            <a:xfrm>
              <a:off x="11357907" y="4542763"/>
              <a:ext cx="124880" cy="139905"/>
            </a:xfrm>
            <a:custGeom>
              <a:avLst/>
              <a:gdLst>
                <a:gd name="connsiteX0" fmla="*/ 0 w 124880"/>
                <a:gd name="connsiteY0" fmla="*/ 112845 h 139905"/>
                <a:gd name="connsiteX1" fmla="*/ 60409 w 124880"/>
                <a:gd name="connsiteY1" fmla="*/ 139906 h 139905"/>
                <a:gd name="connsiteX2" fmla="*/ 124881 w 124880"/>
                <a:gd name="connsiteY2" fmla="*/ 12112 h 139905"/>
                <a:gd name="connsiteX3" fmla="*/ 94830 w 124880"/>
                <a:gd name="connsiteY3" fmla="*/ 0 h 139905"/>
                <a:gd name="connsiteX4" fmla="*/ 0 w 124880"/>
                <a:gd name="connsiteY4" fmla="*/ 112845 h 139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880" h="139905">
                  <a:moveTo>
                    <a:pt x="0" y="112845"/>
                  </a:moveTo>
                  <a:lnTo>
                    <a:pt x="60409" y="139906"/>
                  </a:lnTo>
                  <a:lnTo>
                    <a:pt x="124881" y="12112"/>
                  </a:lnTo>
                  <a:lnTo>
                    <a:pt x="94830" y="0"/>
                  </a:lnTo>
                  <a:lnTo>
                    <a:pt x="0" y="112845"/>
                  </a:lnTo>
                  <a:close/>
                </a:path>
              </a:pathLst>
            </a:custGeom>
            <a:solidFill>
              <a:srgbClr val="FFFFFF"/>
            </a:solidFill>
            <a:ln w="7663" cap="flat">
              <a:solidFill>
                <a:srgbClr val="1D1D1B"/>
              </a:solidFill>
              <a:prstDash val="solid"/>
              <a:round/>
            </a:ln>
          </p:spPr>
          <p:txBody>
            <a:bodyPr rtlCol="0" anchor="ctr"/>
            <a:lstStyle/>
            <a:p>
              <a:endParaRPr lang="en-GB"/>
            </a:p>
          </p:txBody>
        </p:sp>
        <p:sp>
          <p:nvSpPr>
            <p:cNvPr id="200" name="Freeform: Shape 790">
              <a:extLst>
                <a:ext uri="{FF2B5EF4-FFF2-40B4-BE49-F238E27FC236}">
                  <a16:creationId xmlns:a16="http://schemas.microsoft.com/office/drawing/2014/main" id="{6A5AE5CF-127A-6D22-BF30-D6138A498005}"/>
                </a:ext>
              </a:extLst>
            </p:cNvPr>
            <p:cNvSpPr/>
            <p:nvPr/>
          </p:nvSpPr>
          <p:spPr>
            <a:xfrm>
              <a:off x="11433395" y="4099601"/>
              <a:ext cx="95235" cy="34851"/>
            </a:xfrm>
            <a:custGeom>
              <a:avLst/>
              <a:gdLst>
                <a:gd name="connsiteX0" fmla="*/ 92860 w 95235"/>
                <a:gd name="connsiteY0" fmla="*/ 29270 h 34851"/>
                <a:gd name="connsiteX1" fmla="*/ 50620 w 95235"/>
                <a:gd name="connsiteY1" fmla="*/ 8419 h 34851"/>
                <a:gd name="connsiteX2" fmla="*/ 15509 w 95235"/>
                <a:gd name="connsiteY2" fmla="*/ 523 h 34851"/>
                <a:gd name="connsiteX3" fmla="*/ 7383 w 95235"/>
                <a:gd name="connsiteY3" fmla="*/ 753 h 34851"/>
                <a:gd name="connsiteX4" fmla="*/ 1633 w 95235"/>
                <a:gd name="connsiteY4" fmla="*/ 11715 h 34851"/>
                <a:gd name="connsiteX5" fmla="*/ 177 w 95235"/>
                <a:gd name="connsiteY5" fmla="*/ 20301 h 34851"/>
                <a:gd name="connsiteX6" fmla="*/ 177 w 95235"/>
                <a:gd name="connsiteY6" fmla="*/ 22754 h 34851"/>
                <a:gd name="connsiteX7" fmla="*/ 4930 w 95235"/>
                <a:gd name="connsiteY7" fmla="*/ 24977 h 34851"/>
                <a:gd name="connsiteX8" fmla="*/ 85500 w 95235"/>
                <a:gd name="connsiteY8" fmla="*/ 34560 h 34851"/>
                <a:gd name="connsiteX9" fmla="*/ 95236 w 95235"/>
                <a:gd name="connsiteY9" fmla="*/ 31110 h 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235" h="34851">
                  <a:moveTo>
                    <a:pt x="92860" y="29270"/>
                  </a:moveTo>
                  <a:cubicBezTo>
                    <a:pt x="79980" y="20148"/>
                    <a:pt x="65645" y="13095"/>
                    <a:pt x="50620" y="8419"/>
                  </a:cubicBezTo>
                  <a:cubicBezTo>
                    <a:pt x="39197" y="4892"/>
                    <a:pt x="27314" y="2669"/>
                    <a:pt x="15509" y="523"/>
                  </a:cubicBezTo>
                  <a:cubicBezTo>
                    <a:pt x="12825" y="63"/>
                    <a:pt x="9912" y="-474"/>
                    <a:pt x="7383" y="753"/>
                  </a:cubicBezTo>
                  <a:cubicBezTo>
                    <a:pt x="3550" y="2592"/>
                    <a:pt x="2323" y="7499"/>
                    <a:pt x="1633" y="11715"/>
                  </a:cubicBezTo>
                  <a:cubicBezTo>
                    <a:pt x="1173" y="14551"/>
                    <a:pt x="637" y="17465"/>
                    <a:pt x="177" y="20301"/>
                  </a:cubicBezTo>
                  <a:cubicBezTo>
                    <a:pt x="24" y="21144"/>
                    <a:pt x="-130" y="21988"/>
                    <a:pt x="177" y="22754"/>
                  </a:cubicBezTo>
                  <a:cubicBezTo>
                    <a:pt x="790" y="24517"/>
                    <a:pt x="3089" y="24901"/>
                    <a:pt x="4930" y="24977"/>
                  </a:cubicBezTo>
                  <a:cubicBezTo>
                    <a:pt x="31991" y="26434"/>
                    <a:pt x="58899" y="29654"/>
                    <a:pt x="85500" y="34560"/>
                  </a:cubicBezTo>
                  <a:cubicBezTo>
                    <a:pt x="89257" y="35250"/>
                    <a:pt x="94623" y="34943"/>
                    <a:pt x="95236" y="31110"/>
                  </a:cubicBezTo>
                </a:path>
              </a:pathLst>
            </a:custGeom>
            <a:solidFill>
              <a:srgbClr val="B2B2B2"/>
            </a:solidFill>
            <a:ln w="7663" cap="rnd">
              <a:solidFill>
                <a:srgbClr val="1D1D1B"/>
              </a:solidFill>
              <a:prstDash val="solid"/>
              <a:round/>
            </a:ln>
          </p:spPr>
          <p:txBody>
            <a:bodyPr rtlCol="0" anchor="ctr"/>
            <a:lstStyle/>
            <a:p>
              <a:endParaRPr lang="en-GB"/>
            </a:p>
          </p:txBody>
        </p:sp>
        <p:sp>
          <p:nvSpPr>
            <p:cNvPr id="201" name="Freeform: Shape 791">
              <a:extLst>
                <a:ext uri="{FF2B5EF4-FFF2-40B4-BE49-F238E27FC236}">
                  <a16:creationId xmlns:a16="http://schemas.microsoft.com/office/drawing/2014/main" id="{E1CA8664-DBC4-D0E1-E0C2-D30F1DF30150}"/>
                </a:ext>
              </a:extLst>
            </p:cNvPr>
            <p:cNvSpPr/>
            <p:nvPr/>
          </p:nvSpPr>
          <p:spPr>
            <a:xfrm>
              <a:off x="11176068" y="4100184"/>
              <a:ext cx="95626" cy="27598"/>
            </a:xfrm>
            <a:custGeom>
              <a:avLst/>
              <a:gdLst>
                <a:gd name="connsiteX0" fmla="*/ 2377 w 95626"/>
                <a:gd name="connsiteY0" fmla="*/ 21558 h 27598"/>
                <a:gd name="connsiteX1" fmla="*/ 46380 w 95626"/>
                <a:gd name="connsiteY1" fmla="*/ 4770 h 27598"/>
                <a:gd name="connsiteX2" fmla="*/ 82104 w 95626"/>
                <a:gd name="connsiteY2" fmla="*/ 170 h 27598"/>
                <a:gd name="connsiteX3" fmla="*/ 90153 w 95626"/>
                <a:gd name="connsiteY3" fmla="*/ 1166 h 27598"/>
                <a:gd name="connsiteX4" fmla="*/ 94906 w 95626"/>
                <a:gd name="connsiteY4" fmla="*/ 12666 h 27598"/>
                <a:gd name="connsiteX5" fmla="*/ 95596 w 95626"/>
                <a:gd name="connsiteY5" fmla="*/ 21405 h 27598"/>
                <a:gd name="connsiteX6" fmla="*/ 95366 w 95626"/>
                <a:gd name="connsiteY6" fmla="*/ 23858 h 27598"/>
                <a:gd name="connsiteX7" fmla="*/ 90460 w 95626"/>
                <a:gd name="connsiteY7" fmla="*/ 25621 h 27598"/>
                <a:gd name="connsiteX8" fmla="*/ 9352 w 95626"/>
                <a:gd name="connsiteY8" fmla="*/ 27538 h 27598"/>
                <a:gd name="connsiteX9" fmla="*/ 0 w 95626"/>
                <a:gd name="connsiteY9" fmla="*/ 23168 h 27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626" h="27598">
                  <a:moveTo>
                    <a:pt x="2377" y="21558"/>
                  </a:moveTo>
                  <a:cubicBezTo>
                    <a:pt x="16023" y="13662"/>
                    <a:pt x="30895" y="7989"/>
                    <a:pt x="46380" y="4770"/>
                  </a:cubicBezTo>
                  <a:cubicBezTo>
                    <a:pt x="58109" y="2316"/>
                    <a:pt x="70145" y="1243"/>
                    <a:pt x="82104" y="170"/>
                  </a:cubicBezTo>
                  <a:cubicBezTo>
                    <a:pt x="84864" y="-60"/>
                    <a:pt x="87777" y="-290"/>
                    <a:pt x="90153" y="1166"/>
                  </a:cubicBezTo>
                  <a:cubicBezTo>
                    <a:pt x="93833" y="3390"/>
                    <a:pt x="94523" y="8373"/>
                    <a:pt x="94906" y="12666"/>
                  </a:cubicBezTo>
                  <a:cubicBezTo>
                    <a:pt x="95136" y="15579"/>
                    <a:pt x="95366" y="18492"/>
                    <a:pt x="95596" y="21405"/>
                  </a:cubicBezTo>
                  <a:cubicBezTo>
                    <a:pt x="95596" y="22248"/>
                    <a:pt x="95749" y="23091"/>
                    <a:pt x="95366" y="23858"/>
                  </a:cubicBezTo>
                  <a:cubicBezTo>
                    <a:pt x="94600" y="25545"/>
                    <a:pt x="92300" y="25698"/>
                    <a:pt x="90460" y="25621"/>
                  </a:cubicBezTo>
                  <a:cubicBezTo>
                    <a:pt x="63399" y="24548"/>
                    <a:pt x="36260" y="25161"/>
                    <a:pt x="9352" y="27538"/>
                  </a:cubicBezTo>
                  <a:cubicBezTo>
                    <a:pt x="5519" y="27844"/>
                    <a:pt x="230" y="27078"/>
                    <a:pt x="0" y="23168"/>
                  </a:cubicBezTo>
                </a:path>
              </a:pathLst>
            </a:custGeom>
            <a:solidFill>
              <a:srgbClr val="B2B2B2"/>
            </a:solidFill>
            <a:ln w="7663" cap="rnd">
              <a:solidFill>
                <a:srgbClr val="1D1D1B"/>
              </a:solidFill>
              <a:prstDash val="solid"/>
              <a:round/>
            </a:ln>
          </p:spPr>
          <p:txBody>
            <a:bodyPr rtlCol="0" anchor="ctr"/>
            <a:lstStyle/>
            <a:p>
              <a:endParaRPr lang="en-GB"/>
            </a:p>
          </p:txBody>
        </p:sp>
        <p:sp>
          <p:nvSpPr>
            <p:cNvPr id="202" name="Freeform: Shape 792">
              <a:extLst>
                <a:ext uri="{FF2B5EF4-FFF2-40B4-BE49-F238E27FC236}">
                  <a16:creationId xmlns:a16="http://schemas.microsoft.com/office/drawing/2014/main" id="{C74C0D7E-666F-FAB2-A5B5-7B6A64929F31}"/>
                </a:ext>
              </a:extLst>
            </p:cNvPr>
            <p:cNvSpPr/>
            <p:nvPr/>
          </p:nvSpPr>
          <p:spPr>
            <a:xfrm>
              <a:off x="11236367" y="4003754"/>
              <a:ext cx="258423" cy="32194"/>
            </a:xfrm>
            <a:custGeom>
              <a:avLst/>
              <a:gdLst>
                <a:gd name="connsiteX0" fmla="*/ 7240 w 258423"/>
                <a:gd name="connsiteY0" fmla="*/ 29368 h 32194"/>
                <a:gd name="connsiteX1" fmla="*/ 67341 w 258423"/>
                <a:gd name="connsiteY1" fmla="*/ 9590 h 32194"/>
                <a:gd name="connsiteX2" fmla="*/ 119548 w 258423"/>
                <a:gd name="connsiteY2" fmla="*/ 20705 h 32194"/>
                <a:gd name="connsiteX3" fmla="*/ 183406 w 258423"/>
                <a:gd name="connsiteY3" fmla="*/ 23005 h 32194"/>
                <a:gd name="connsiteX4" fmla="*/ 250024 w 258423"/>
                <a:gd name="connsiteY4" fmla="*/ 31055 h 32194"/>
                <a:gd name="connsiteX5" fmla="*/ 256770 w 258423"/>
                <a:gd name="connsiteY5" fmla="*/ 24308 h 32194"/>
                <a:gd name="connsiteX6" fmla="*/ 197665 w 258423"/>
                <a:gd name="connsiteY6" fmla="*/ 11429 h 32194"/>
                <a:gd name="connsiteX7" fmla="*/ 159718 w 258423"/>
                <a:gd name="connsiteY7" fmla="*/ 16412 h 32194"/>
                <a:gd name="connsiteX8" fmla="*/ 119394 w 258423"/>
                <a:gd name="connsiteY8" fmla="*/ 10663 h 32194"/>
                <a:gd name="connsiteX9" fmla="*/ 64812 w 258423"/>
                <a:gd name="connsiteY9" fmla="*/ 7 h 32194"/>
                <a:gd name="connsiteX10" fmla="*/ 2256 w 258423"/>
                <a:gd name="connsiteY10" fmla="*/ 21089 h 32194"/>
                <a:gd name="connsiteX11" fmla="*/ 7086 w 258423"/>
                <a:gd name="connsiteY11" fmla="*/ 29368 h 32194"/>
                <a:gd name="connsiteX12" fmla="*/ 7086 w 258423"/>
                <a:gd name="connsiteY12" fmla="*/ 29368 h 3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8423" h="32194">
                  <a:moveTo>
                    <a:pt x="7240" y="29368"/>
                  </a:moveTo>
                  <a:cubicBezTo>
                    <a:pt x="25562" y="18022"/>
                    <a:pt x="45416" y="9283"/>
                    <a:pt x="67341" y="9590"/>
                  </a:cubicBezTo>
                  <a:cubicBezTo>
                    <a:pt x="85280" y="9820"/>
                    <a:pt x="102528" y="15569"/>
                    <a:pt x="119548" y="20705"/>
                  </a:cubicBezTo>
                  <a:cubicBezTo>
                    <a:pt x="141319" y="27298"/>
                    <a:pt x="161097" y="26378"/>
                    <a:pt x="183406" y="23005"/>
                  </a:cubicBezTo>
                  <a:cubicBezTo>
                    <a:pt x="205714" y="19632"/>
                    <a:pt x="231242" y="15952"/>
                    <a:pt x="250024" y="31055"/>
                  </a:cubicBezTo>
                  <a:cubicBezTo>
                    <a:pt x="254777" y="34888"/>
                    <a:pt x="261599" y="28141"/>
                    <a:pt x="256770" y="24308"/>
                  </a:cubicBezTo>
                  <a:cubicBezTo>
                    <a:pt x="239828" y="10663"/>
                    <a:pt x="218593" y="9130"/>
                    <a:pt x="197665" y="11429"/>
                  </a:cubicBezTo>
                  <a:cubicBezTo>
                    <a:pt x="184939" y="12809"/>
                    <a:pt x="172443" y="15569"/>
                    <a:pt x="159718" y="16412"/>
                  </a:cubicBezTo>
                  <a:cubicBezTo>
                    <a:pt x="145535" y="17409"/>
                    <a:pt x="132887" y="14726"/>
                    <a:pt x="119394" y="10663"/>
                  </a:cubicBezTo>
                  <a:cubicBezTo>
                    <a:pt x="101685" y="5297"/>
                    <a:pt x="83517" y="-223"/>
                    <a:pt x="64812" y="7"/>
                  </a:cubicBezTo>
                  <a:cubicBezTo>
                    <a:pt x="42120" y="237"/>
                    <a:pt x="21268" y="9360"/>
                    <a:pt x="2256" y="21089"/>
                  </a:cubicBezTo>
                  <a:cubicBezTo>
                    <a:pt x="-2957" y="24308"/>
                    <a:pt x="1796" y="32588"/>
                    <a:pt x="7086" y="29368"/>
                  </a:cubicBezTo>
                  <a:lnTo>
                    <a:pt x="7086" y="29368"/>
                  </a:lnTo>
                  <a:close/>
                </a:path>
              </a:pathLst>
            </a:custGeom>
            <a:solidFill>
              <a:srgbClr val="1D1D1B"/>
            </a:solidFill>
            <a:ln w="7663" cap="flat">
              <a:noFill/>
              <a:prstDash val="solid"/>
              <a:miter/>
            </a:ln>
          </p:spPr>
          <p:txBody>
            <a:bodyPr rtlCol="0" anchor="ctr"/>
            <a:lstStyle/>
            <a:p>
              <a:endParaRPr lang="en-GB"/>
            </a:p>
          </p:txBody>
        </p:sp>
        <p:sp>
          <p:nvSpPr>
            <p:cNvPr id="203" name="Freeform: Shape 793">
              <a:extLst>
                <a:ext uri="{FF2B5EF4-FFF2-40B4-BE49-F238E27FC236}">
                  <a16:creationId xmlns:a16="http://schemas.microsoft.com/office/drawing/2014/main" id="{17645D33-3F71-3277-084E-57294F38CB7E}"/>
                </a:ext>
              </a:extLst>
            </p:cNvPr>
            <p:cNvSpPr/>
            <p:nvPr/>
          </p:nvSpPr>
          <p:spPr>
            <a:xfrm>
              <a:off x="11274084" y="4050903"/>
              <a:ext cx="183327" cy="25254"/>
            </a:xfrm>
            <a:custGeom>
              <a:avLst/>
              <a:gdLst>
                <a:gd name="connsiteX0" fmla="*/ 7086 w 183327"/>
                <a:gd name="connsiteY0" fmla="*/ 23233 h 25254"/>
                <a:gd name="connsiteX1" fmla="*/ 48943 w 183327"/>
                <a:gd name="connsiteY1" fmla="*/ 9664 h 25254"/>
                <a:gd name="connsiteX2" fmla="*/ 85126 w 183327"/>
                <a:gd name="connsiteY2" fmla="*/ 17560 h 25254"/>
                <a:gd name="connsiteX3" fmla="*/ 129590 w 183327"/>
                <a:gd name="connsiteY3" fmla="*/ 18940 h 25254"/>
                <a:gd name="connsiteX4" fmla="*/ 174896 w 183327"/>
                <a:gd name="connsiteY4" fmla="*/ 24152 h 25254"/>
                <a:gd name="connsiteX5" fmla="*/ 181642 w 183327"/>
                <a:gd name="connsiteY5" fmla="*/ 17406 h 25254"/>
                <a:gd name="connsiteX6" fmla="*/ 140705 w 183327"/>
                <a:gd name="connsiteY6" fmla="*/ 7824 h 25254"/>
                <a:gd name="connsiteX7" fmla="*/ 114334 w 183327"/>
                <a:gd name="connsiteY7" fmla="*/ 11350 h 25254"/>
                <a:gd name="connsiteX8" fmla="*/ 85280 w 183327"/>
                <a:gd name="connsiteY8" fmla="*/ 7594 h 25254"/>
                <a:gd name="connsiteX9" fmla="*/ 46719 w 183327"/>
                <a:gd name="connsiteY9" fmla="*/ 4 h 25254"/>
                <a:gd name="connsiteX10" fmla="*/ 2256 w 183327"/>
                <a:gd name="connsiteY10" fmla="*/ 14953 h 25254"/>
                <a:gd name="connsiteX11" fmla="*/ 7086 w 183327"/>
                <a:gd name="connsiteY11" fmla="*/ 23233 h 25254"/>
                <a:gd name="connsiteX12" fmla="*/ 7086 w 183327"/>
                <a:gd name="connsiteY12" fmla="*/ 23233 h 25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3327" h="25254">
                  <a:moveTo>
                    <a:pt x="7086" y="23233"/>
                  </a:moveTo>
                  <a:cubicBezTo>
                    <a:pt x="19888" y="15336"/>
                    <a:pt x="33610" y="9280"/>
                    <a:pt x="48943" y="9664"/>
                  </a:cubicBezTo>
                  <a:cubicBezTo>
                    <a:pt x="61362" y="9970"/>
                    <a:pt x="73397" y="14033"/>
                    <a:pt x="85126" y="17560"/>
                  </a:cubicBezTo>
                  <a:cubicBezTo>
                    <a:pt x="100228" y="22083"/>
                    <a:pt x="114104" y="21239"/>
                    <a:pt x="129590" y="18940"/>
                  </a:cubicBezTo>
                  <a:cubicBezTo>
                    <a:pt x="145075" y="16640"/>
                    <a:pt x="162017" y="14033"/>
                    <a:pt x="174896" y="24152"/>
                  </a:cubicBezTo>
                  <a:cubicBezTo>
                    <a:pt x="179649" y="27909"/>
                    <a:pt x="186548" y="21163"/>
                    <a:pt x="181642" y="17406"/>
                  </a:cubicBezTo>
                  <a:cubicBezTo>
                    <a:pt x="169760" y="8054"/>
                    <a:pt x="155501" y="6367"/>
                    <a:pt x="140705" y="7824"/>
                  </a:cubicBezTo>
                  <a:cubicBezTo>
                    <a:pt x="131889" y="8744"/>
                    <a:pt x="123226" y="10583"/>
                    <a:pt x="114334" y="11350"/>
                  </a:cubicBezTo>
                  <a:cubicBezTo>
                    <a:pt x="104138" y="12193"/>
                    <a:pt x="95016" y="10507"/>
                    <a:pt x="85280" y="7594"/>
                  </a:cubicBezTo>
                  <a:cubicBezTo>
                    <a:pt x="72784" y="3837"/>
                    <a:pt x="59905" y="-149"/>
                    <a:pt x="46719" y="4"/>
                  </a:cubicBezTo>
                  <a:cubicBezTo>
                    <a:pt x="30544" y="158"/>
                    <a:pt x="15825" y="6597"/>
                    <a:pt x="2256" y="14953"/>
                  </a:cubicBezTo>
                  <a:cubicBezTo>
                    <a:pt x="-2957" y="18173"/>
                    <a:pt x="1796" y="26452"/>
                    <a:pt x="7086" y="23233"/>
                  </a:cubicBezTo>
                  <a:lnTo>
                    <a:pt x="7086" y="23233"/>
                  </a:lnTo>
                  <a:close/>
                </a:path>
              </a:pathLst>
            </a:custGeom>
            <a:solidFill>
              <a:srgbClr val="1D1D1B"/>
            </a:solidFill>
            <a:ln w="7663" cap="flat">
              <a:noFill/>
              <a:prstDash val="solid"/>
              <a:miter/>
            </a:ln>
          </p:spPr>
          <p:txBody>
            <a:bodyPr rtlCol="0" anchor="ctr"/>
            <a:lstStyle/>
            <a:p>
              <a:endParaRPr lang="en-GB"/>
            </a:p>
          </p:txBody>
        </p:sp>
        <p:sp>
          <p:nvSpPr>
            <p:cNvPr id="204" name="Freeform: Shape 794">
              <a:extLst>
                <a:ext uri="{FF2B5EF4-FFF2-40B4-BE49-F238E27FC236}">
                  <a16:creationId xmlns:a16="http://schemas.microsoft.com/office/drawing/2014/main" id="{823B0441-7511-821B-3B49-EA3DDCCB0E5E}"/>
                </a:ext>
              </a:extLst>
            </p:cNvPr>
            <p:cNvSpPr/>
            <p:nvPr/>
          </p:nvSpPr>
          <p:spPr>
            <a:xfrm>
              <a:off x="11047882" y="3797853"/>
              <a:ext cx="616204" cy="349874"/>
            </a:xfrm>
            <a:custGeom>
              <a:avLst/>
              <a:gdLst>
                <a:gd name="connsiteX0" fmla="*/ 469326 w 616204"/>
                <a:gd name="connsiteY0" fmla="*/ 183369 h 349874"/>
                <a:gd name="connsiteX1" fmla="*/ 613372 w 616204"/>
                <a:gd name="connsiteY1" fmla="*/ 343667 h 349874"/>
                <a:gd name="connsiteX2" fmla="*/ 613985 w 616204"/>
                <a:gd name="connsiteY2" fmla="*/ 343437 h 349874"/>
                <a:gd name="connsiteX3" fmla="*/ 614445 w 616204"/>
                <a:gd name="connsiteY3" fmla="*/ 277509 h 349874"/>
                <a:gd name="connsiteX4" fmla="*/ 600416 w 616204"/>
                <a:gd name="connsiteY4" fmla="*/ 216257 h 349874"/>
                <a:gd name="connsiteX5" fmla="*/ 422027 w 616204"/>
                <a:gd name="connsiteY5" fmla="*/ 19545 h 349874"/>
                <a:gd name="connsiteX6" fmla="*/ 310409 w 616204"/>
                <a:gd name="connsiteY6" fmla="*/ 2680 h 349874"/>
                <a:gd name="connsiteX7" fmla="*/ 216729 w 616204"/>
                <a:gd name="connsiteY7" fmla="*/ 51053 h 349874"/>
                <a:gd name="connsiteX8" fmla="*/ 129106 w 616204"/>
                <a:gd name="connsiteY8" fmla="*/ 77117 h 349874"/>
                <a:gd name="connsiteX9" fmla="*/ 54055 w 616204"/>
                <a:gd name="connsiteY9" fmla="*/ 151555 h 349874"/>
                <a:gd name="connsiteX10" fmla="*/ 5146 w 616204"/>
                <a:gd name="connsiteY10" fmla="*/ 330175 h 349874"/>
                <a:gd name="connsiteX11" fmla="*/ 21781 w 616204"/>
                <a:gd name="connsiteY11" fmla="*/ 333164 h 349874"/>
                <a:gd name="connsiteX12" fmla="*/ 21934 w 616204"/>
                <a:gd name="connsiteY12" fmla="*/ 332934 h 349874"/>
                <a:gd name="connsiteX13" fmla="*/ 46236 w 616204"/>
                <a:gd name="connsiteY13" fmla="*/ 295447 h 349874"/>
                <a:gd name="connsiteX14" fmla="*/ 100435 w 616204"/>
                <a:gd name="connsiteY14" fmla="*/ 239561 h 349874"/>
                <a:gd name="connsiteX15" fmla="*/ 131176 w 616204"/>
                <a:gd name="connsiteY15" fmla="*/ 224536 h 349874"/>
                <a:gd name="connsiteX16" fmla="*/ 208756 w 616204"/>
                <a:gd name="connsiteY16" fmla="*/ 232815 h 349874"/>
                <a:gd name="connsiteX17" fmla="*/ 299829 w 616204"/>
                <a:gd name="connsiteY17" fmla="*/ 259110 h 349874"/>
                <a:gd name="connsiteX18" fmla="*/ 469480 w 616204"/>
                <a:gd name="connsiteY18" fmla="*/ 183292 h 349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16204" h="349874">
                  <a:moveTo>
                    <a:pt x="469326" y="183369"/>
                  </a:moveTo>
                  <a:cubicBezTo>
                    <a:pt x="500374" y="163054"/>
                    <a:pt x="581175" y="273062"/>
                    <a:pt x="613372" y="343667"/>
                  </a:cubicBezTo>
                  <a:cubicBezTo>
                    <a:pt x="613526" y="344050"/>
                    <a:pt x="613908" y="343897"/>
                    <a:pt x="613985" y="343437"/>
                  </a:cubicBezTo>
                  <a:cubicBezTo>
                    <a:pt x="617359" y="328718"/>
                    <a:pt x="616362" y="291461"/>
                    <a:pt x="614445" y="277509"/>
                  </a:cubicBezTo>
                  <a:cubicBezTo>
                    <a:pt x="611532" y="256734"/>
                    <a:pt x="606933" y="236188"/>
                    <a:pt x="600416" y="216257"/>
                  </a:cubicBezTo>
                  <a:cubicBezTo>
                    <a:pt x="571975" y="128940"/>
                    <a:pt x="505127" y="58182"/>
                    <a:pt x="422027" y="19545"/>
                  </a:cubicBezTo>
                  <a:cubicBezTo>
                    <a:pt x="387682" y="3599"/>
                    <a:pt x="348049" y="-4603"/>
                    <a:pt x="310409" y="2680"/>
                  </a:cubicBezTo>
                  <a:cubicBezTo>
                    <a:pt x="272768" y="9962"/>
                    <a:pt x="251609" y="41010"/>
                    <a:pt x="216729" y="51053"/>
                  </a:cubicBezTo>
                  <a:cubicBezTo>
                    <a:pt x="187138" y="59562"/>
                    <a:pt x="156090" y="60865"/>
                    <a:pt x="129106" y="77117"/>
                  </a:cubicBezTo>
                  <a:cubicBezTo>
                    <a:pt x="98595" y="95439"/>
                    <a:pt x="73450" y="121810"/>
                    <a:pt x="54055" y="151555"/>
                  </a:cubicBezTo>
                  <a:cubicBezTo>
                    <a:pt x="12198" y="215490"/>
                    <a:pt x="-10954" y="252670"/>
                    <a:pt x="5146" y="330175"/>
                  </a:cubicBezTo>
                  <a:cubicBezTo>
                    <a:pt x="13118" y="368352"/>
                    <a:pt x="17565" y="340600"/>
                    <a:pt x="21781" y="333164"/>
                  </a:cubicBezTo>
                  <a:cubicBezTo>
                    <a:pt x="21781" y="333164"/>
                    <a:pt x="21857" y="333011"/>
                    <a:pt x="21934" y="332934"/>
                  </a:cubicBezTo>
                  <a:cubicBezTo>
                    <a:pt x="29293" y="319979"/>
                    <a:pt x="37343" y="307406"/>
                    <a:pt x="46236" y="295447"/>
                  </a:cubicBezTo>
                  <a:cubicBezTo>
                    <a:pt x="63254" y="272679"/>
                    <a:pt x="76823" y="255354"/>
                    <a:pt x="100435" y="239561"/>
                  </a:cubicBezTo>
                  <a:cubicBezTo>
                    <a:pt x="108101" y="234425"/>
                    <a:pt x="120443" y="226759"/>
                    <a:pt x="131176" y="224536"/>
                  </a:cubicBezTo>
                  <a:cubicBezTo>
                    <a:pt x="157087" y="219093"/>
                    <a:pt x="184072" y="224766"/>
                    <a:pt x="208756" y="232815"/>
                  </a:cubicBezTo>
                  <a:cubicBezTo>
                    <a:pt x="238884" y="242628"/>
                    <a:pt x="268245" y="256197"/>
                    <a:pt x="299829" y="259110"/>
                  </a:cubicBezTo>
                  <a:cubicBezTo>
                    <a:pt x="355255" y="264323"/>
                    <a:pt x="422947" y="213880"/>
                    <a:pt x="469480" y="183292"/>
                  </a:cubicBezTo>
                </a:path>
              </a:pathLst>
            </a:custGeom>
            <a:solidFill>
              <a:srgbClr val="B2B2B2"/>
            </a:solidFill>
            <a:ln w="7663" cap="rnd">
              <a:solidFill>
                <a:srgbClr val="1D1D1B"/>
              </a:solidFill>
              <a:prstDash val="solid"/>
              <a:round/>
            </a:ln>
          </p:spPr>
          <p:txBody>
            <a:bodyPr rtlCol="0" anchor="ctr"/>
            <a:lstStyle/>
            <a:p>
              <a:endParaRPr lang="en-GB"/>
            </a:p>
          </p:txBody>
        </p:sp>
        <p:sp>
          <p:nvSpPr>
            <p:cNvPr id="205" name="Freeform: Shape 795">
              <a:extLst>
                <a:ext uri="{FF2B5EF4-FFF2-40B4-BE49-F238E27FC236}">
                  <a16:creationId xmlns:a16="http://schemas.microsoft.com/office/drawing/2014/main" id="{0FD3D4F4-77B0-6184-FED9-DDC3BB5B9EDD}"/>
                </a:ext>
              </a:extLst>
            </p:cNvPr>
            <p:cNvSpPr/>
            <p:nvPr/>
          </p:nvSpPr>
          <p:spPr>
            <a:xfrm>
              <a:off x="11182047" y="4156481"/>
              <a:ext cx="110851" cy="35788"/>
            </a:xfrm>
            <a:custGeom>
              <a:avLst/>
              <a:gdLst>
                <a:gd name="connsiteX0" fmla="*/ 0 w 110851"/>
                <a:gd name="connsiteY0" fmla="*/ 35098 h 35788"/>
                <a:gd name="connsiteX1" fmla="*/ 110851 w 110851"/>
                <a:gd name="connsiteY1" fmla="*/ 35788 h 35788"/>
              </a:gdLst>
              <a:ahLst/>
              <a:cxnLst>
                <a:cxn ang="0">
                  <a:pos x="connsiteX0" y="connsiteY0"/>
                </a:cxn>
                <a:cxn ang="0">
                  <a:pos x="connsiteX1" y="connsiteY1"/>
                </a:cxn>
              </a:cxnLst>
              <a:rect l="l" t="t" r="r" b="b"/>
              <a:pathLst>
                <a:path w="110851" h="35788">
                  <a:moveTo>
                    <a:pt x="0" y="35098"/>
                  </a:moveTo>
                  <a:cubicBezTo>
                    <a:pt x="28135" y="-16648"/>
                    <a:pt x="94293" y="-6682"/>
                    <a:pt x="110851" y="35788"/>
                  </a:cubicBezTo>
                </a:path>
              </a:pathLst>
            </a:custGeom>
            <a:solidFill>
              <a:srgbClr val="000000"/>
            </a:solidFill>
            <a:ln w="3601" cap="flat">
              <a:solidFill>
                <a:srgbClr val="1D1D1B"/>
              </a:solidFill>
              <a:prstDash val="solid"/>
              <a:miter/>
            </a:ln>
          </p:spPr>
          <p:txBody>
            <a:bodyPr rtlCol="0" anchor="ctr"/>
            <a:lstStyle/>
            <a:p>
              <a:endParaRPr lang="en-GB"/>
            </a:p>
          </p:txBody>
        </p:sp>
        <p:sp>
          <p:nvSpPr>
            <p:cNvPr id="206" name="Freeform: Shape 796">
              <a:extLst>
                <a:ext uri="{FF2B5EF4-FFF2-40B4-BE49-F238E27FC236}">
                  <a16:creationId xmlns:a16="http://schemas.microsoft.com/office/drawing/2014/main" id="{45988691-0C53-C0CC-9229-DC5DE934ADC0}"/>
                </a:ext>
              </a:extLst>
            </p:cNvPr>
            <p:cNvSpPr/>
            <p:nvPr/>
          </p:nvSpPr>
          <p:spPr>
            <a:xfrm>
              <a:off x="11181731" y="4161716"/>
              <a:ext cx="111887" cy="59709"/>
            </a:xfrm>
            <a:custGeom>
              <a:avLst/>
              <a:gdLst>
                <a:gd name="connsiteX0" fmla="*/ 1006 w 111887"/>
                <a:gd name="connsiteY0" fmla="*/ 28791 h 59709"/>
                <a:gd name="connsiteX1" fmla="*/ 110708 w 111887"/>
                <a:gd name="connsiteY1" fmla="*/ 29787 h 59709"/>
                <a:gd name="connsiteX2" fmla="*/ 109481 w 111887"/>
                <a:gd name="connsiteY2" fmla="*/ 38297 h 59709"/>
                <a:gd name="connsiteX3" fmla="*/ 1159 w 111887"/>
                <a:gd name="connsiteY3" fmla="*/ 34540 h 59709"/>
                <a:gd name="connsiteX4" fmla="*/ 1083 w 111887"/>
                <a:gd name="connsiteY4" fmla="*/ 28791 h 59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887" h="59709">
                  <a:moveTo>
                    <a:pt x="1006" y="28791"/>
                  </a:moveTo>
                  <a:cubicBezTo>
                    <a:pt x="39797" y="-13909"/>
                    <a:pt x="83953" y="-5323"/>
                    <a:pt x="110708" y="29787"/>
                  </a:cubicBezTo>
                  <a:cubicBezTo>
                    <a:pt x="112701" y="32394"/>
                    <a:pt x="112087" y="36380"/>
                    <a:pt x="109481" y="38297"/>
                  </a:cubicBezTo>
                  <a:cubicBezTo>
                    <a:pt x="68161" y="68731"/>
                    <a:pt x="32284" y="66048"/>
                    <a:pt x="1159" y="34540"/>
                  </a:cubicBezTo>
                  <a:cubicBezTo>
                    <a:pt x="-373" y="33007"/>
                    <a:pt x="-373" y="30324"/>
                    <a:pt x="1083" y="28791"/>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207" name="Freeform: Shape 797">
              <a:extLst>
                <a:ext uri="{FF2B5EF4-FFF2-40B4-BE49-F238E27FC236}">
                  <a16:creationId xmlns:a16="http://schemas.microsoft.com/office/drawing/2014/main" id="{9772A37E-97D8-1001-55B0-06DB6816D7BB}"/>
                </a:ext>
              </a:extLst>
            </p:cNvPr>
            <p:cNvSpPr/>
            <p:nvPr/>
          </p:nvSpPr>
          <p:spPr>
            <a:xfrm>
              <a:off x="11207652" y="4161738"/>
              <a:ext cx="60025" cy="57209"/>
            </a:xfrm>
            <a:custGeom>
              <a:avLst/>
              <a:gdLst>
                <a:gd name="connsiteX0" fmla="*/ 60026 w 60025"/>
                <a:gd name="connsiteY0" fmla="*/ 27926 h 57209"/>
                <a:gd name="connsiteX1" fmla="*/ 42087 w 60025"/>
                <a:gd name="connsiteY1" fmla="*/ 1094 h 57209"/>
                <a:gd name="connsiteX2" fmla="*/ 15946 w 60025"/>
                <a:gd name="connsiteY2" fmla="*/ 2014 h 57209"/>
                <a:gd name="connsiteX3" fmla="*/ 0 w 60025"/>
                <a:gd name="connsiteY3" fmla="*/ 27926 h 57209"/>
                <a:gd name="connsiteX4" fmla="*/ 29975 w 60025"/>
                <a:gd name="connsiteY4" fmla="*/ 57210 h 57209"/>
                <a:gd name="connsiteX5" fmla="*/ 59949 w 60025"/>
                <a:gd name="connsiteY5" fmla="*/ 27926 h 57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025" h="57209">
                  <a:moveTo>
                    <a:pt x="60026" y="27926"/>
                  </a:moveTo>
                  <a:cubicBezTo>
                    <a:pt x="60026" y="15966"/>
                    <a:pt x="52666" y="5694"/>
                    <a:pt x="42087" y="1094"/>
                  </a:cubicBezTo>
                  <a:cubicBezTo>
                    <a:pt x="33654" y="-592"/>
                    <a:pt x="24838" y="-362"/>
                    <a:pt x="15946" y="2014"/>
                  </a:cubicBezTo>
                  <a:cubicBezTo>
                    <a:pt x="6440" y="6920"/>
                    <a:pt x="0" y="16656"/>
                    <a:pt x="0" y="27926"/>
                  </a:cubicBezTo>
                  <a:cubicBezTo>
                    <a:pt x="0" y="44101"/>
                    <a:pt x="13416" y="57210"/>
                    <a:pt x="29975" y="57210"/>
                  </a:cubicBezTo>
                  <a:cubicBezTo>
                    <a:pt x="46534" y="57210"/>
                    <a:pt x="59949" y="44101"/>
                    <a:pt x="59949" y="27926"/>
                  </a:cubicBezTo>
                  <a:close/>
                </a:path>
              </a:pathLst>
            </a:custGeom>
            <a:solidFill>
              <a:srgbClr val="3666AF"/>
            </a:solidFill>
            <a:ln w="3601" cap="flat">
              <a:solidFill>
                <a:srgbClr val="1D1D1B"/>
              </a:solidFill>
              <a:prstDash val="solid"/>
              <a:miter/>
            </a:ln>
          </p:spPr>
          <p:txBody>
            <a:bodyPr rtlCol="0" anchor="ctr"/>
            <a:lstStyle/>
            <a:p>
              <a:endParaRPr lang="en-GB"/>
            </a:p>
          </p:txBody>
        </p:sp>
        <p:sp>
          <p:nvSpPr>
            <p:cNvPr id="208" name="Freeform: Shape 798">
              <a:extLst>
                <a:ext uri="{FF2B5EF4-FFF2-40B4-BE49-F238E27FC236}">
                  <a16:creationId xmlns:a16="http://schemas.microsoft.com/office/drawing/2014/main" id="{8CE3EA46-AD43-45EE-8054-94ED2127D79F}"/>
                </a:ext>
              </a:extLst>
            </p:cNvPr>
            <p:cNvSpPr/>
            <p:nvPr/>
          </p:nvSpPr>
          <p:spPr>
            <a:xfrm>
              <a:off x="11221451" y="4173641"/>
              <a:ext cx="32350" cy="30970"/>
            </a:xfrm>
            <a:custGeom>
              <a:avLst/>
              <a:gdLst>
                <a:gd name="connsiteX0" fmla="*/ 32351 w 32350"/>
                <a:gd name="connsiteY0" fmla="*/ 15485 h 30970"/>
                <a:gd name="connsiteX1" fmla="*/ 16175 w 32350"/>
                <a:gd name="connsiteY1" fmla="*/ 30971 h 30970"/>
                <a:gd name="connsiteX2" fmla="*/ 0 w 32350"/>
                <a:gd name="connsiteY2" fmla="*/ 15485 h 30970"/>
                <a:gd name="connsiteX3" fmla="*/ 16175 w 32350"/>
                <a:gd name="connsiteY3" fmla="*/ 0 h 30970"/>
                <a:gd name="connsiteX4" fmla="*/ 32351 w 32350"/>
                <a:gd name="connsiteY4" fmla="*/ 15485 h 309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50" h="30970">
                  <a:moveTo>
                    <a:pt x="32351" y="15485"/>
                  </a:moveTo>
                  <a:cubicBezTo>
                    <a:pt x="32351" y="24038"/>
                    <a:pt x="25109" y="30971"/>
                    <a:pt x="16175" y="30971"/>
                  </a:cubicBezTo>
                  <a:cubicBezTo>
                    <a:pt x="7242" y="30971"/>
                    <a:pt x="0" y="24038"/>
                    <a:pt x="0" y="15485"/>
                  </a:cubicBezTo>
                  <a:cubicBezTo>
                    <a:pt x="0" y="6933"/>
                    <a:pt x="7242" y="0"/>
                    <a:pt x="16175" y="0"/>
                  </a:cubicBezTo>
                  <a:cubicBezTo>
                    <a:pt x="25109" y="0"/>
                    <a:pt x="32351" y="6933"/>
                    <a:pt x="32351" y="15485"/>
                  </a:cubicBezTo>
                  <a:close/>
                </a:path>
              </a:pathLst>
            </a:custGeom>
            <a:solidFill>
              <a:srgbClr val="000000"/>
            </a:solidFill>
            <a:ln w="3601" cap="flat">
              <a:solidFill>
                <a:srgbClr val="1D1D1B"/>
              </a:solidFill>
              <a:prstDash val="solid"/>
              <a:miter/>
            </a:ln>
          </p:spPr>
          <p:txBody>
            <a:bodyPr rtlCol="0" anchor="ctr"/>
            <a:lstStyle/>
            <a:p>
              <a:endParaRPr lang="en-GB"/>
            </a:p>
          </p:txBody>
        </p:sp>
        <p:sp>
          <p:nvSpPr>
            <p:cNvPr id="209" name="Freeform: Shape 799">
              <a:extLst>
                <a:ext uri="{FF2B5EF4-FFF2-40B4-BE49-F238E27FC236}">
                  <a16:creationId xmlns:a16="http://schemas.microsoft.com/office/drawing/2014/main" id="{45E56F12-1786-3682-845B-F265DCD64848}"/>
                </a:ext>
              </a:extLst>
            </p:cNvPr>
            <p:cNvSpPr/>
            <p:nvPr/>
          </p:nvSpPr>
          <p:spPr>
            <a:xfrm>
              <a:off x="11239850" y="4169425"/>
              <a:ext cx="15485" cy="14872"/>
            </a:xfrm>
            <a:custGeom>
              <a:avLst/>
              <a:gdLst>
                <a:gd name="connsiteX0" fmla="*/ 15486 w 15485"/>
                <a:gd name="connsiteY0" fmla="*/ 7436 h 14872"/>
                <a:gd name="connsiteX1" fmla="*/ 7743 w 15485"/>
                <a:gd name="connsiteY1" fmla="*/ 14872 h 14872"/>
                <a:gd name="connsiteX2" fmla="*/ 0 w 15485"/>
                <a:gd name="connsiteY2" fmla="*/ 7436 h 14872"/>
                <a:gd name="connsiteX3" fmla="*/ 7743 w 15485"/>
                <a:gd name="connsiteY3" fmla="*/ 0 h 14872"/>
                <a:gd name="connsiteX4" fmla="*/ 15486 w 15485"/>
                <a:gd name="connsiteY4" fmla="*/ 7436 h 14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85" h="14872">
                  <a:moveTo>
                    <a:pt x="15486" y="7436"/>
                  </a:moveTo>
                  <a:cubicBezTo>
                    <a:pt x="15486" y="11543"/>
                    <a:pt x="12020" y="14872"/>
                    <a:pt x="7743" y="14872"/>
                  </a:cubicBezTo>
                  <a:cubicBezTo>
                    <a:pt x="3467" y="14872"/>
                    <a:pt x="0" y="11543"/>
                    <a:pt x="0" y="7436"/>
                  </a:cubicBezTo>
                  <a:cubicBezTo>
                    <a:pt x="0" y="3329"/>
                    <a:pt x="3467" y="0"/>
                    <a:pt x="7743" y="0"/>
                  </a:cubicBezTo>
                  <a:cubicBezTo>
                    <a:pt x="12020" y="0"/>
                    <a:pt x="15486" y="3329"/>
                    <a:pt x="15486" y="7436"/>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210" name="Freeform: Shape 800">
              <a:extLst>
                <a:ext uri="{FF2B5EF4-FFF2-40B4-BE49-F238E27FC236}">
                  <a16:creationId xmlns:a16="http://schemas.microsoft.com/office/drawing/2014/main" id="{C4FED76B-05F4-29A1-CDCA-09F570C63762}"/>
                </a:ext>
              </a:extLst>
            </p:cNvPr>
            <p:cNvSpPr/>
            <p:nvPr/>
          </p:nvSpPr>
          <p:spPr>
            <a:xfrm>
              <a:off x="11432498" y="4156635"/>
              <a:ext cx="110851" cy="35788"/>
            </a:xfrm>
            <a:custGeom>
              <a:avLst/>
              <a:gdLst>
                <a:gd name="connsiteX0" fmla="*/ 0 w 110851"/>
                <a:gd name="connsiteY0" fmla="*/ 35098 h 35788"/>
                <a:gd name="connsiteX1" fmla="*/ 110851 w 110851"/>
                <a:gd name="connsiteY1" fmla="*/ 35788 h 35788"/>
              </a:gdLst>
              <a:ahLst/>
              <a:cxnLst>
                <a:cxn ang="0">
                  <a:pos x="connsiteX0" y="connsiteY0"/>
                </a:cxn>
                <a:cxn ang="0">
                  <a:pos x="connsiteX1" y="connsiteY1"/>
                </a:cxn>
              </a:cxnLst>
              <a:rect l="l" t="t" r="r" b="b"/>
              <a:pathLst>
                <a:path w="110851" h="35788">
                  <a:moveTo>
                    <a:pt x="0" y="35098"/>
                  </a:moveTo>
                  <a:cubicBezTo>
                    <a:pt x="28134" y="-16648"/>
                    <a:pt x="94292" y="-6682"/>
                    <a:pt x="110851" y="35788"/>
                  </a:cubicBezTo>
                </a:path>
              </a:pathLst>
            </a:custGeom>
            <a:solidFill>
              <a:srgbClr val="000000"/>
            </a:solidFill>
            <a:ln w="3601" cap="flat">
              <a:solidFill>
                <a:srgbClr val="1D1D1B"/>
              </a:solidFill>
              <a:prstDash val="solid"/>
              <a:miter/>
            </a:ln>
          </p:spPr>
          <p:txBody>
            <a:bodyPr rtlCol="0" anchor="ctr"/>
            <a:lstStyle/>
            <a:p>
              <a:endParaRPr lang="en-GB"/>
            </a:p>
          </p:txBody>
        </p:sp>
        <p:sp>
          <p:nvSpPr>
            <p:cNvPr id="211" name="Freeform: Shape 801">
              <a:extLst>
                <a:ext uri="{FF2B5EF4-FFF2-40B4-BE49-F238E27FC236}">
                  <a16:creationId xmlns:a16="http://schemas.microsoft.com/office/drawing/2014/main" id="{D0676BA6-8CC1-D168-D813-931EEA20E3F0}"/>
                </a:ext>
              </a:extLst>
            </p:cNvPr>
            <p:cNvSpPr/>
            <p:nvPr/>
          </p:nvSpPr>
          <p:spPr>
            <a:xfrm>
              <a:off x="11432181" y="4161869"/>
              <a:ext cx="111887" cy="59709"/>
            </a:xfrm>
            <a:custGeom>
              <a:avLst/>
              <a:gdLst>
                <a:gd name="connsiteX0" fmla="*/ 1007 w 111887"/>
                <a:gd name="connsiteY0" fmla="*/ 28791 h 59709"/>
                <a:gd name="connsiteX1" fmla="*/ 110708 w 111887"/>
                <a:gd name="connsiteY1" fmla="*/ 29787 h 59709"/>
                <a:gd name="connsiteX2" fmla="*/ 109482 w 111887"/>
                <a:gd name="connsiteY2" fmla="*/ 38297 h 59709"/>
                <a:gd name="connsiteX3" fmla="*/ 1160 w 111887"/>
                <a:gd name="connsiteY3" fmla="*/ 34540 h 59709"/>
                <a:gd name="connsiteX4" fmla="*/ 1083 w 111887"/>
                <a:gd name="connsiteY4" fmla="*/ 28791 h 59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887" h="59709">
                  <a:moveTo>
                    <a:pt x="1007" y="28791"/>
                  </a:moveTo>
                  <a:cubicBezTo>
                    <a:pt x="39796" y="-13909"/>
                    <a:pt x="83953" y="-5323"/>
                    <a:pt x="110708" y="29787"/>
                  </a:cubicBezTo>
                  <a:cubicBezTo>
                    <a:pt x="112701" y="32394"/>
                    <a:pt x="112088" y="36380"/>
                    <a:pt x="109482" y="38297"/>
                  </a:cubicBezTo>
                  <a:cubicBezTo>
                    <a:pt x="68162" y="68731"/>
                    <a:pt x="32284" y="66048"/>
                    <a:pt x="1160" y="34540"/>
                  </a:cubicBezTo>
                  <a:cubicBezTo>
                    <a:pt x="-374" y="33007"/>
                    <a:pt x="-374" y="30324"/>
                    <a:pt x="1083" y="28791"/>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212" name="Freeform: Shape 802">
              <a:extLst>
                <a:ext uri="{FF2B5EF4-FFF2-40B4-BE49-F238E27FC236}">
                  <a16:creationId xmlns:a16="http://schemas.microsoft.com/office/drawing/2014/main" id="{1DFC0240-780D-2ACA-F550-695B794A7846}"/>
                </a:ext>
              </a:extLst>
            </p:cNvPr>
            <p:cNvSpPr/>
            <p:nvPr/>
          </p:nvSpPr>
          <p:spPr>
            <a:xfrm>
              <a:off x="11458103" y="4161891"/>
              <a:ext cx="60025" cy="57209"/>
            </a:xfrm>
            <a:custGeom>
              <a:avLst/>
              <a:gdLst>
                <a:gd name="connsiteX0" fmla="*/ 60025 w 60025"/>
                <a:gd name="connsiteY0" fmla="*/ 27926 h 57209"/>
                <a:gd name="connsiteX1" fmla="*/ 42087 w 60025"/>
                <a:gd name="connsiteY1" fmla="*/ 1094 h 57209"/>
                <a:gd name="connsiteX2" fmla="*/ 15945 w 60025"/>
                <a:gd name="connsiteY2" fmla="*/ 2014 h 57209"/>
                <a:gd name="connsiteX3" fmla="*/ 0 w 60025"/>
                <a:gd name="connsiteY3" fmla="*/ 27926 h 57209"/>
                <a:gd name="connsiteX4" fmla="*/ 29975 w 60025"/>
                <a:gd name="connsiteY4" fmla="*/ 57210 h 57209"/>
                <a:gd name="connsiteX5" fmla="*/ 59948 w 60025"/>
                <a:gd name="connsiteY5" fmla="*/ 27926 h 57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025" h="57209">
                  <a:moveTo>
                    <a:pt x="60025" y="27926"/>
                  </a:moveTo>
                  <a:cubicBezTo>
                    <a:pt x="60025" y="15966"/>
                    <a:pt x="52666" y="5694"/>
                    <a:pt x="42087" y="1094"/>
                  </a:cubicBezTo>
                  <a:cubicBezTo>
                    <a:pt x="33654" y="-592"/>
                    <a:pt x="24838" y="-362"/>
                    <a:pt x="15945" y="2014"/>
                  </a:cubicBezTo>
                  <a:cubicBezTo>
                    <a:pt x="6439" y="6920"/>
                    <a:pt x="0" y="16656"/>
                    <a:pt x="0" y="27926"/>
                  </a:cubicBezTo>
                  <a:cubicBezTo>
                    <a:pt x="0" y="44101"/>
                    <a:pt x="13416" y="57210"/>
                    <a:pt x="29975" y="57210"/>
                  </a:cubicBezTo>
                  <a:cubicBezTo>
                    <a:pt x="46533" y="57210"/>
                    <a:pt x="59948" y="44101"/>
                    <a:pt x="59948" y="27926"/>
                  </a:cubicBezTo>
                  <a:close/>
                </a:path>
              </a:pathLst>
            </a:custGeom>
            <a:solidFill>
              <a:srgbClr val="3666AF"/>
            </a:solidFill>
            <a:ln w="3601" cap="flat">
              <a:solidFill>
                <a:srgbClr val="1D1D1B"/>
              </a:solidFill>
              <a:prstDash val="solid"/>
              <a:miter/>
            </a:ln>
          </p:spPr>
          <p:txBody>
            <a:bodyPr rtlCol="0" anchor="ctr"/>
            <a:lstStyle/>
            <a:p>
              <a:endParaRPr lang="en-GB"/>
            </a:p>
          </p:txBody>
        </p:sp>
        <p:sp>
          <p:nvSpPr>
            <p:cNvPr id="213" name="Freeform: Shape 803">
              <a:extLst>
                <a:ext uri="{FF2B5EF4-FFF2-40B4-BE49-F238E27FC236}">
                  <a16:creationId xmlns:a16="http://schemas.microsoft.com/office/drawing/2014/main" id="{445535C2-0D92-9CFB-AB14-50BEA70AE423}"/>
                </a:ext>
              </a:extLst>
            </p:cNvPr>
            <p:cNvSpPr/>
            <p:nvPr/>
          </p:nvSpPr>
          <p:spPr>
            <a:xfrm>
              <a:off x="11471902" y="4173795"/>
              <a:ext cx="32350" cy="30970"/>
            </a:xfrm>
            <a:custGeom>
              <a:avLst/>
              <a:gdLst>
                <a:gd name="connsiteX0" fmla="*/ 32351 w 32350"/>
                <a:gd name="connsiteY0" fmla="*/ 15485 h 30970"/>
                <a:gd name="connsiteX1" fmla="*/ 16176 w 32350"/>
                <a:gd name="connsiteY1" fmla="*/ 30971 h 30970"/>
                <a:gd name="connsiteX2" fmla="*/ 0 w 32350"/>
                <a:gd name="connsiteY2" fmla="*/ 15485 h 30970"/>
                <a:gd name="connsiteX3" fmla="*/ 16176 w 32350"/>
                <a:gd name="connsiteY3" fmla="*/ 0 h 30970"/>
                <a:gd name="connsiteX4" fmla="*/ 32351 w 32350"/>
                <a:gd name="connsiteY4" fmla="*/ 15485 h 309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50" h="30970">
                  <a:moveTo>
                    <a:pt x="32351" y="15485"/>
                  </a:moveTo>
                  <a:cubicBezTo>
                    <a:pt x="32351" y="24038"/>
                    <a:pt x="25109" y="30971"/>
                    <a:pt x="16176" y="30971"/>
                  </a:cubicBezTo>
                  <a:cubicBezTo>
                    <a:pt x="7243" y="30971"/>
                    <a:pt x="0" y="24038"/>
                    <a:pt x="0" y="15485"/>
                  </a:cubicBezTo>
                  <a:cubicBezTo>
                    <a:pt x="0" y="6933"/>
                    <a:pt x="7243" y="0"/>
                    <a:pt x="16176" y="0"/>
                  </a:cubicBezTo>
                  <a:cubicBezTo>
                    <a:pt x="25109" y="0"/>
                    <a:pt x="32351" y="6933"/>
                    <a:pt x="32351" y="15485"/>
                  </a:cubicBezTo>
                  <a:close/>
                </a:path>
              </a:pathLst>
            </a:custGeom>
            <a:solidFill>
              <a:srgbClr val="000000"/>
            </a:solidFill>
            <a:ln w="3601" cap="flat">
              <a:solidFill>
                <a:srgbClr val="1D1D1B"/>
              </a:solidFill>
              <a:prstDash val="solid"/>
              <a:miter/>
            </a:ln>
          </p:spPr>
          <p:txBody>
            <a:bodyPr rtlCol="0" anchor="ctr"/>
            <a:lstStyle/>
            <a:p>
              <a:endParaRPr lang="en-GB"/>
            </a:p>
          </p:txBody>
        </p:sp>
        <p:sp>
          <p:nvSpPr>
            <p:cNvPr id="214" name="Freeform: Shape 804">
              <a:extLst>
                <a:ext uri="{FF2B5EF4-FFF2-40B4-BE49-F238E27FC236}">
                  <a16:creationId xmlns:a16="http://schemas.microsoft.com/office/drawing/2014/main" id="{0D7C0678-AAA2-29FC-2A04-AD0195154198}"/>
                </a:ext>
              </a:extLst>
            </p:cNvPr>
            <p:cNvSpPr/>
            <p:nvPr/>
          </p:nvSpPr>
          <p:spPr>
            <a:xfrm>
              <a:off x="11490300" y="4169578"/>
              <a:ext cx="15485" cy="14872"/>
            </a:xfrm>
            <a:custGeom>
              <a:avLst/>
              <a:gdLst>
                <a:gd name="connsiteX0" fmla="*/ 15485 w 15485"/>
                <a:gd name="connsiteY0" fmla="*/ 7436 h 14872"/>
                <a:gd name="connsiteX1" fmla="*/ 7743 w 15485"/>
                <a:gd name="connsiteY1" fmla="*/ 14872 h 14872"/>
                <a:gd name="connsiteX2" fmla="*/ 0 w 15485"/>
                <a:gd name="connsiteY2" fmla="*/ 7436 h 14872"/>
                <a:gd name="connsiteX3" fmla="*/ 7743 w 15485"/>
                <a:gd name="connsiteY3" fmla="*/ 0 h 14872"/>
                <a:gd name="connsiteX4" fmla="*/ 15485 w 15485"/>
                <a:gd name="connsiteY4" fmla="*/ 7436 h 14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85" h="14872">
                  <a:moveTo>
                    <a:pt x="15485" y="7436"/>
                  </a:moveTo>
                  <a:cubicBezTo>
                    <a:pt x="15485" y="11543"/>
                    <a:pt x="12019" y="14872"/>
                    <a:pt x="7743" y="14872"/>
                  </a:cubicBezTo>
                  <a:cubicBezTo>
                    <a:pt x="3466" y="14872"/>
                    <a:pt x="0" y="11543"/>
                    <a:pt x="0" y="7436"/>
                  </a:cubicBezTo>
                  <a:cubicBezTo>
                    <a:pt x="0" y="3329"/>
                    <a:pt x="3466" y="0"/>
                    <a:pt x="7743" y="0"/>
                  </a:cubicBezTo>
                  <a:cubicBezTo>
                    <a:pt x="12019" y="0"/>
                    <a:pt x="15485" y="3329"/>
                    <a:pt x="15485" y="7436"/>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215" name="Freeform: Shape 805">
              <a:extLst>
                <a:ext uri="{FF2B5EF4-FFF2-40B4-BE49-F238E27FC236}">
                  <a16:creationId xmlns:a16="http://schemas.microsoft.com/office/drawing/2014/main" id="{55375726-4507-D228-5261-8E41640F6FA8}"/>
                </a:ext>
              </a:extLst>
            </p:cNvPr>
            <p:cNvSpPr/>
            <p:nvPr/>
          </p:nvSpPr>
          <p:spPr>
            <a:xfrm>
              <a:off x="11276492" y="4341155"/>
              <a:ext cx="184369" cy="77870"/>
            </a:xfrm>
            <a:custGeom>
              <a:avLst/>
              <a:gdLst>
                <a:gd name="connsiteX0" fmla="*/ 10198 w 184369"/>
                <a:gd name="connsiteY0" fmla="*/ 526 h 77870"/>
                <a:gd name="connsiteX1" fmla="*/ 174252 w 184369"/>
                <a:gd name="connsiteY1" fmla="*/ 373 h 77870"/>
                <a:gd name="connsiteX2" fmla="*/ 184140 w 184369"/>
                <a:gd name="connsiteY2" fmla="*/ 8039 h 77870"/>
                <a:gd name="connsiteX3" fmla="*/ 137838 w 184369"/>
                <a:gd name="connsiteY3" fmla="*/ 65918 h 77870"/>
                <a:gd name="connsiteX4" fmla="*/ 45692 w 184369"/>
                <a:gd name="connsiteY4" fmla="*/ 67604 h 77870"/>
                <a:gd name="connsiteX5" fmla="*/ 231 w 184369"/>
                <a:gd name="connsiteY5" fmla="*/ 8346 h 77870"/>
                <a:gd name="connsiteX6" fmla="*/ 10121 w 184369"/>
                <a:gd name="connsiteY6" fmla="*/ 526 h 77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4369" h="77870">
                  <a:moveTo>
                    <a:pt x="10198" y="526"/>
                  </a:moveTo>
                  <a:cubicBezTo>
                    <a:pt x="64857" y="16855"/>
                    <a:pt x="119593" y="16778"/>
                    <a:pt x="174252" y="373"/>
                  </a:cubicBezTo>
                  <a:cubicBezTo>
                    <a:pt x="179848" y="-1314"/>
                    <a:pt x="185597" y="2979"/>
                    <a:pt x="184140" y="8039"/>
                  </a:cubicBezTo>
                  <a:cubicBezTo>
                    <a:pt x="177011" y="33797"/>
                    <a:pt x="160222" y="53576"/>
                    <a:pt x="137838" y="65918"/>
                  </a:cubicBezTo>
                  <a:cubicBezTo>
                    <a:pt x="109857" y="81403"/>
                    <a:pt x="74670" y="81710"/>
                    <a:pt x="45692" y="67604"/>
                  </a:cubicBezTo>
                  <a:cubicBezTo>
                    <a:pt x="19320" y="54802"/>
                    <a:pt x="7667" y="34257"/>
                    <a:pt x="231" y="8346"/>
                  </a:cubicBezTo>
                  <a:cubicBezTo>
                    <a:pt x="-1225" y="3286"/>
                    <a:pt x="4448" y="-1160"/>
                    <a:pt x="10121" y="526"/>
                  </a:cubicBezTo>
                  <a:close/>
                </a:path>
              </a:pathLst>
            </a:custGeom>
            <a:solidFill>
              <a:srgbClr val="1C0D0D"/>
            </a:solidFill>
            <a:ln w="3601" cap="flat">
              <a:solidFill>
                <a:srgbClr val="1D1D1B"/>
              </a:solidFill>
              <a:prstDash val="solid"/>
              <a:miter/>
            </a:ln>
          </p:spPr>
          <p:txBody>
            <a:bodyPr rtlCol="0" anchor="ctr"/>
            <a:lstStyle/>
            <a:p>
              <a:endParaRPr lang="en-GB"/>
            </a:p>
          </p:txBody>
        </p:sp>
        <p:sp>
          <p:nvSpPr>
            <p:cNvPr id="216" name="Freeform: Shape 806">
              <a:extLst>
                <a:ext uri="{FF2B5EF4-FFF2-40B4-BE49-F238E27FC236}">
                  <a16:creationId xmlns:a16="http://schemas.microsoft.com/office/drawing/2014/main" id="{694BDC71-A68C-96B3-C9A0-2B3660B5D80B}"/>
                </a:ext>
              </a:extLst>
            </p:cNvPr>
            <p:cNvSpPr/>
            <p:nvPr/>
          </p:nvSpPr>
          <p:spPr>
            <a:xfrm>
              <a:off x="11286766" y="4341835"/>
              <a:ext cx="162213" cy="30875"/>
            </a:xfrm>
            <a:custGeom>
              <a:avLst/>
              <a:gdLst>
                <a:gd name="connsiteX0" fmla="*/ 0 w 162213"/>
                <a:gd name="connsiteY0" fmla="*/ 0 h 30875"/>
                <a:gd name="connsiteX1" fmla="*/ 3603 w 162213"/>
                <a:gd name="connsiteY1" fmla="*/ 7436 h 30875"/>
                <a:gd name="connsiteX2" fmla="*/ 27981 w 162213"/>
                <a:gd name="connsiteY2" fmla="*/ 25911 h 30875"/>
                <a:gd name="connsiteX3" fmla="*/ 134156 w 162213"/>
                <a:gd name="connsiteY3" fmla="*/ 25835 h 30875"/>
                <a:gd name="connsiteX4" fmla="*/ 157308 w 162213"/>
                <a:gd name="connsiteY4" fmla="*/ 9199 h 30875"/>
                <a:gd name="connsiteX5" fmla="*/ 162214 w 162213"/>
                <a:gd name="connsiteY5" fmla="*/ 460 h 30875"/>
                <a:gd name="connsiteX6" fmla="*/ 0 w 162213"/>
                <a:gd name="connsiteY6" fmla="*/ 77 h 30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2213" h="30875">
                  <a:moveTo>
                    <a:pt x="0" y="0"/>
                  </a:moveTo>
                  <a:lnTo>
                    <a:pt x="3603" y="7436"/>
                  </a:lnTo>
                  <a:cubicBezTo>
                    <a:pt x="8279" y="17019"/>
                    <a:pt x="17325" y="23995"/>
                    <a:pt x="27981" y="25911"/>
                  </a:cubicBezTo>
                  <a:cubicBezTo>
                    <a:pt x="64701" y="32504"/>
                    <a:pt x="98662" y="32581"/>
                    <a:pt x="134156" y="25835"/>
                  </a:cubicBezTo>
                  <a:cubicBezTo>
                    <a:pt x="143968" y="23918"/>
                    <a:pt x="152402" y="17785"/>
                    <a:pt x="157308" y="9199"/>
                  </a:cubicBezTo>
                  <a:lnTo>
                    <a:pt x="162214" y="460"/>
                  </a:lnTo>
                  <a:cubicBezTo>
                    <a:pt x="109011" y="16099"/>
                    <a:pt x="53202" y="15715"/>
                    <a:pt x="0" y="77"/>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217" name="Freeform: Shape 807">
              <a:extLst>
                <a:ext uri="{FF2B5EF4-FFF2-40B4-BE49-F238E27FC236}">
                  <a16:creationId xmlns:a16="http://schemas.microsoft.com/office/drawing/2014/main" id="{7F61621C-89FF-BEF4-7FB1-54FF50CE344F}"/>
                </a:ext>
              </a:extLst>
            </p:cNvPr>
            <p:cNvSpPr/>
            <p:nvPr/>
          </p:nvSpPr>
          <p:spPr>
            <a:xfrm>
              <a:off x="11313444" y="4383365"/>
              <a:ext cx="101268" cy="35660"/>
            </a:xfrm>
            <a:custGeom>
              <a:avLst/>
              <a:gdLst>
                <a:gd name="connsiteX0" fmla="*/ 0 w 101268"/>
                <a:gd name="connsiteY0" fmla="*/ 20412 h 35660"/>
                <a:gd name="connsiteX1" fmla="*/ 8893 w 101268"/>
                <a:gd name="connsiteY1" fmla="*/ 25395 h 35660"/>
                <a:gd name="connsiteX2" fmla="*/ 101038 w 101268"/>
                <a:gd name="connsiteY2" fmla="*/ 23708 h 35660"/>
                <a:gd name="connsiteX3" fmla="*/ 101269 w 101268"/>
                <a:gd name="connsiteY3" fmla="*/ 23555 h 35660"/>
                <a:gd name="connsiteX4" fmla="*/ 0 w 101268"/>
                <a:gd name="connsiteY4" fmla="*/ 20412 h 35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268" h="35660">
                  <a:moveTo>
                    <a:pt x="0" y="20412"/>
                  </a:moveTo>
                  <a:cubicBezTo>
                    <a:pt x="2760" y="22175"/>
                    <a:pt x="5750" y="23861"/>
                    <a:pt x="8893" y="25395"/>
                  </a:cubicBezTo>
                  <a:cubicBezTo>
                    <a:pt x="37870" y="39500"/>
                    <a:pt x="72981" y="39194"/>
                    <a:pt x="101038" y="23708"/>
                  </a:cubicBezTo>
                  <a:cubicBezTo>
                    <a:pt x="101038" y="23708"/>
                    <a:pt x="101192" y="23631"/>
                    <a:pt x="101269" y="23555"/>
                  </a:cubicBezTo>
                  <a:cubicBezTo>
                    <a:pt x="78347" y="-7110"/>
                    <a:pt x="28211" y="-7493"/>
                    <a:pt x="0" y="20412"/>
                  </a:cubicBezTo>
                  <a:close/>
                </a:path>
              </a:pathLst>
            </a:custGeom>
            <a:solidFill>
              <a:srgbClr val="A96565"/>
            </a:solidFill>
            <a:ln w="3601" cap="flat">
              <a:solidFill>
                <a:srgbClr val="1D1D1B"/>
              </a:solidFill>
              <a:prstDash val="solid"/>
              <a:miter/>
            </a:ln>
          </p:spPr>
          <p:txBody>
            <a:bodyPr rtlCol="0" anchor="ctr"/>
            <a:lstStyle/>
            <a:p>
              <a:endParaRPr lang="en-GB"/>
            </a:p>
          </p:txBody>
        </p:sp>
        <p:grpSp>
          <p:nvGrpSpPr>
            <p:cNvPr id="218" name="Graphic 725">
              <a:extLst>
                <a:ext uri="{FF2B5EF4-FFF2-40B4-BE49-F238E27FC236}">
                  <a16:creationId xmlns:a16="http://schemas.microsoft.com/office/drawing/2014/main" id="{DE74890E-0BAD-E326-F47C-5DEE0DBBE99A}"/>
                </a:ext>
              </a:extLst>
            </p:cNvPr>
            <p:cNvGrpSpPr/>
            <p:nvPr/>
          </p:nvGrpSpPr>
          <p:grpSpPr>
            <a:xfrm>
              <a:off x="11247694" y="4283171"/>
              <a:ext cx="228839" cy="80607"/>
              <a:chOff x="11247694" y="4283171"/>
              <a:chExt cx="228839" cy="80607"/>
            </a:xfrm>
          </p:grpSpPr>
          <p:sp>
            <p:nvSpPr>
              <p:cNvPr id="225" name="Freeform: Shape 809">
                <a:extLst>
                  <a:ext uri="{FF2B5EF4-FFF2-40B4-BE49-F238E27FC236}">
                    <a16:creationId xmlns:a16="http://schemas.microsoft.com/office/drawing/2014/main" id="{FEAE47F3-FC29-9139-B6C9-EDE4D021AC5A}"/>
                  </a:ext>
                </a:extLst>
              </p:cNvPr>
              <p:cNvSpPr/>
              <p:nvPr/>
            </p:nvSpPr>
            <p:spPr>
              <a:xfrm>
                <a:off x="11252188" y="4287866"/>
                <a:ext cx="219358" cy="70817"/>
              </a:xfrm>
              <a:custGeom>
                <a:avLst/>
                <a:gdLst>
                  <a:gd name="connsiteX0" fmla="*/ 89084 w 219358"/>
                  <a:gd name="connsiteY0" fmla="*/ 0 h 70817"/>
                  <a:gd name="connsiteX1" fmla="*/ 28521 w 219358"/>
                  <a:gd name="connsiteY1" fmla="*/ 26141 h 70817"/>
                  <a:gd name="connsiteX2" fmla="*/ 4296 w 219358"/>
                  <a:gd name="connsiteY2" fmla="*/ 38867 h 70817"/>
                  <a:gd name="connsiteX3" fmla="*/ 1767 w 219358"/>
                  <a:gd name="connsiteY3" fmla="*/ 57342 h 70817"/>
                  <a:gd name="connsiteX4" fmla="*/ 29134 w 219358"/>
                  <a:gd name="connsiteY4" fmla="*/ 70758 h 70817"/>
                  <a:gd name="connsiteX5" fmla="*/ 68002 w 219358"/>
                  <a:gd name="connsiteY5" fmla="*/ 62479 h 70817"/>
                  <a:gd name="connsiteX6" fmla="*/ 105566 w 219358"/>
                  <a:gd name="connsiteY6" fmla="*/ 57342 h 70817"/>
                  <a:gd name="connsiteX7" fmla="*/ 146962 w 219358"/>
                  <a:gd name="connsiteY7" fmla="*/ 61175 h 70817"/>
                  <a:gd name="connsiteX8" fmla="*/ 192192 w 219358"/>
                  <a:gd name="connsiteY8" fmla="*/ 70758 h 70817"/>
                  <a:gd name="connsiteX9" fmla="*/ 217030 w 219358"/>
                  <a:gd name="connsiteY9" fmla="*/ 63782 h 70817"/>
                  <a:gd name="connsiteX10" fmla="*/ 215727 w 219358"/>
                  <a:gd name="connsiteY10" fmla="*/ 41473 h 70817"/>
                  <a:gd name="connsiteX11" fmla="*/ 196639 w 219358"/>
                  <a:gd name="connsiteY11" fmla="*/ 29974 h 70817"/>
                  <a:gd name="connsiteX12" fmla="*/ 167354 w 219358"/>
                  <a:gd name="connsiteY12" fmla="*/ 20392 h 70817"/>
                  <a:gd name="connsiteX13" fmla="*/ 126571 w 219358"/>
                  <a:gd name="connsiteY13" fmla="*/ 1917 h 70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9358" h="70817">
                    <a:moveTo>
                      <a:pt x="89084" y="0"/>
                    </a:moveTo>
                    <a:cubicBezTo>
                      <a:pt x="73214" y="8279"/>
                      <a:pt x="44390" y="17862"/>
                      <a:pt x="28521" y="26141"/>
                    </a:cubicBezTo>
                    <a:cubicBezTo>
                      <a:pt x="22465" y="29284"/>
                      <a:pt x="8666" y="33654"/>
                      <a:pt x="4296" y="38867"/>
                    </a:cubicBezTo>
                    <a:cubicBezTo>
                      <a:pt x="-73" y="44080"/>
                      <a:pt x="-1453" y="51286"/>
                      <a:pt x="1767" y="57342"/>
                    </a:cubicBezTo>
                    <a:cubicBezTo>
                      <a:pt x="7363" y="67998"/>
                      <a:pt x="17252" y="70758"/>
                      <a:pt x="29134" y="70758"/>
                    </a:cubicBezTo>
                    <a:cubicBezTo>
                      <a:pt x="38717" y="70758"/>
                      <a:pt x="48913" y="66312"/>
                      <a:pt x="68002" y="62479"/>
                    </a:cubicBezTo>
                    <a:cubicBezTo>
                      <a:pt x="77201" y="60639"/>
                      <a:pt x="96212" y="57342"/>
                      <a:pt x="105566" y="57342"/>
                    </a:cubicBezTo>
                    <a:cubicBezTo>
                      <a:pt x="115761" y="57342"/>
                      <a:pt x="136153" y="58646"/>
                      <a:pt x="146962" y="61175"/>
                    </a:cubicBezTo>
                    <a:cubicBezTo>
                      <a:pt x="163521" y="65085"/>
                      <a:pt x="175250" y="69685"/>
                      <a:pt x="192192" y="70758"/>
                    </a:cubicBezTo>
                    <a:cubicBezTo>
                      <a:pt x="198938" y="71141"/>
                      <a:pt x="213811" y="69761"/>
                      <a:pt x="217030" y="63782"/>
                    </a:cubicBezTo>
                    <a:cubicBezTo>
                      <a:pt x="220863" y="56806"/>
                      <a:pt x="219637" y="50289"/>
                      <a:pt x="215727" y="41473"/>
                    </a:cubicBezTo>
                    <a:cubicBezTo>
                      <a:pt x="213197" y="35724"/>
                      <a:pt x="205838" y="32427"/>
                      <a:pt x="196639" y="29974"/>
                    </a:cubicBezTo>
                    <a:cubicBezTo>
                      <a:pt x="187439" y="27521"/>
                      <a:pt x="178163" y="24225"/>
                      <a:pt x="167354" y="20392"/>
                    </a:cubicBezTo>
                    <a:cubicBezTo>
                      <a:pt x="150335" y="14412"/>
                      <a:pt x="142516" y="11499"/>
                      <a:pt x="126571" y="1917"/>
                    </a:cubicBezTo>
                  </a:path>
                </a:pathLst>
              </a:custGeom>
              <a:solidFill>
                <a:srgbClr val="B2B2B2"/>
              </a:solidFill>
              <a:ln w="7663" cap="flat">
                <a:noFill/>
                <a:prstDash val="solid"/>
                <a:miter/>
              </a:ln>
            </p:spPr>
            <p:txBody>
              <a:bodyPr rtlCol="0" anchor="ctr"/>
              <a:lstStyle/>
              <a:p>
                <a:endParaRPr lang="en-GB"/>
              </a:p>
            </p:txBody>
          </p:sp>
          <p:sp>
            <p:nvSpPr>
              <p:cNvPr id="226" name="Freeform: Shape 810">
                <a:extLst>
                  <a:ext uri="{FF2B5EF4-FFF2-40B4-BE49-F238E27FC236}">
                    <a16:creationId xmlns:a16="http://schemas.microsoft.com/office/drawing/2014/main" id="{A3203D64-FBA3-712D-3305-2163FEDE05D5}"/>
                  </a:ext>
                </a:extLst>
              </p:cNvPr>
              <p:cNvSpPr/>
              <p:nvPr/>
            </p:nvSpPr>
            <p:spPr>
              <a:xfrm>
                <a:off x="11247694" y="4283171"/>
                <a:ext cx="228839" cy="80607"/>
              </a:xfrm>
              <a:custGeom>
                <a:avLst/>
                <a:gdLst>
                  <a:gd name="connsiteX0" fmla="*/ 91201 w 228839"/>
                  <a:gd name="connsiteY0" fmla="*/ 555 h 80607"/>
                  <a:gd name="connsiteX1" fmla="*/ 41986 w 228839"/>
                  <a:gd name="connsiteY1" fmla="*/ 21331 h 80607"/>
                  <a:gd name="connsiteX2" fmla="*/ 22667 w 228839"/>
                  <a:gd name="connsiteY2" fmla="*/ 30223 h 80607"/>
                  <a:gd name="connsiteX3" fmla="*/ 4729 w 228839"/>
                  <a:gd name="connsiteY3" fmla="*/ 41186 h 80607"/>
                  <a:gd name="connsiteX4" fmla="*/ 14158 w 228839"/>
                  <a:gd name="connsiteY4" fmla="*/ 76450 h 80607"/>
                  <a:gd name="connsiteX5" fmla="*/ 53178 w 228839"/>
                  <a:gd name="connsiteY5" fmla="*/ 76756 h 80607"/>
                  <a:gd name="connsiteX6" fmla="*/ 149311 w 228839"/>
                  <a:gd name="connsiteY6" fmla="*/ 70317 h 80607"/>
                  <a:gd name="connsiteX7" fmla="*/ 228808 w 228839"/>
                  <a:gd name="connsiteY7" fmla="*/ 60658 h 80607"/>
                  <a:gd name="connsiteX8" fmla="*/ 196456 w 228839"/>
                  <a:gd name="connsiteY8" fmla="*/ 28307 h 80607"/>
                  <a:gd name="connsiteX9" fmla="*/ 133672 w 228839"/>
                  <a:gd name="connsiteY9" fmla="*/ 2472 h 80607"/>
                  <a:gd name="connsiteX10" fmla="*/ 128842 w 228839"/>
                  <a:gd name="connsiteY10" fmla="*/ 10751 h 80607"/>
                  <a:gd name="connsiteX11" fmla="*/ 164796 w 228839"/>
                  <a:gd name="connsiteY11" fmla="*/ 27617 h 80607"/>
                  <a:gd name="connsiteX12" fmla="*/ 187641 w 228839"/>
                  <a:gd name="connsiteY12" fmla="*/ 35589 h 80607"/>
                  <a:gd name="connsiteX13" fmla="*/ 212095 w 228839"/>
                  <a:gd name="connsiteY13" fmla="*/ 43945 h 80607"/>
                  <a:gd name="connsiteX14" fmla="*/ 215469 w 228839"/>
                  <a:gd name="connsiteY14" fmla="*/ 67787 h 80607"/>
                  <a:gd name="connsiteX15" fmla="*/ 196917 w 228839"/>
                  <a:gd name="connsiteY15" fmla="*/ 70700 h 80607"/>
                  <a:gd name="connsiteX16" fmla="*/ 148773 w 228839"/>
                  <a:gd name="connsiteY16" fmla="*/ 60428 h 80607"/>
                  <a:gd name="connsiteX17" fmla="*/ 77480 w 228839"/>
                  <a:gd name="connsiteY17" fmla="*/ 61424 h 80607"/>
                  <a:gd name="connsiteX18" fmla="*/ 39916 w 228839"/>
                  <a:gd name="connsiteY18" fmla="*/ 70087 h 80607"/>
                  <a:gd name="connsiteX19" fmla="*/ 22283 w 228839"/>
                  <a:gd name="connsiteY19" fmla="*/ 69320 h 80607"/>
                  <a:gd name="connsiteX20" fmla="*/ 13544 w 228839"/>
                  <a:gd name="connsiteY20" fmla="*/ 45632 h 80607"/>
                  <a:gd name="connsiteX21" fmla="*/ 32862 w 228839"/>
                  <a:gd name="connsiteY21" fmla="*/ 36203 h 80607"/>
                  <a:gd name="connsiteX22" fmla="*/ 53561 w 228839"/>
                  <a:gd name="connsiteY22" fmla="*/ 26850 h 80607"/>
                  <a:gd name="connsiteX23" fmla="*/ 96031 w 228839"/>
                  <a:gd name="connsiteY23" fmla="*/ 8835 h 80607"/>
                  <a:gd name="connsiteX24" fmla="*/ 91201 w 228839"/>
                  <a:gd name="connsiteY24" fmla="*/ 555 h 80607"/>
                  <a:gd name="connsiteX25" fmla="*/ 91201 w 228839"/>
                  <a:gd name="connsiteY25" fmla="*/ 555 h 80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28839" h="80607">
                    <a:moveTo>
                      <a:pt x="91201" y="555"/>
                    </a:moveTo>
                    <a:cubicBezTo>
                      <a:pt x="75333" y="8605"/>
                      <a:pt x="58314" y="14278"/>
                      <a:pt x="41986" y="21331"/>
                    </a:cubicBezTo>
                    <a:cubicBezTo>
                      <a:pt x="35469" y="24167"/>
                      <a:pt x="29183" y="27387"/>
                      <a:pt x="22667" y="30223"/>
                    </a:cubicBezTo>
                    <a:cubicBezTo>
                      <a:pt x="16151" y="33060"/>
                      <a:pt x="9175" y="35589"/>
                      <a:pt x="4729" y="41186"/>
                    </a:cubicBezTo>
                    <a:cubicBezTo>
                      <a:pt x="-4931" y="53298"/>
                      <a:pt x="1202" y="69780"/>
                      <a:pt x="14158" y="76450"/>
                    </a:cubicBezTo>
                    <a:cubicBezTo>
                      <a:pt x="26423" y="82736"/>
                      <a:pt x="40529" y="80053"/>
                      <a:pt x="53178" y="76756"/>
                    </a:cubicBezTo>
                    <a:cubicBezTo>
                      <a:pt x="84762" y="68554"/>
                      <a:pt x="116959" y="63417"/>
                      <a:pt x="149311" y="70317"/>
                    </a:cubicBezTo>
                    <a:cubicBezTo>
                      <a:pt x="166865" y="74073"/>
                      <a:pt x="227428" y="96305"/>
                      <a:pt x="228808" y="60658"/>
                    </a:cubicBezTo>
                    <a:cubicBezTo>
                      <a:pt x="229651" y="39346"/>
                      <a:pt x="213476" y="33443"/>
                      <a:pt x="196456" y="28307"/>
                    </a:cubicBezTo>
                    <a:cubicBezTo>
                      <a:pt x="174762" y="21790"/>
                      <a:pt x="153220" y="14124"/>
                      <a:pt x="133672" y="2472"/>
                    </a:cubicBezTo>
                    <a:cubicBezTo>
                      <a:pt x="128382" y="-671"/>
                      <a:pt x="123553" y="7608"/>
                      <a:pt x="128842" y="10751"/>
                    </a:cubicBezTo>
                    <a:cubicBezTo>
                      <a:pt x="140341" y="17574"/>
                      <a:pt x="152224" y="23017"/>
                      <a:pt x="164796" y="27617"/>
                    </a:cubicBezTo>
                    <a:cubicBezTo>
                      <a:pt x="172386" y="30377"/>
                      <a:pt x="179975" y="33060"/>
                      <a:pt x="187641" y="35589"/>
                    </a:cubicBezTo>
                    <a:cubicBezTo>
                      <a:pt x="195307" y="38119"/>
                      <a:pt x="205656" y="39116"/>
                      <a:pt x="212095" y="43945"/>
                    </a:cubicBezTo>
                    <a:cubicBezTo>
                      <a:pt x="218075" y="48468"/>
                      <a:pt x="223135" y="62497"/>
                      <a:pt x="215469" y="67787"/>
                    </a:cubicBezTo>
                    <a:cubicBezTo>
                      <a:pt x="210716" y="71083"/>
                      <a:pt x="202436" y="70930"/>
                      <a:pt x="196917" y="70700"/>
                    </a:cubicBezTo>
                    <a:cubicBezTo>
                      <a:pt x="180358" y="70087"/>
                      <a:pt x="164872" y="63341"/>
                      <a:pt x="148773" y="60428"/>
                    </a:cubicBezTo>
                    <a:cubicBezTo>
                      <a:pt x="124779" y="56135"/>
                      <a:pt x="101321" y="57054"/>
                      <a:pt x="77480" y="61424"/>
                    </a:cubicBezTo>
                    <a:cubicBezTo>
                      <a:pt x="64830" y="63724"/>
                      <a:pt x="52565" y="68017"/>
                      <a:pt x="39916" y="70087"/>
                    </a:cubicBezTo>
                    <a:cubicBezTo>
                      <a:pt x="34166" y="71083"/>
                      <a:pt x="27879" y="71007"/>
                      <a:pt x="22283" y="69320"/>
                    </a:cubicBezTo>
                    <a:cubicBezTo>
                      <a:pt x="12395" y="66330"/>
                      <a:pt x="4422" y="54371"/>
                      <a:pt x="13544" y="45632"/>
                    </a:cubicBezTo>
                    <a:cubicBezTo>
                      <a:pt x="18527" y="40879"/>
                      <a:pt x="26730" y="38963"/>
                      <a:pt x="32862" y="36203"/>
                    </a:cubicBezTo>
                    <a:cubicBezTo>
                      <a:pt x="39762" y="33060"/>
                      <a:pt x="46508" y="29687"/>
                      <a:pt x="53561" y="26850"/>
                    </a:cubicBezTo>
                    <a:cubicBezTo>
                      <a:pt x="67743" y="21024"/>
                      <a:pt x="82309" y="15811"/>
                      <a:pt x="96031" y="8835"/>
                    </a:cubicBezTo>
                    <a:cubicBezTo>
                      <a:pt x="101551" y="6075"/>
                      <a:pt x="96721" y="-2204"/>
                      <a:pt x="91201" y="555"/>
                    </a:cubicBezTo>
                    <a:lnTo>
                      <a:pt x="91201" y="555"/>
                    </a:lnTo>
                    <a:close/>
                  </a:path>
                </a:pathLst>
              </a:custGeom>
              <a:solidFill>
                <a:srgbClr val="1D1D1B"/>
              </a:solidFill>
              <a:ln w="7663" cap="flat">
                <a:noFill/>
                <a:prstDash val="solid"/>
                <a:miter/>
              </a:ln>
            </p:spPr>
            <p:txBody>
              <a:bodyPr rtlCol="0" anchor="ctr"/>
              <a:lstStyle/>
              <a:p>
                <a:endParaRPr lang="en-GB"/>
              </a:p>
            </p:txBody>
          </p:sp>
        </p:grpSp>
        <p:sp>
          <p:nvSpPr>
            <p:cNvPr id="219" name="Freeform: Shape 811">
              <a:extLst>
                <a:ext uri="{FF2B5EF4-FFF2-40B4-BE49-F238E27FC236}">
                  <a16:creationId xmlns:a16="http://schemas.microsoft.com/office/drawing/2014/main" id="{41795342-5748-2286-C82F-3FE43CD3EEEA}"/>
                </a:ext>
              </a:extLst>
            </p:cNvPr>
            <p:cNvSpPr/>
            <p:nvPr/>
          </p:nvSpPr>
          <p:spPr>
            <a:xfrm>
              <a:off x="11336286" y="4218942"/>
              <a:ext cx="45951" cy="77626"/>
            </a:xfrm>
            <a:custGeom>
              <a:avLst/>
              <a:gdLst>
                <a:gd name="connsiteX0" fmla="*/ 14492 w 45951"/>
                <a:gd name="connsiteY0" fmla="*/ 2306 h 77626"/>
                <a:gd name="connsiteX1" fmla="*/ 3683 w 45951"/>
                <a:gd name="connsiteY1" fmla="*/ 33200 h 77626"/>
                <a:gd name="connsiteX2" fmla="*/ 464 w 45951"/>
                <a:gd name="connsiteY2" fmla="*/ 49222 h 77626"/>
                <a:gd name="connsiteX3" fmla="*/ 2303 w 45951"/>
                <a:gd name="connsiteY3" fmla="*/ 64478 h 77626"/>
                <a:gd name="connsiteX4" fmla="*/ 25838 w 45951"/>
                <a:gd name="connsiteY4" fmla="*/ 77510 h 77626"/>
                <a:gd name="connsiteX5" fmla="*/ 35344 w 45951"/>
                <a:gd name="connsiteY5" fmla="*/ 76667 h 77626"/>
                <a:gd name="connsiteX6" fmla="*/ 38870 w 45951"/>
                <a:gd name="connsiteY6" fmla="*/ 75517 h 77626"/>
                <a:gd name="connsiteX7" fmla="*/ 40250 w 45951"/>
                <a:gd name="connsiteY7" fmla="*/ 75133 h 77626"/>
                <a:gd name="connsiteX8" fmla="*/ 41324 w 45951"/>
                <a:gd name="connsiteY8" fmla="*/ 74980 h 77626"/>
                <a:gd name="connsiteX9" fmla="*/ 41324 w 45951"/>
                <a:gd name="connsiteY9" fmla="*/ 65398 h 77626"/>
                <a:gd name="connsiteX10" fmla="*/ 28981 w 45951"/>
                <a:gd name="connsiteY10" fmla="*/ 68157 h 77626"/>
                <a:gd name="connsiteX11" fmla="*/ 10506 w 45951"/>
                <a:gd name="connsiteY11" fmla="*/ 59725 h 77626"/>
                <a:gd name="connsiteX12" fmla="*/ 10352 w 45951"/>
                <a:gd name="connsiteY12" fmla="*/ 47689 h 77626"/>
                <a:gd name="connsiteX13" fmla="*/ 13496 w 45951"/>
                <a:gd name="connsiteY13" fmla="*/ 33507 h 77626"/>
                <a:gd name="connsiteX14" fmla="*/ 22771 w 45951"/>
                <a:gd name="connsiteY14" fmla="*/ 7212 h 77626"/>
                <a:gd name="connsiteX15" fmla="*/ 21085 w 45951"/>
                <a:gd name="connsiteY15" fmla="*/ 619 h 77626"/>
                <a:gd name="connsiteX16" fmla="*/ 14492 w 45951"/>
                <a:gd name="connsiteY16" fmla="*/ 2306 h 77626"/>
                <a:gd name="connsiteX17" fmla="*/ 14492 w 45951"/>
                <a:gd name="connsiteY17" fmla="*/ 2306 h 77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5951" h="77626">
                  <a:moveTo>
                    <a:pt x="14492" y="2306"/>
                  </a:moveTo>
                  <a:cubicBezTo>
                    <a:pt x="9970" y="12272"/>
                    <a:pt x="6289" y="22544"/>
                    <a:pt x="3683" y="33200"/>
                  </a:cubicBezTo>
                  <a:cubicBezTo>
                    <a:pt x="2380" y="38490"/>
                    <a:pt x="1230" y="43856"/>
                    <a:pt x="464" y="49222"/>
                  </a:cubicBezTo>
                  <a:cubicBezTo>
                    <a:pt x="-304" y="54588"/>
                    <a:pt x="-380" y="59725"/>
                    <a:pt x="2303" y="64478"/>
                  </a:cubicBezTo>
                  <a:cubicBezTo>
                    <a:pt x="6826" y="72527"/>
                    <a:pt x="17098" y="76590"/>
                    <a:pt x="25838" y="77510"/>
                  </a:cubicBezTo>
                  <a:cubicBezTo>
                    <a:pt x="28981" y="77817"/>
                    <a:pt x="32200" y="77510"/>
                    <a:pt x="35344" y="76667"/>
                  </a:cubicBezTo>
                  <a:cubicBezTo>
                    <a:pt x="36494" y="76360"/>
                    <a:pt x="37644" y="75900"/>
                    <a:pt x="38870" y="75517"/>
                  </a:cubicBezTo>
                  <a:cubicBezTo>
                    <a:pt x="39330" y="75363"/>
                    <a:pt x="39791" y="75210"/>
                    <a:pt x="40250" y="75133"/>
                  </a:cubicBezTo>
                  <a:cubicBezTo>
                    <a:pt x="41324" y="74827"/>
                    <a:pt x="40634" y="74980"/>
                    <a:pt x="41324" y="74980"/>
                  </a:cubicBezTo>
                  <a:cubicBezTo>
                    <a:pt x="47457" y="74673"/>
                    <a:pt x="47533" y="65014"/>
                    <a:pt x="41324" y="65398"/>
                  </a:cubicBezTo>
                  <a:cubicBezTo>
                    <a:pt x="37030" y="65627"/>
                    <a:pt x="33274" y="68004"/>
                    <a:pt x="28981" y="68157"/>
                  </a:cubicBezTo>
                  <a:cubicBezTo>
                    <a:pt x="22848" y="68311"/>
                    <a:pt x="13572" y="65551"/>
                    <a:pt x="10506" y="59725"/>
                  </a:cubicBezTo>
                  <a:cubicBezTo>
                    <a:pt x="8589" y="56122"/>
                    <a:pt x="9663" y="51522"/>
                    <a:pt x="10352" y="47689"/>
                  </a:cubicBezTo>
                  <a:cubicBezTo>
                    <a:pt x="11195" y="42936"/>
                    <a:pt x="12269" y="38183"/>
                    <a:pt x="13496" y="33507"/>
                  </a:cubicBezTo>
                  <a:cubicBezTo>
                    <a:pt x="15872" y="24537"/>
                    <a:pt x="18938" y="15721"/>
                    <a:pt x="22771" y="7212"/>
                  </a:cubicBezTo>
                  <a:cubicBezTo>
                    <a:pt x="23845" y="4835"/>
                    <a:pt x="23462" y="2076"/>
                    <a:pt x="21085" y="619"/>
                  </a:cubicBezTo>
                  <a:cubicBezTo>
                    <a:pt x="19015" y="-607"/>
                    <a:pt x="15566" y="6"/>
                    <a:pt x="14492" y="2306"/>
                  </a:cubicBezTo>
                  <a:lnTo>
                    <a:pt x="14492" y="2306"/>
                  </a:lnTo>
                  <a:close/>
                </a:path>
              </a:pathLst>
            </a:custGeom>
            <a:solidFill>
              <a:srgbClr val="1D1D1B"/>
            </a:solidFill>
            <a:ln w="7663" cap="flat">
              <a:noFill/>
              <a:prstDash val="solid"/>
              <a:miter/>
            </a:ln>
          </p:spPr>
          <p:txBody>
            <a:bodyPr rtlCol="0" anchor="ctr"/>
            <a:lstStyle/>
            <a:p>
              <a:endParaRPr lang="en-GB"/>
            </a:p>
          </p:txBody>
        </p:sp>
        <p:sp>
          <p:nvSpPr>
            <p:cNvPr id="220" name="Freeform: Shape 812">
              <a:extLst>
                <a:ext uri="{FF2B5EF4-FFF2-40B4-BE49-F238E27FC236}">
                  <a16:creationId xmlns:a16="http://schemas.microsoft.com/office/drawing/2014/main" id="{A6AC3AD6-58EE-88D0-6BA8-FE59B21ABC3C}"/>
                </a:ext>
              </a:extLst>
            </p:cNvPr>
            <p:cNvSpPr/>
            <p:nvPr/>
          </p:nvSpPr>
          <p:spPr>
            <a:xfrm>
              <a:off x="11050574" y="4097977"/>
              <a:ext cx="615356" cy="179364"/>
            </a:xfrm>
            <a:custGeom>
              <a:avLst/>
              <a:gdLst>
                <a:gd name="connsiteX0" fmla="*/ 615126 w 615356"/>
                <a:gd name="connsiteY0" fmla="*/ 23075 h 179364"/>
                <a:gd name="connsiteX1" fmla="*/ 614666 w 615356"/>
                <a:gd name="connsiteY1" fmla="*/ 0 h 179364"/>
                <a:gd name="connsiteX2" fmla="*/ 545365 w 615356"/>
                <a:gd name="connsiteY2" fmla="*/ 36107 h 179364"/>
                <a:gd name="connsiteX3" fmla="*/ 545365 w 615356"/>
                <a:gd name="connsiteY3" fmla="*/ 36031 h 179364"/>
                <a:gd name="connsiteX4" fmla="*/ 534709 w 615356"/>
                <a:gd name="connsiteY4" fmla="*/ 30894 h 179364"/>
                <a:gd name="connsiteX5" fmla="*/ 524590 w 615356"/>
                <a:gd name="connsiteY5" fmla="*/ 33041 h 179364"/>
                <a:gd name="connsiteX6" fmla="*/ 475834 w 615356"/>
                <a:gd name="connsiteY6" fmla="*/ 27061 h 179364"/>
                <a:gd name="connsiteX7" fmla="*/ 324812 w 615356"/>
                <a:gd name="connsiteY7" fmla="*/ 34497 h 179364"/>
                <a:gd name="connsiteX8" fmla="*/ 289548 w 615356"/>
                <a:gd name="connsiteY8" fmla="*/ 34497 h 179364"/>
                <a:gd name="connsiteX9" fmla="*/ 138450 w 615356"/>
                <a:gd name="connsiteY9" fmla="*/ 27061 h 179364"/>
                <a:gd name="connsiteX10" fmla="*/ 89770 w 615356"/>
                <a:gd name="connsiteY10" fmla="*/ 33041 h 179364"/>
                <a:gd name="connsiteX11" fmla="*/ 79651 w 615356"/>
                <a:gd name="connsiteY11" fmla="*/ 30894 h 179364"/>
                <a:gd name="connsiteX12" fmla="*/ 68918 w 615356"/>
                <a:gd name="connsiteY12" fmla="*/ 36031 h 179364"/>
                <a:gd name="connsiteX13" fmla="*/ 68841 w 615356"/>
                <a:gd name="connsiteY13" fmla="*/ 36261 h 179364"/>
                <a:gd name="connsiteX14" fmla="*/ 384 w 615356"/>
                <a:gd name="connsiteY14" fmla="*/ 383 h 179364"/>
                <a:gd name="connsiteX15" fmla="*/ 0 w 615356"/>
                <a:gd name="connsiteY15" fmla="*/ 23382 h 179364"/>
                <a:gd name="connsiteX16" fmla="*/ 63245 w 615356"/>
                <a:gd name="connsiteY16" fmla="*/ 54429 h 179364"/>
                <a:gd name="connsiteX17" fmla="*/ 62939 w 615356"/>
                <a:gd name="connsiteY17" fmla="*/ 58262 h 179364"/>
                <a:gd name="connsiteX18" fmla="*/ 62939 w 615356"/>
                <a:gd name="connsiteY18" fmla="*/ 58799 h 179364"/>
                <a:gd name="connsiteX19" fmla="*/ 73211 w 615356"/>
                <a:gd name="connsiteY19" fmla="*/ 71601 h 179364"/>
                <a:gd name="connsiteX20" fmla="*/ 80034 w 615356"/>
                <a:gd name="connsiteY20" fmla="*/ 81567 h 179364"/>
                <a:gd name="connsiteX21" fmla="*/ 81108 w 615356"/>
                <a:gd name="connsiteY21" fmla="*/ 117751 h 179364"/>
                <a:gd name="connsiteX22" fmla="*/ 273296 w 615356"/>
                <a:gd name="connsiteY22" fmla="*/ 111771 h 179364"/>
                <a:gd name="connsiteX23" fmla="*/ 307257 w 615356"/>
                <a:gd name="connsiteY23" fmla="*/ 68841 h 179364"/>
                <a:gd name="connsiteX24" fmla="*/ 341217 w 615356"/>
                <a:gd name="connsiteY24" fmla="*/ 111771 h 179364"/>
                <a:gd name="connsiteX25" fmla="*/ 533406 w 615356"/>
                <a:gd name="connsiteY25" fmla="*/ 117751 h 179364"/>
                <a:gd name="connsiteX26" fmla="*/ 534555 w 615356"/>
                <a:gd name="connsiteY26" fmla="*/ 81567 h 179364"/>
                <a:gd name="connsiteX27" fmla="*/ 541378 w 615356"/>
                <a:gd name="connsiteY27" fmla="*/ 71601 h 179364"/>
                <a:gd name="connsiteX28" fmla="*/ 551651 w 615356"/>
                <a:gd name="connsiteY28" fmla="*/ 58799 h 179364"/>
                <a:gd name="connsiteX29" fmla="*/ 551651 w 615356"/>
                <a:gd name="connsiteY29" fmla="*/ 58262 h 179364"/>
                <a:gd name="connsiteX30" fmla="*/ 551345 w 615356"/>
                <a:gd name="connsiteY30" fmla="*/ 54506 h 179364"/>
                <a:gd name="connsiteX31" fmla="*/ 615356 w 615356"/>
                <a:gd name="connsiteY31" fmla="*/ 23152 h 179364"/>
                <a:gd name="connsiteX32" fmla="*/ 279965 w 615356"/>
                <a:gd name="connsiteY32" fmla="*/ 61175 h 179364"/>
                <a:gd name="connsiteX33" fmla="*/ 279506 w 615356"/>
                <a:gd name="connsiteY33" fmla="*/ 63245 h 179364"/>
                <a:gd name="connsiteX34" fmla="*/ 270536 w 615356"/>
                <a:gd name="connsiteY34" fmla="*/ 84174 h 179364"/>
                <a:gd name="connsiteX35" fmla="*/ 266550 w 615356"/>
                <a:gd name="connsiteY35" fmla="*/ 91303 h 179364"/>
                <a:gd name="connsiteX36" fmla="*/ 252137 w 615356"/>
                <a:gd name="connsiteY36" fmla="*/ 112001 h 179364"/>
                <a:gd name="connsiteX37" fmla="*/ 245928 w 615356"/>
                <a:gd name="connsiteY37" fmla="*/ 119361 h 179364"/>
                <a:gd name="connsiteX38" fmla="*/ 193875 w 615356"/>
                <a:gd name="connsiteY38" fmla="*/ 157768 h 179364"/>
                <a:gd name="connsiteX39" fmla="*/ 122657 w 615356"/>
                <a:gd name="connsiteY39" fmla="*/ 150485 h 179364"/>
                <a:gd name="connsiteX40" fmla="*/ 98662 w 615356"/>
                <a:gd name="connsiteY40" fmla="*/ 117674 h 179364"/>
                <a:gd name="connsiteX41" fmla="*/ 98662 w 615356"/>
                <a:gd name="connsiteY41" fmla="*/ 78961 h 179364"/>
                <a:gd name="connsiteX42" fmla="*/ 100349 w 615356"/>
                <a:gd name="connsiteY42" fmla="*/ 73824 h 179364"/>
                <a:gd name="connsiteX43" fmla="*/ 107709 w 615356"/>
                <a:gd name="connsiteY43" fmla="*/ 58109 h 179364"/>
                <a:gd name="connsiteX44" fmla="*/ 123654 w 615356"/>
                <a:gd name="connsiteY44" fmla="*/ 45996 h 179364"/>
                <a:gd name="connsiteX45" fmla="*/ 272069 w 615356"/>
                <a:gd name="connsiteY45" fmla="*/ 47683 h 179364"/>
                <a:gd name="connsiteX46" fmla="*/ 279812 w 615356"/>
                <a:gd name="connsiteY46" fmla="*/ 57726 h 179364"/>
                <a:gd name="connsiteX47" fmla="*/ 279812 w 615356"/>
                <a:gd name="connsiteY47" fmla="*/ 61175 h 179364"/>
                <a:gd name="connsiteX48" fmla="*/ 518074 w 615356"/>
                <a:gd name="connsiteY48" fmla="*/ 102419 h 179364"/>
                <a:gd name="connsiteX49" fmla="*/ 517767 w 615356"/>
                <a:gd name="connsiteY49" fmla="*/ 106022 h 179364"/>
                <a:gd name="connsiteX50" fmla="*/ 491395 w 615356"/>
                <a:gd name="connsiteY50" fmla="*/ 150179 h 179364"/>
                <a:gd name="connsiteX51" fmla="*/ 489096 w 615356"/>
                <a:gd name="connsiteY51" fmla="*/ 151635 h 179364"/>
                <a:gd name="connsiteX52" fmla="*/ 484420 w 615356"/>
                <a:gd name="connsiteY52" fmla="*/ 154472 h 179364"/>
                <a:gd name="connsiteX53" fmla="*/ 484343 w 615356"/>
                <a:gd name="connsiteY53" fmla="*/ 154472 h 179364"/>
                <a:gd name="connsiteX54" fmla="*/ 479360 w 615356"/>
                <a:gd name="connsiteY54" fmla="*/ 156848 h 179364"/>
                <a:gd name="connsiteX55" fmla="*/ 475604 w 615356"/>
                <a:gd name="connsiteY55" fmla="*/ 158381 h 179364"/>
                <a:gd name="connsiteX56" fmla="*/ 471617 w 615356"/>
                <a:gd name="connsiteY56" fmla="*/ 159761 h 179364"/>
                <a:gd name="connsiteX57" fmla="*/ 434820 w 615356"/>
                <a:gd name="connsiteY57" fmla="*/ 161524 h 179364"/>
                <a:gd name="connsiteX58" fmla="*/ 431140 w 615356"/>
                <a:gd name="connsiteY58" fmla="*/ 160758 h 179364"/>
                <a:gd name="connsiteX59" fmla="*/ 420332 w 615356"/>
                <a:gd name="connsiteY59" fmla="*/ 157308 h 179364"/>
                <a:gd name="connsiteX60" fmla="*/ 334701 w 615356"/>
                <a:gd name="connsiteY60" fmla="*/ 63092 h 179364"/>
                <a:gd name="connsiteX61" fmla="*/ 334088 w 615356"/>
                <a:gd name="connsiteY61" fmla="*/ 59105 h 179364"/>
                <a:gd name="connsiteX62" fmla="*/ 334088 w 615356"/>
                <a:gd name="connsiteY62" fmla="*/ 58876 h 179364"/>
                <a:gd name="connsiteX63" fmla="*/ 342060 w 615356"/>
                <a:gd name="connsiteY63" fmla="*/ 47146 h 179364"/>
                <a:gd name="connsiteX64" fmla="*/ 490475 w 615356"/>
                <a:gd name="connsiteY64" fmla="*/ 45460 h 179364"/>
                <a:gd name="connsiteX65" fmla="*/ 506421 w 615356"/>
                <a:gd name="connsiteY65" fmla="*/ 57572 h 179364"/>
                <a:gd name="connsiteX66" fmla="*/ 517077 w 615356"/>
                <a:gd name="connsiteY66" fmla="*/ 85170 h 179364"/>
                <a:gd name="connsiteX67" fmla="*/ 518227 w 615356"/>
                <a:gd name="connsiteY67" fmla="*/ 93833 h 179364"/>
                <a:gd name="connsiteX68" fmla="*/ 518227 w 615356"/>
                <a:gd name="connsiteY68" fmla="*/ 102266 h 179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15356" h="179364">
                  <a:moveTo>
                    <a:pt x="615126" y="23075"/>
                  </a:moveTo>
                  <a:lnTo>
                    <a:pt x="614666" y="0"/>
                  </a:lnTo>
                  <a:lnTo>
                    <a:pt x="545365" y="36107"/>
                  </a:lnTo>
                  <a:cubicBezTo>
                    <a:pt x="545365" y="36107"/>
                    <a:pt x="545365" y="36107"/>
                    <a:pt x="545365" y="36031"/>
                  </a:cubicBezTo>
                  <a:cubicBezTo>
                    <a:pt x="543525" y="32198"/>
                    <a:pt x="539079" y="30051"/>
                    <a:pt x="534709" y="30894"/>
                  </a:cubicBezTo>
                  <a:cubicBezTo>
                    <a:pt x="531719" y="31508"/>
                    <a:pt x="528270" y="32198"/>
                    <a:pt x="524590" y="33041"/>
                  </a:cubicBezTo>
                  <a:cubicBezTo>
                    <a:pt x="508108" y="36644"/>
                    <a:pt x="490936" y="34267"/>
                    <a:pt x="475834" y="27061"/>
                  </a:cubicBezTo>
                  <a:cubicBezTo>
                    <a:pt x="438116" y="9046"/>
                    <a:pt x="381541" y="19242"/>
                    <a:pt x="324812" y="34497"/>
                  </a:cubicBezTo>
                  <a:cubicBezTo>
                    <a:pt x="313313" y="37564"/>
                    <a:pt x="300970" y="37564"/>
                    <a:pt x="289548" y="34497"/>
                  </a:cubicBezTo>
                  <a:cubicBezTo>
                    <a:pt x="232742" y="19165"/>
                    <a:pt x="176166" y="9046"/>
                    <a:pt x="138450" y="27061"/>
                  </a:cubicBezTo>
                  <a:cubicBezTo>
                    <a:pt x="123347" y="34267"/>
                    <a:pt x="106252" y="36644"/>
                    <a:pt x="89770" y="33041"/>
                  </a:cubicBezTo>
                  <a:cubicBezTo>
                    <a:pt x="86013" y="32274"/>
                    <a:pt x="82641" y="31508"/>
                    <a:pt x="79651" y="30894"/>
                  </a:cubicBezTo>
                  <a:cubicBezTo>
                    <a:pt x="75205" y="30051"/>
                    <a:pt x="70758" y="32198"/>
                    <a:pt x="68918" y="36031"/>
                  </a:cubicBezTo>
                  <a:cubicBezTo>
                    <a:pt x="68918" y="36107"/>
                    <a:pt x="68841" y="36184"/>
                    <a:pt x="68841" y="36261"/>
                  </a:cubicBezTo>
                  <a:lnTo>
                    <a:pt x="384" y="383"/>
                  </a:lnTo>
                  <a:lnTo>
                    <a:pt x="0" y="23382"/>
                  </a:lnTo>
                  <a:lnTo>
                    <a:pt x="63245" y="54429"/>
                  </a:lnTo>
                  <a:cubicBezTo>
                    <a:pt x="63092" y="55732"/>
                    <a:pt x="63015" y="56959"/>
                    <a:pt x="62939" y="58262"/>
                  </a:cubicBezTo>
                  <a:lnTo>
                    <a:pt x="62939" y="58799"/>
                  </a:lnTo>
                  <a:cubicBezTo>
                    <a:pt x="62939" y="64702"/>
                    <a:pt x="67155" y="69915"/>
                    <a:pt x="73211" y="71601"/>
                  </a:cubicBezTo>
                  <a:cubicBezTo>
                    <a:pt x="77888" y="72904"/>
                    <a:pt x="80801" y="77121"/>
                    <a:pt x="80034" y="81567"/>
                  </a:cubicBezTo>
                  <a:cubicBezTo>
                    <a:pt x="77888" y="94446"/>
                    <a:pt x="78424" y="106635"/>
                    <a:pt x="81108" y="117751"/>
                  </a:cubicBezTo>
                  <a:cubicBezTo>
                    <a:pt x="98203" y="187129"/>
                    <a:pt x="201158" y="214037"/>
                    <a:pt x="273296" y="111771"/>
                  </a:cubicBezTo>
                  <a:cubicBezTo>
                    <a:pt x="281575" y="99966"/>
                    <a:pt x="293227" y="68228"/>
                    <a:pt x="307257" y="68841"/>
                  </a:cubicBezTo>
                  <a:cubicBezTo>
                    <a:pt x="320059" y="69378"/>
                    <a:pt x="333628" y="101039"/>
                    <a:pt x="341217" y="111771"/>
                  </a:cubicBezTo>
                  <a:cubicBezTo>
                    <a:pt x="413355" y="214037"/>
                    <a:pt x="516310" y="187129"/>
                    <a:pt x="533406" y="117751"/>
                  </a:cubicBezTo>
                  <a:cubicBezTo>
                    <a:pt x="536166" y="106712"/>
                    <a:pt x="536702" y="94523"/>
                    <a:pt x="534555" y="81567"/>
                  </a:cubicBezTo>
                  <a:cubicBezTo>
                    <a:pt x="533789" y="77121"/>
                    <a:pt x="536702" y="72828"/>
                    <a:pt x="541378" y="71601"/>
                  </a:cubicBezTo>
                  <a:cubicBezTo>
                    <a:pt x="547435" y="69915"/>
                    <a:pt x="551651" y="64702"/>
                    <a:pt x="551651" y="58799"/>
                  </a:cubicBezTo>
                  <a:lnTo>
                    <a:pt x="551651" y="58262"/>
                  </a:lnTo>
                  <a:cubicBezTo>
                    <a:pt x="551651" y="57036"/>
                    <a:pt x="551498" y="55809"/>
                    <a:pt x="551345" y="54506"/>
                  </a:cubicBezTo>
                  <a:lnTo>
                    <a:pt x="615356" y="23152"/>
                  </a:lnTo>
                  <a:close/>
                  <a:moveTo>
                    <a:pt x="279965" y="61175"/>
                  </a:moveTo>
                  <a:cubicBezTo>
                    <a:pt x="279965" y="61865"/>
                    <a:pt x="279735" y="62555"/>
                    <a:pt x="279506" y="63245"/>
                  </a:cubicBezTo>
                  <a:cubicBezTo>
                    <a:pt x="277359" y="70145"/>
                    <a:pt x="274292" y="77197"/>
                    <a:pt x="270536" y="84174"/>
                  </a:cubicBezTo>
                  <a:cubicBezTo>
                    <a:pt x="269309" y="86550"/>
                    <a:pt x="267930" y="88927"/>
                    <a:pt x="266550" y="91303"/>
                  </a:cubicBezTo>
                  <a:cubicBezTo>
                    <a:pt x="262333" y="98432"/>
                    <a:pt x="257503" y="105409"/>
                    <a:pt x="252137" y="112001"/>
                  </a:cubicBezTo>
                  <a:cubicBezTo>
                    <a:pt x="250144" y="114455"/>
                    <a:pt x="248074" y="116984"/>
                    <a:pt x="245928" y="119361"/>
                  </a:cubicBezTo>
                  <a:cubicBezTo>
                    <a:pt x="230902" y="136150"/>
                    <a:pt x="212734" y="150179"/>
                    <a:pt x="193875" y="157768"/>
                  </a:cubicBezTo>
                  <a:cubicBezTo>
                    <a:pt x="170340" y="167197"/>
                    <a:pt x="143049" y="165051"/>
                    <a:pt x="122657" y="150485"/>
                  </a:cubicBezTo>
                  <a:cubicBezTo>
                    <a:pt x="111081" y="142206"/>
                    <a:pt x="102726" y="130860"/>
                    <a:pt x="98662" y="117674"/>
                  </a:cubicBezTo>
                  <a:cubicBezTo>
                    <a:pt x="94983" y="105945"/>
                    <a:pt x="94753" y="92760"/>
                    <a:pt x="98662" y="78961"/>
                  </a:cubicBezTo>
                  <a:cubicBezTo>
                    <a:pt x="99123" y="77274"/>
                    <a:pt x="99736" y="75511"/>
                    <a:pt x="100349" y="73824"/>
                  </a:cubicBezTo>
                  <a:cubicBezTo>
                    <a:pt x="102189" y="68611"/>
                    <a:pt x="104642" y="63399"/>
                    <a:pt x="107709" y="58109"/>
                  </a:cubicBezTo>
                  <a:cubicBezTo>
                    <a:pt x="111158" y="52283"/>
                    <a:pt x="116908" y="47913"/>
                    <a:pt x="123654" y="45996"/>
                  </a:cubicBezTo>
                  <a:cubicBezTo>
                    <a:pt x="182912" y="28671"/>
                    <a:pt x="232436" y="30894"/>
                    <a:pt x="272069" y="47683"/>
                  </a:cubicBezTo>
                  <a:cubicBezTo>
                    <a:pt x="276516" y="49600"/>
                    <a:pt x="279352" y="53433"/>
                    <a:pt x="279812" y="57726"/>
                  </a:cubicBezTo>
                  <a:cubicBezTo>
                    <a:pt x="280042" y="58799"/>
                    <a:pt x="280042" y="60025"/>
                    <a:pt x="279812" y="61175"/>
                  </a:cubicBezTo>
                  <a:close/>
                  <a:moveTo>
                    <a:pt x="518074" y="102419"/>
                  </a:moveTo>
                  <a:cubicBezTo>
                    <a:pt x="518074" y="103645"/>
                    <a:pt x="517921" y="104872"/>
                    <a:pt x="517767" y="106022"/>
                  </a:cubicBezTo>
                  <a:cubicBezTo>
                    <a:pt x="515774" y="124037"/>
                    <a:pt x="506268" y="139523"/>
                    <a:pt x="491395" y="150179"/>
                  </a:cubicBezTo>
                  <a:cubicBezTo>
                    <a:pt x="490629" y="150715"/>
                    <a:pt x="489862" y="151252"/>
                    <a:pt x="489096" y="151635"/>
                  </a:cubicBezTo>
                  <a:cubicBezTo>
                    <a:pt x="487562" y="152708"/>
                    <a:pt x="485953" y="153628"/>
                    <a:pt x="484420" y="154472"/>
                  </a:cubicBezTo>
                  <a:cubicBezTo>
                    <a:pt x="484420" y="154472"/>
                    <a:pt x="484343" y="154472"/>
                    <a:pt x="484343" y="154472"/>
                  </a:cubicBezTo>
                  <a:cubicBezTo>
                    <a:pt x="482733" y="155391"/>
                    <a:pt x="481046" y="156158"/>
                    <a:pt x="479360" y="156848"/>
                  </a:cubicBezTo>
                  <a:cubicBezTo>
                    <a:pt x="478133" y="157461"/>
                    <a:pt x="476907" y="157921"/>
                    <a:pt x="475604" y="158381"/>
                  </a:cubicBezTo>
                  <a:cubicBezTo>
                    <a:pt x="474300" y="158918"/>
                    <a:pt x="472921" y="159301"/>
                    <a:pt x="471617" y="159761"/>
                  </a:cubicBezTo>
                  <a:cubicBezTo>
                    <a:pt x="459888" y="163364"/>
                    <a:pt x="447163" y="163901"/>
                    <a:pt x="434820" y="161524"/>
                  </a:cubicBezTo>
                  <a:cubicBezTo>
                    <a:pt x="433594" y="161294"/>
                    <a:pt x="432367" y="160988"/>
                    <a:pt x="431140" y="160758"/>
                  </a:cubicBezTo>
                  <a:cubicBezTo>
                    <a:pt x="427460" y="159838"/>
                    <a:pt x="423858" y="158765"/>
                    <a:pt x="420332" y="157308"/>
                  </a:cubicBezTo>
                  <a:cubicBezTo>
                    <a:pt x="382077" y="142052"/>
                    <a:pt x="346507" y="99966"/>
                    <a:pt x="334701" y="63092"/>
                  </a:cubicBezTo>
                  <a:cubicBezTo>
                    <a:pt x="334241" y="61789"/>
                    <a:pt x="334088" y="60409"/>
                    <a:pt x="334088" y="59105"/>
                  </a:cubicBezTo>
                  <a:lnTo>
                    <a:pt x="334088" y="58876"/>
                  </a:lnTo>
                  <a:cubicBezTo>
                    <a:pt x="334088" y="53969"/>
                    <a:pt x="337077" y="49293"/>
                    <a:pt x="342060" y="47146"/>
                  </a:cubicBezTo>
                  <a:cubicBezTo>
                    <a:pt x="381618" y="30358"/>
                    <a:pt x="431217" y="28058"/>
                    <a:pt x="490475" y="45460"/>
                  </a:cubicBezTo>
                  <a:cubicBezTo>
                    <a:pt x="497222" y="47453"/>
                    <a:pt x="502971" y="51669"/>
                    <a:pt x="506421" y="57572"/>
                  </a:cubicBezTo>
                  <a:cubicBezTo>
                    <a:pt x="511864" y="66925"/>
                    <a:pt x="515390" y="76201"/>
                    <a:pt x="517077" y="85170"/>
                  </a:cubicBezTo>
                  <a:cubicBezTo>
                    <a:pt x="517690" y="88083"/>
                    <a:pt x="517997" y="90996"/>
                    <a:pt x="518227" y="93833"/>
                  </a:cubicBezTo>
                  <a:cubicBezTo>
                    <a:pt x="518380" y="96669"/>
                    <a:pt x="518457" y="99506"/>
                    <a:pt x="518227" y="102266"/>
                  </a:cubicBezTo>
                  <a:close/>
                </a:path>
              </a:pathLst>
            </a:custGeom>
            <a:solidFill>
              <a:srgbClr val="33332B"/>
            </a:solidFill>
            <a:ln w="3985" cap="flat">
              <a:solidFill>
                <a:srgbClr val="1D1D1B"/>
              </a:solidFill>
              <a:prstDash val="solid"/>
              <a:miter/>
            </a:ln>
          </p:spPr>
          <p:txBody>
            <a:bodyPr rtlCol="0" anchor="ctr"/>
            <a:lstStyle/>
            <a:p>
              <a:endParaRPr lang="en-GB"/>
            </a:p>
          </p:txBody>
        </p:sp>
        <p:grpSp>
          <p:nvGrpSpPr>
            <p:cNvPr id="221" name="Graphic 725">
              <a:extLst>
                <a:ext uri="{FF2B5EF4-FFF2-40B4-BE49-F238E27FC236}">
                  <a16:creationId xmlns:a16="http://schemas.microsoft.com/office/drawing/2014/main" id="{6906B34A-6885-0F59-68C0-DA072FBC5387}"/>
                </a:ext>
              </a:extLst>
            </p:cNvPr>
            <p:cNvGrpSpPr/>
            <p:nvPr/>
          </p:nvGrpSpPr>
          <p:grpSpPr>
            <a:xfrm>
              <a:off x="11146390" y="4131415"/>
              <a:ext cx="422556" cy="130034"/>
              <a:chOff x="11146390" y="4131415"/>
              <a:chExt cx="422556" cy="130034"/>
            </a:xfrm>
          </p:grpSpPr>
          <p:sp>
            <p:nvSpPr>
              <p:cNvPr id="222" name="Freeform: Shape 814">
                <a:extLst>
                  <a:ext uri="{FF2B5EF4-FFF2-40B4-BE49-F238E27FC236}">
                    <a16:creationId xmlns:a16="http://schemas.microsoft.com/office/drawing/2014/main" id="{EC5B50D2-EE2A-765A-0A64-ACAE6A94E6D1}"/>
                  </a:ext>
                </a:extLst>
              </p:cNvPr>
              <p:cNvSpPr/>
              <p:nvPr/>
            </p:nvSpPr>
            <p:spPr>
              <a:xfrm>
                <a:off x="11149236" y="4131599"/>
                <a:ext cx="419334" cy="129719"/>
              </a:xfrm>
              <a:custGeom>
                <a:avLst/>
                <a:gdLst>
                  <a:gd name="connsiteX0" fmla="*/ 95213 w 419334"/>
                  <a:gd name="connsiteY0" fmla="*/ 123763 h 129719"/>
                  <a:gd name="connsiteX1" fmla="*/ 23995 w 419334"/>
                  <a:gd name="connsiteY1" fmla="*/ 116480 h 129719"/>
                  <a:gd name="connsiteX2" fmla="*/ 0 w 419334"/>
                  <a:gd name="connsiteY2" fmla="*/ 83899 h 129719"/>
                  <a:gd name="connsiteX3" fmla="*/ 23995 w 419334"/>
                  <a:gd name="connsiteY3" fmla="*/ 116710 h 129719"/>
                  <a:gd name="connsiteX4" fmla="*/ 95213 w 419334"/>
                  <a:gd name="connsiteY4" fmla="*/ 123993 h 129719"/>
                  <a:gd name="connsiteX5" fmla="*/ 147266 w 419334"/>
                  <a:gd name="connsiteY5" fmla="*/ 85586 h 129719"/>
                  <a:gd name="connsiteX6" fmla="*/ 95213 w 419334"/>
                  <a:gd name="connsiteY6" fmla="*/ 123686 h 129719"/>
                  <a:gd name="connsiteX7" fmla="*/ 173483 w 419334"/>
                  <a:gd name="connsiteY7" fmla="*/ 13985 h 129719"/>
                  <a:gd name="connsiteX8" fmla="*/ 25068 w 419334"/>
                  <a:gd name="connsiteY8" fmla="*/ 12298 h 129719"/>
                  <a:gd name="connsiteX9" fmla="*/ 9123 w 419334"/>
                  <a:gd name="connsiteY9" fmla="*/ 24410 h 129719"/>
                  <a:gd name="connsiteX10" fmla="*/ 1763 w 419334"/>
                  <a:gd name="connsiteY10" fmla="*/ 40126 h 129719"/>
                  <a:gd name="connsiteX11" fmla="*/ 9123 w 419334"/>
                  <a:gd name="connsiteY11" fmla="*/ 24640 h 129719"/>
                  <a:gd name="connsiteX12" fmla="*/ 25068 w 419334"/>
                  <a:gd name="connsiteY12" fmla="*/ 12605 h 129719"/>
                  <a:gd name="connsiteX13" fmla="*/ 173483 w 419334"/>
                  <a:gd name="connsiteY13" fmla="*/ 14291 h 129719"/>
                  <a:gd name="connsiteX14" fmla="*/ 181226 w 419334"/>
                  <a:gd name="connsiteY14" fmla="*/ 24027 h 129719"/>
                  <a:gd name="connsiteX15" fmla="*/ 173483 w 419334"/>
                  <a:gd name="connsiteY15" fmla="*/ 13985 h 129719"/>
                  <a:gd name="connsiteX16" fmla="*/ 418185 w 419334"/>
                  <a:gd name="connsiteY16" fmla="*/ 51702 h 129719"/>
                  <a:gd name="connsiteX17" fmla="*/ 419335 w 419334"/>
                  <a:gd name="connsiteY17" fmla="*/ 60364 h 129719"/>
                  <a:gd name="connsiteX18" fmla="*/ 418185 w 419334"/>
                  <a:gd name="connsiteY18" fmla="*/ 51702 h 129719"/>
                  <a:gd name="connsiteX19" fmla="*/ 391584 w 419334"/>
                  <a:gd name="connsiteY19" fmla="*/ 11991 h 129719"/>
                  <a:gd name="connsiteX20" fmla="*/ 243168 w 419334"/>
                  <a:gd name="connsiteY20" fmla="*/ 13678 h 129719"/>
                  <a:gd name="connsiteX21" fmla="*/ 235196 w 419334"/>
                  <a:gd name="connsiteY21" fmla="*/ 25407 h 129719"/>
                  <a:gd name="connsiteX22" fmla="*/ 243168 w 419334"/>
                  <a:gd name="connsiteY22" fmla="*/ 14368 h 129719"/>
                  <a:gd name="connsiteX23" fmla="*/ 391584 w 419334"/>
                  <a:gd name="connsiteY23" fmla="*/ 12681 h 129719"/>
                  <a:gd name="connsiteX24" fmla="*/ 407529 w 419334"/>
                  <a:gd name="connsiteY24" fmla="*/ 24717 h 129719"/>
                  <a:gd name="connsiteX25" fmla="*/ 418185 w 419334"/>
                  <a:gd name="connsiteY25" fmla="*/ 51778 h 129719"/>
                  <a:gd name="connsiteX26" fmla="*/ 407529 w 419334"/>
                  <a:gd name="connsiteY26" fmla="*/ 24180 h 129719"/>
                  <a:gd name="connsiteX27" fmla="*/ 391584 w 419334"/>
                  <a:gd name="connsiteY27" fmla="*/ 12068 h 129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19334" h="129719">
                    <a:moveTo>
                      <a:pt x="95213" y="123763"/>
                    </a:moveTo>
                    <a:cubicBezTo>
                      <a:pt x="71678" y="133115"/>
                      <a:pt x="44387" y="130969"/>
                      <a:pt x="23995" y="116480"/>
                    </a:cubicBezTo>
                    <a:cubicBezTo>
                      <a:pt x="12419" y="108201"/>
                      <a:pt x="4063" y="97008"/>
                      <a:pt x="0" y="83899"/>
                    </a:cubicBezTo>
                    <a:cubicBezTo>
                      <a:pt x="3987" y="97085"/>
                      <a:pt x="12419" y="108431"/>
                      <a:pt x="23995" y="116710"/>
                    </a:cubicBezTo>
                    <a:cubicBezTo>
                      <a:pt x="44387" y="131352"/>
                      <a:pt x="71602" y="133422"/>
                      <a:pt x="95213" y="123993"/>
                    </a:cubicBezTo>
                    <a:cubicBezTo>
                      <a:pt x="114071" y="116403"/>
                      <a:pt x="132240" y="102374"/>
                      <a:pt x="147266" y="85586"/>
                    </a:cubicBezTo>
                    <a:cubicBezTo>
                      <a:pt x="132163" y="102221"/>
                      <a:pt x="113995" y="116173"/>
                      <a:pt x="95213" y="123686"/>
                    </a:cubicBezTo>
                    <a:close/>
                    <a:moveTo>
                      <a:pt x="173483" y="13985"/>
                    </a:moveTo>
                    <a:cubicBezTo>
                      <a:pt x="133926" y="-2804"/>
                      <a:pt x="84327" y="-5104"/>
                      <a:pt x="25068" y="12298"/>
                    </a:cubicBezTo>
                    <a:cubicBezTo>
                      <a:pt x="18322" y="14291"/>
                      <a:pt x="12572" y="18584"/>
                      <a:pt x="9123" y="24410"/>
                    </a:cubicBezTo>
                    <a:cubicBezTo>
                      <a:pt x="6056" y="29700"/>
                      <a:pt x="3603" y="34913"/>
                      <a:pt x="1763" y="40126"/>
                    </a:cubicBezTo>
                    <a:cubicBezTo>
                      <a:pt x="3603" y="35066"/>
                      <a:pt x="6056" y="29777"/>
                      <a:pt x="9123" y="24640"/>
                    </a:cubicBezTo>
                    <a:cubicBezTo>
                      <a:pt x="12572" y="18891"/>
                      <a:pt x="18322" y="14598"/>
                      <a:pt x="25068" y="12605"/>
                    </a:cubicBezTo>
                    <a:cubicBezTo>
                      <a:pt x="84327" y="-4644"/>
                      <a:pt x="133850" y="-2344"/>
                      <a:pt x="173483" y="14291"/>
                    </a:cubicBezTo>
                    <a:cubicBezTo>
                      <a:pt x="177854" y="16054"/>
                      <a:pt x="180613" y="19811"/>
                      <a:pt x="181226" y="24027"/>
                    </a:cubicBezTo>
                    <a:cubicBezTo>
                      <a:pt x="180767" y="19734"/>
                      <a:pt x="177930" y="15901"/>
                      <a:pt x="173483" y="13985"/>
                    </a:cubicBezTo>
                    <a:close/>
                    <a:moveTo>
                      <a:pt x="418185" y="51702"/>
                    </a:moveTo>
                    <a:cubicBezTo>
                      <a:pt x="418798" y="54691"/>
                      <a:pt x="419105" y="57528"/>
                      <a:pt x="419335" y="60364"/>
                    </a:cubicBezTo>
                    <a:cubicBezTo>
                      <a:pt x="419105" y="57528"/>
                      <a:pt x="418721" y="54615"/>
                      <a:pt x="418185" y="51702"/>
                    </a:cubicBezTo>
                    <a:close/>
                    <a:moveTo>
                      <a:pt x="391584" y="11991"/>
                    </a:moveTo>
                    <a:cubicBezTo>
                      <a:pt x="332324" y="-5334"/>
                      <a:pt x="282802" y="-3111"/>
                      <a:pt x="243168" y="13678"/>
                    </a:cubicBezTo>
                    <a:cubicBezTo>
                      <a:pt x="238186" y="15824"/>
                      <a:pt x="235196" y="20424"/>
                      <a:pt x="235196" y="25407"/>
                    </a:cubicBezTo>
                    <a:cubicBezTo>
                      <a:pt x="235426" y="20731"/>
                      <a:pt x="238339" y="16361"/>
                      <a:pt x="243168" y="14368"/>
                    </a:cubicBezTo>
                    <a:cubicBezTo>
                      <a:pt x="282725" y="-2268"/>
                      <a:pt x="332324" y="-4567"/>
                      <a:pt x="391584" y="12681"/>
                    </a:cubicBezTo>
                    <a:cubicBezTo>
                      <a:pt x="398330" y="14675"/>
                      <a:pt x="404080" y="18891"/>
                      <a:pt x="407529" y="24717"/>
                    </a:cubicBezTo>
                    <a:cubicBezTo>
                      <a:pt x="412895" y="33840"/>
                      <a:pt x="416345" y="42962"/>
                      <a:pt x="418185" y="51778"/>
                    </a:cubicBezTo>
                    <a:cubicBezTo>
                      <a:pt x="416499" y="42809"/>
                      <a:pt x="412971" y="33533"/>
                      <a:pt x="407529" y="24180"/>
                    </a:cubicBezTo>
                    <a:cubicBezTo>
                      <a:pt x="404080" y="18278"/>
                      <a:pt x="398330" y="13985"/>
                      <a:pt x="391584" y="12068"/>
                    </a:cubicBezTo>
                    <a:close/>
                  </a:path>
                </a:pathLst>
              </a:custGeom>
              <a:solidFill>
                <a:srgbClr val="1D1D1B"/>
              </a:solidFill>
              <a:ln w="3985" cap="flat">
                <a:solidFill>
                  <a:srgbClr val="1D1D1B"/>
                </a:solidFill>
                <a:prstDash val="solid"/>
                <a:miter/>
              </a:ln>
            </p:spPr>
            <p:txBody>
              <a:bodyPr rtlCol="0" anchor="ctr"/>
              <a:lstStyle/>
              <a:p>
                <a:endParaRPr lang="en-GB"/>
              </a:p>
            </p:txBody>
          </p:sp>
          <p:sp>
            <p:nvSpPr>
              <p:cNvPr id="223" name="Freeform: Shape 815">
                <a:extLst>
                  <a:ext uri="{FF2B5EF4-FFF2-40B4-BE49-F238E27FC236}">
                    <a16:creationId xmlns:a16="http://schemas.microsoft.com/office/drawing/2014/main" id="{B018E111-376B-CABE-538F-BA610469FF65}"/>
                  </a:ext>
                </a:extLst>
              </p:cNvPr>
              <p:cNvSpPr/>
              <p:nvPr/>
            </p:nvSpPr>
            <p:spPr>
              <a:xfrm>
                <a:off x="11384662" y="4131415"/>
                <a:ext cx="184283" cy="129529"/>
              </a:xfrm>
              <a:custGeom>
                <a:avLst/>
                <a:gdLst>
                  <a:gd name="connsiteX0" fmla="*/ 183986 w 184283"/>
                  <a:gd name="connsiteY0" fmla="*/ 68981 h 129529"/>
                  <a:gd name="connsiteX1" fmla="*/ 183679 w 184283"/>
                  <a:gd name="connsiteY1" fmla="*/ 72584 h 129529"/>
                  <a:gd name="connsiteX2" fmla="*/ 157307 w 184283"/>
                  <a:gd name="connsiteY2" fmla="*/ 116587 h 129529"/>
                  <a:gd name="connsiteX3" fmla="*/ 155008 w 184283"/>
                  <a:gd name="connsiteY3" fmla="*/ 118197 h 129529"/>
                  <a:gd name="connsiteX4" fmla="*/ 150332 w 184283"/>
                  <a:gd name="connsiteY4" fmla="*/ 121033 h 129529"/>
                  <a:gd name="connsiteX5" fmla="*/ 150255 w 184283"/>
                  <a:gd name="connsiteY5" fmla="*/ 121033 h 129529"/>
                  <a:gd name="connsiteX6" fmla="*/ 145272 w 184283"/>
                  <a:gd name="connsiteY6" fmla="*/ 123410 h 129529"/>
                  <a:gd name="connsiteX7" fmla="*/ 141515 w 184283"/>
                  <a:gd name="connsiteY7" fmla="*/ 124943 h 129529"/>
                  <a:gd name="connsiteX8" fmla="*/ 137529 w 184283"/>
                  <a:gd name="connsiteY8" fmla="*/ 126323 h 129529"/>
                  <a:gd name="connsiteX9" fmla="*/ 100731 w 184283"/>
                  <a:gd name="connsiteY9" fmla="*/ 128086 h 129529"/>
                  <a:gd name="connsiteX10" fmla="*/ 97052 w 184283"/>
                  <a:gd name="connsiteY10" fmla="*/ 127320 h 129529"/>
                  <a:gd name="connsiteX11" fmla="*/ 86243 w 184283"/>
                  <a:gd name="connsiteY11" fmla="*/ 123793 h 129529"/>
                  <a:gd name="connsiteX12" fmla="*/ 613 w 184283"/>
                  <a:gd name="connsiteY12" fmla="*/ 29040 h 129529"/>
                  <a:gd name="connsiteX13" fmla="*/ 0 w 184283"/>
                  <a:gd name="connsiteY13" fmla="*/ 25667 h 129529"/>
                  <a:gd name="connsiteX14" fmla="*/ 0 w 184283"/>
                  <a:gd name="connsiteY14" fmla="*/ 25437 h 129529"/>
                  <a:gd name="connsiteX15" fmla="*/ 7972 w 184283"/>
                  <a:gd name="connsiteY15" fmla="*/ 13708 h 129529"/>
                  <a:gd name="connsiteX16" fmla="*/ 156387 w 184283"/>
                  <a:gd name="connsiteY16" fmla="*/ 12022 h 129529"/>
                  <a:gd name="connsiteX17" fmla="*/ 172333 w 184283"/>
                  <a:gd name="connsiteY17" fmla="*/ 24134 h 129529"/>
                  <a:gd name="connsiteX18" fmla="*/ 182989 w 184283"/>
                  <a:gd name="connsiteY18" fmla="*/ 51732 h 129529"/>
                  <a:gd name="connsiteX19" fmla="*/ 184138 w 184283"/>
                  <a:gd name="connsiteY19" fmla="*/ 60395 h 129529"/>
                  <a:gd name="connsiteX20" fmla="*/ 184138 w 184283"/>
                  <a:gd name="connsiteY20" fmla="*/ 68827 h 129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84283" h="129529">
                    <a:moveTo>
                      <a:pt x="183986" y="68981"/>
                    </a:moveTo>
                    <a:cubicBezTo>
                      <a:pt x="183986" y="70207"/>
                      <a:pt x="183832" y="71434"/>
                      <a:pt x="183679" y="72584"/>
                    </a:cubicBezTo>
                    <a:cubicBezTo>
                      <a:pt x="181532" y="90446"/>
                      <a:pt x="172026" y="106008"/>
                      <a:pt x="157307" y="116587"/>
                    </a:cubicBezTo>
                    <a:cubicBezTo>
                      <a:pt x="156541" y="117124"/>
                      <a:pt x="155774" y="117660"/>
                      <a:pt x="155008" y="118197"/>
                    </a:cubicBezTo>
                    <a:cubicBezTo>
                      <a:pt x="153474" y="119194"/>
                      <a:pt x="151864" y="120190"/>
                      <a:pt x="150332" y="121033"/>
                    </a:cubicBezTo>
                    <a:cubicBezTo>
                      <a:pt x="150332" y="121033"/>
                      <a:pt x="150255" y="121033"/>
                      <a:pt x="150255" y="121033"/>
                    </a:cubicBezTo>
                    <a:cubicBezTo>
                      <a:pt x="148644" y="121877"/>
                      <a:pt x="146958" y="122643"/>
                      <a:pt x="145272" y="123410"/>
                    </a:cubicBezTo>
                    <a:cubicBezTo>
                      <a:pt x="144045" y="124023"/>
                      <a:pt x="142819" y="124483"/>
                      <a:pt x="141515" y="124943"/>
                    </a:cubicBezTo>
                    <a:cubicBezTo>
                      <a:pt x="140212" y="125480"/>
                      <a:pt x="138833" y="125863"/>
                      <a:pt x="137529" y="126323"/>
                    </a:cubicBezTo>
                    <a:cubicBezTo>
                      <a:pt x="125800" y="129926"/>
                      <a:pt x="113075" y="130463"/>
                      <a:pt x="100731" y="128086"/>
                    </a:cubicBezTo>
                    <a:cubicBezTo>
                      <a:pt x="99506" y="127856"/>
                      <a:pt x="98279" y="127550"/>
                      <a:pt x="97052" y="127320"/>
                    </a:cubicBezTo>
                    <a:cubicBezTo>
                      <a:pt x="93372" y="126400"/>
                      <a:pt x="89769" y="125173"/>
                      <a:pt x="86243" y="123793"/>
                    </a:cubicBezTo>
                    <a:cubicBezTo>
                      <a:pt x="47989" y="108461"/>
                      <a:pt x="12419" y="66144"/>
                      <a:pt x="613" y="29040"/>
                    </a:cubicBezTo>
                    <a:cubicBezTo>
                      <a:pt x="306" y="27967"/>
                      <a:pt x="76" y="26741"/>
                      <a:pt x="0" y="25667"/>
                    </a:cubicBezTo>
                    <a:lnTo>
                      <a:pt x="0" y="25437"/>
                    </a:lnTo>
                    <a:cubicBezTo>
                      <a:pt x="0" y="20531"/>
                      <a:pt x="2989" y="15855"/>
                      <a:pt x="7972" y="13708"/>
                    </a:cubicBezTo>
                    <a:cubicBezTo>
                      <a:pt x="47529" y="-3080"/>
                      <a:pt x="97129" y="-5380"/>
                      <a:pt x="156387" y="12022"/>
                    </a:cubicBezTo>
                    <a:cubicBezTo>
                      <a:pt x="163133" y="14015"/>
                      <a:pt x="168883" y="18231"/>
                      <a:pt x="172333" y="24134"/>
                    </a:cubicBezTo>
                    <a:cubicBezTo>
                      <a:pt x="177776" y="33487"/>
                      <a:pt x="181302" y="42763"/>
                      <a:pt x="182989" y="51732"/>
                    </a:cubicBezTo>
                    <a:cubicBezTo>
                      <a:pt x="183602" y="54645"/>
                      <a:pt x="183909" y="57558"/>
                      <a:pt x="184138" y="60395"/>
                    </a:cubicBezTo>
                    <a:cubicBezTo>
                      <a:pt x="184292" y="63231"/>
                      <a:pt x="184369" y="66068"/>
                      <a:pt x="184138" y="68827"/>
                    </a:cubicBezTo>
                    <a:close/>
                  </a:path>
                </a:pathLst>
              </a:custGeom>
              <a:solidFill>
                <a:srgbClr val="FFFFFF">
                  <a:alpha val="40000"/>
                </a:srgbClr>
              </a:solidFill>
              <a:ln w="3985" cap="flat">
                <a:solidFill>
                  <a:srgbClr val="1D1D1B">
                    <a:alpha val="40000"/>
                  </a:srgbClr>
                </a:solidFill>
                <a:prstDash val="solid"/>
                <a:miter/>
              </a:ln>
            </p:spPr>
            <p:txBody>
              <a:bodyPr rtlCol="0" anchor="ctr"/>
              <a:lstStyle/>
              <a:p>
                <a:endParaRPr lang="en-GB"/>
              </a:p>
            </p:txBody>
          </p:sp>
          <p:sp>
            <p:nvSpPr>
              <p:cNvPr id="224" name="Freeform: Shape 816">
                <a:extLst>
                  <a:ext uri="{FF2B5EF4-FFF2-40B4-BE49-F238E27FC236}">
                    <a16:creationId xmlns:a16="http://schemas.microsoft.com/office/drawing/2014/main" id="{F908844A-2407-3D3A-EA28-9868878832E7}"/>
                  </a:ext>
                </a:extLst>
              </p:cNvPr>
              <p:cNvSpPr/>
              <p:nvPr/>
            </p:nvSpPr>
            <p:spPr>
              <a:xfrm>
                <a:off x="11146390" y="4131982"/>
                <a:ext cx="184168" cy="129467"/>
              </a:xfrm>
              <a:custGeom>
                <a:avLst/>
                <a:gdLst>
                  <a:gd name="connsiteX0" fmla="*/ 184150 w 184168"/>
                  <a:gd name="connsiteY0" fmla="*/ 27170 h 129467"/>
                  <a:gd name="connsiteX1" fmla="*/ 183690 w 184168"/>
                  <a:gd name="connsiteY1" fmla="*/ 29010 h 129467"/>
                  <a:gd name="connsiteX2" fmla="*/ 174720 w 184168"/>
                  <a:gd name="connsiteY2" fmla="*/ 50168 h 129467"/>
                  <a:gd name="connsiteX3" fmla="*/ 170734 w 184168"/>
                  <a:gd name="connsiteY3" fmla="*/ 57298 h 129467"/>
                  <a:gd name="connsiteX4" fmla="*/ 156322 w 184168"/>
                  <a:gd name="connsiteY4" fmla="*/ 77996 h 129467"/>
                  <a:gd name="connsiteX5" fmla="*/ 150113 w 184168"/>
                  <a:gd name="connsiteY5" fmla="*/ 85356 h 129467"/>
                  <a:gd name="connsiteX6" fmla="*/ 98060 w 184168"/>
                  <a:gd name="connsiteY6" fmla="*/ 123763 h 129467"/>
                  <a:gd name="connsiteX7" fmla="*/ 26842 w 184168"/>
                  <a:gd name="connsiteY7" fmla="*/ 116480 h 129467"/>
                  <a:gd name="connsiteX8" fmla="*/ 2847 w 184168"/>
                  <a:gd name="connsiteY8" fmla="*/ 83669 h 129467"/>
                  <a:gd name="connsiteX9" fmla="*/ 2847 w 184168"/>
                  <a:gd name="connsiteY9" fmla="*/ 44956 h 129467"/>
                  <a:gd name="connsiteX10" fmla="*/ 4533 w 184168"/>
                  <a:gd name="connsiteY10" fmla="*/ 39819 h 129467"/>
                  <a:gd name="connsiteX11" fmla="*/ 11893 w 184168"/>
                  <a:gd name="connsiteY11" fmla="*/ 24104 h 129467"/>
                  <a:gd name="connsiteX12" fmla="*/ 27838 w 184168"/>
                  <a:gd name="connsiteY12" fmla="*/ 11991 h 129467"/>
                  <a:gd name="connsiteX13" fmla="*/ 176253 w 184168"/>
                  <a:gd name="connsiteY13" fmla="*/ 13678 h 129467"/>
                  <a:gd name="connsiteX14" fmla="*/ 183996 w 184168"/>
                  <a:gd name="connsiteY14" fmla="*/ 23721 h 129467"/>
                  <a:gd name="connsiteX15" fmla="*/ 183996 w 184168"/>
                  <a:gd name="connsiteY15" fmla="*/ 27170 h 129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4168" h="129467">
                    <a:moveTo>
                      <a:pt x="184150" y="27170"/>
                    </a:moveTo>
                    <a:cubicBezTo>
                      <a:pt x="184073" y="27784"/>
                      <a:pt x="183919" y="28397"/>
                      <a:pt x="183690" y="29010"/>
                    </a:cubicBezTo>
                    <a:cubicBezTo>
                      <a:pt x="181543" y="35910"/>
                      <a:pt x="178477" y="43116"/>
                      <a:pt x="174720" y="50168"/>
                    </a:cubicBezTo>
                    <a:cubicBezTo>
                      <a:pt x="173494" y="52545"/>
                      <a:pt x="172114" y="54921"/>
                      <a:pt x="170734" y="57298"/>
                    </a:cubicBezTo>
                    <a:cubicBezTo>
                      <a:pt x="166517" y="64427"/>
                      <a:pt x="161688" y="71404"/>
                      <a:pt x="156322" y="77996"/>
                    </a:cubicBezTo>
                    <a:cubicBezTo>
                      <a:pt x="154328" y="80450"/>
                      <a:pt x="152258" y="82979"/>
                      <a:pt x="150113" y="85356"/>
                    </a:cubicBezTo>
                    <a:cubicBezTo>
                      <a:pt x="135086" y="102145"/>
                      <a:pt x="116918" y="116173"/>
                      <a:pt x="98060" y="123763"/>
                    </a:cubicBezTo>
                    <a:cubicBezTo>
                      <a:pt x="74524" y="133192"/>
                      <a:pt x="47234" y="131046"/>
                      <a:pt x="26842" y="116480"/>
                    </a:cubicBezTo>
                    <a:cubicBezTo>
                      <a:pt x="15266" y="108201"/>
                      <a:pt x="6910" y="96855"/>
                      <a:pt x="2847" y="83669"/>
                    </a:cubicBezTo>
                    <a:cubicBezTo>
                      <a:pt x="-833" y="71940"/>
                      <a:pt x="-1063" y="58754"/>
                      <a:pt x="2847" y="44956"/>
                    </a:cubicBezTo>
                    <a:cubicBezTo>
                      <a:pt x="3307" y="43269"/>
                      <a:pt x="3920" y="41506"/>
                      <a:pt x="4533" y="39819"/>
                    </a:cubicBezTo>
                    <a:cubicBezTo>
                      <a:pt x="6374" y="34606"/>
                      <a:pt x="8826" y="29393"/>
                      <a:pt x="11893" y="24104"/>
                    </a:cubicBezTo>
                    <a:cubicBezTo>
                      <a:pt x="15342" y="18278"/>
                      <a:pt x="21092" y="13908"/>
                      <a:pt x="27838" y="11991"/>
                    </a:cubicBezTo>
                    <a:cubicBezTo>
                      <a:pt x="87097" y="-5334"/>
                      <a:pt x="136620" y="-3111"/>
                      <a:pt x="176253" y="13678"/>
                    </a:cubicBezTo>
                    <a:cubicBezTo>
                      <a:pt x="180700" y="15594"/>
                      <a:pt x="183537" y="19427"/>
                      <a:pt x="183996" y="23721"/>
                    </a:cubicBezTo>
                    <a:cubicBezTo>
                      <a:pt x="184226" y="24794"/>
                      <a:pt x="184226" y="26020"/>
                      <a:pt x="183996" y="27170"/>
                    </a:cubicBezTo>
                    <a:close/>
                  </a:path>
                </a:pathLst>
              </a:custGeom>
              <a:solidFill>
                <a:srgbClr val="FFFFFF">
                  <a:alpha val="40000"/>
                </a:srgbClr>
              </a:solidFill>
              <a:ln w="3985" cap="flat">
                <a:solidFill>
                  <a:srgbClr val="1D1D1B">
                    <a:alpha val="40000"/>
                  </a:srgbClr>
                </a:solidFill>
                <a:prstDash val="solid"/>
                <a:miter/>
              </a:ln>
            </p:spPr>
            <p:txBody>
              <a:bodyPr rtlCol="0" anchor="ctr"/>
              <a:lstStyle/>
              <a:p>
                <a:endParaRPr lang="en-GB"/>
              </a:p>
            </p:txBody>
          </p:sp>
        </p:grpSp>
      </p:grpSp>
      <p:grpSp>
        <p:nvGrpSpPr>
          <p:cNvPr id="227" name="Group 226">
            <a:extLst>
              <a:ext uri="{FF2B5EF4-FFF2-40B4-BE49-F238E27FC236}">
                <a16:creationId xmlns:a16="http://schemas.microsoft.com/office/drawing/2014/main" id="{D0E0AD11-3161-5DBD-BA94-29435DDD52AD}"/>
              </a:ext>
            </a:extLst>
          </p:cNvPr>
          <p:cNvGrpSpPr/>
          <p:nvPr/>
        </p:nvGrpSpPr>
        <p:grpSpPr>
          <a:xfrm>
            <a:off x="2528386" y="3147608"/>
            <a:ext cx="381099" cy="449225"/>
            <a:chOff x="1748864" y="3896939"/>
            <a:chExt cx="751198" cy="971172"/>
          </a:xfrm>
        </p:grpSpPr>
        <p:sp>
          <p:nvSpPr>
            <p:cNvPr id="228" name="Freeform: Shape 904">
              <a:extLst>
                <a:ext uri="{FF2B5EF4-FFF2-40B4-BE49-F238E27FC236}">
                  <a16:creationId xmlns:a16="http://schemas.microsoft.com/office/drawing/2014/main" id="{606D3C0A-8927-64C1-0EE2-020EFE91DDB8}"/>
                </a:ext>
              </a:extLst>
            </p:cNvPr>
            <p:cNvSpPr/>
            <p:nvPr/>
          </p:nvSpPr>
          <p:spPr>
            <a:xfrm>
              <a:off x="1748864" y="4542226"/>
              <a:ext cx="751198" cy="325885"/>
            </a:xfrm>
            <a:custGeom>
              <a:avLst/>
              <a:gdLst>
                <a:gd name="connsiteX0" fmla="*/ 699759 w 751198"/>
                <a:gd name="connsiteY0" fmla="*/ 170494 h 325885"/>
                <a:gd name="connsiteX1" fmla="*/ 632221 w 751198"/>
                <a:gd name="connsiteY1" fmla="*/ 94063 h 325885"/>
                <a:gd name="connsiteX2" fmla="*/ 451225 w 751198"/>
                <a:gd name="connsiteY2" fmla="*/ 0 h 325885"/>
                <a:gd name="connsiteX3" fmla="*/ 448695 w 751198"/>
                <a:gd name="connsiteY3" fmla="*/ 48450 h 325885"/>
                <a:gd name="connsiteX4" fmla="*/ 373031 w 751198"/>
                <a:gd name="connsiteY4" fmla="*/ 78654 h 325885"/>
                <a:gd name="connsiteX5" fmla="*/ 305493 w 751198"/>
                <a:gd name="connsiteY5" fmla="*/ 47606 h 325885"/>
                <a:gd name="connsiteX6" fmla="*/ 300817 w 751198"/>
                <a:gd name="connsiteY6" fmla="*/ 460 h 325885"/>
                <a:gd name="connsiteX7" fmla="*/ 231822 w 751198"/>
                <a:gd name="connsiteY7" fmla="*/ 34881 h 325885"/>
                <a:gd name="connsiteX8" fmla="*/ 113918 w 751198"/>
                <a:gd name="connsiteY8" fmla="*/ 94063 h 325885"/>
                <a:gd name="connsiteX9" fmla="*/ 46380 w 751198"/>
                <a:gd name="connsiteY9" fmla="*/ 170494 h 325885"/>
                <a:gd name="connsiteX10" fmla="*/ 0 w 751198"/>
                <a:gd name="connsiteY10" fmla="*/ 325885 h 325885"/>
                <a:gd name="connsiteX11" fmla="*/ 751199 w 751198"/>
                <a:gd name="connsiteY11" fmla="*/ 325885 h 325885"/>
                <a:gd name="connsiteX12" fmla="*/ 699836 w 751198"/>
                <a:gd name="connsiteY12" fmla="*/ 170494 h 325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51198" h="325885">
                  <a:moveTo>
                    <a:pt x="699759" y="170494"/>
                  </a:moveTo>
                  <a:cubicBezTo>
                    <a:pt x="689947" y="138373"/>
                    <a:pt x="665645" y="110852"/>
                    <a:pt x="632221" y="94063"/>
                  </a:cubicBezTo>
                  <a:lnTo>
                    <a:pt x="451225" y="0"/>
                  </a:lnTo>
                  <a:cubicBezTo>
                    <a:pt x="451455" y="4063"/>
                    <a:pt x="455058" y="30588"/>
                    <a:pt x="448695" y="48450"/>
                  </a:cubicBezTo>
                  <a:cubicBezTo>
                    <a:pt x="445399" y="57649"/>
                    <a:pt x="411745" y="78654"/>
                    <a:pt x="373031" y="78654"/>
                  </a:cubicBezTo>
                  <a:cubicBezTo>
                    <a:pt x="339071" y="78654"/>
                    <a:pt x="308560" y="56882"/>
                    <a:pt x="305493" y="47606"/>
                  </a:cubicBezTo>
                  <a:cubicBezTo>
                    <a:pt x="300817" y="33577"/>
                    <a:pt x="298287" y="1763"/>
                    <a:pt x="300817" y="460"/>
                  </a:cubicBezTo>
                  <a:cubicBezTo>
                    <a:pt x="300817" y="460"/>
                    <a:pt x="230289" y="35647"/>
                    <a:pt x="231822" y="34881"/>
                  </a:cubicBezTo>
                  <a:lnTo>
                    <a:pt x="113918" y="94063"/>
                  </a:lnTo>
                  <a:cubicBezTo>
                    <a:pt x="80494" y="110852"/>
                    <a:pt x="56116" y="138373"/>
                    <a:pt x="46380" y="170494"/>
                  </a:cubicBezTo>
                  <a:lnTo>
                    <a:pt x="0" y="325885"/>
                  </a:lnTo>
                  <a:lnTo>
                    <a:pt x="751199" y="325885"/>
                  </a:lnTo>
                  <a:lnTo>
                    <a:pt x="699836" y="170494"/>
                  </a:lnTo>
                  <a:close/>
                </a:path>
              </a:pathLst>
            </a:custGeom>
            <a:solidFill>
              <a:srgbClr val="7EAED8"/>
            </a:solidFill>
            <a:ln w="7663" cap="flat">
              <a:solidFill>
                <a:srgbClr val="1D1D1B"/>
              </a:solidFill>
              <a:prstDash val="solid"/>
              <a:miter/>
            </a:ln>
          </p:spPr>
          <p:txBody>
            <a:bodyPr rtlCol="0" anchor="ctr"/>
            <a:lstStyle/>
            <a:p>
              <a:endParaRPr lang="en-GB"/>
            </a:p>
          </p:txBody>
        </p:sp>
        <p:grpSp>
          <p:nvGrpSpPr>
            <p:cNvPr id="229" name="Graphic 725">
              <a:extLst>
                <a:ext uri="{FF2B5EF4-FFF2-40B4-BE49-F238E27FC236}">
                  <a16:creationId xmlns:a16="http://schemas.microsoft.com/office/drawing/2014/main" id="{931B1EC7-BEFC-06D7-9644-57325E6436DD}"/>
                </a:ext>
              </a:extLst>
            </p:cNvPr>
            <p:cNvGrpSpPr/>
            <p:nvPr/>
          </p:nvGrpSpPr>
          <p:grpSpPr>
            <a:xfrm>
              <a:off x="1845073" y="3896939"/>
              <a:ext cx="562306" cy="747630"/>
              <a:chOff x="1845073" y="3896939"/>
              <a:chExt cx="562306" cy="747630"/>
            </a:xfrm>
          </p:grpSpPr>
          <p:sp>
            <p:nvSpPr>
              <p:cNvPr id="262" name="Freeform: Shape 906">
                <a:extLst>
                  <a:ext uri="{FF2B5EF4-FFF2-40B4-BE49-F238E27FC236}">
                    <a16:creationId xmlns:a16="http://schemas.microsoft.com/office/drawing/2014/main" id="{5BAFF65A-DF9D-4719-B10A-E6ACAA932E9E}"/>
                  </a:ext>
                </a:extLst>
              </p:cNvPr>
              <p:cNvSpPr/>
              <p:nvPr/>
            </p:nvSpPr>
            <p:spPr>
              <a:xfrm>
                <a:off x="1845073" y="3920277"/>
                <a:ext cx="562306" cy="696540"/>
              </a:xfrm>
              <a:custGeom>
                <a:avLst/>
                <a:gdLst>
                  <a:gd name="connsiteX0" fmla="*/ 535399 w 562306"/>
                  <a:gd name="connsiteY0" fmla="*/ 243245 h 696540"/>
                  <a:gd name="connsiteX1" fmla="*/ 530799 w 562306"/>
                  <a:gd name="connsiteY1" fmla="*/ 243935 h 696540"/>
                  <a:gd name="connsiteX2" fmla="*/ 282188 w 562306"/>
                  <a:gd name="connsiteY2" fmla="*/ 0 h 696540"/>
                  <a:gd name="connsiteX3" fmla="*/ 34037 w 562306"/>
                  <a:gd name="connsiteY3" fmla="*/ 240178 h 696540"/>
                  <a:gd name="connsiteX4" fmla="*/ 28135 w 562306"/>
                  <a:gd name="connsiteY4" fmla="*/ 239028 h 696540"/>
                  <a:gd name="connsiteX5" fmla="*/ 0 w 562306"/>
                  <a:gd name="connsiteY5" fmla="*/ 288935 h 696540"/>
                  <a:gd name="connsiteX6" fmla="*/ 28135 w 562306"/>
                  <a:gd name="connsiteY6" fmla="*/ 338841 h 696540"/>
                  <a:gd name="connsiteX7" fmla="*/ 37181 w 562306"/>
                  <a:gd name="connsiteY7" fmla="*/ 336234 h 696540"/>
                  <a:gd name="connsiteX8" fmla="*/ 215493 w 562306"/>
                  <a:gd name="connsiteY8" fmla="*/ 546745 h 696540"/>
                  <a:gd name="connsiteX9" fmla="*/ 202538 w 562306"/>
                  <a:gd name="connsiteY9" fmla="*/ 631302 h 696540"/>
                  <a:gd name="connsiteX10" fmla="*/ 273296 w 562306"/>
                  <a:gd name="connsiteY10" fmla="*/ 696540 h 696540"/>
                  <a:gd name="connsiteX11" fmla="*/ 279812 w 562306"/>
                  <a:gd name="connsiteY11" fmla="*/ 696540 h 696540"/>
                  <a:gd name="connsiteX12" fmla="*/ 352180 w 562306"/>
                  <a:gd name="connsiteY12" fmla="*/ 629845 h 696540"/>
                  <a:gd name="connsiteX13" fmla="*/ 354633 w 562306"/>
                  <a:gd name="connsiteY13" fmla="*/ 631149 h 696540"/>
                  <a:gd name="connsiteX14" fmla="*/ 345357 w 562306"/>
                  <a:gd name="connsiteY14" fmla="*/ 559701 h 696540"/>
                  <a:gd name="connsiteX15" fmla="*/ 345357 w 562306"/>
                  <a:gd name="connsiteY15" fmla="*/ 547818 h 696540"/>
                  <a:gd name="connsiteX16" fmla="*/ 527196 w 562306"/>
                  <a:gd name="connsiteY16" fmla="*/ 336618 h 696540"/>
                  <a:gd name="connsiteX17" fmla="*/ 535322 w 562306"/>
                  <a:gd name="connsiteY17" fmla="*/ 338841 h 696540"/>
                  <a:gd name="connsiteX18" fmla="*/ 562307 w 562306"/>
                  <a:gd name="connsiteY18" fmla="*/ 291081 h 696540"/>
                  <a:gd name="connsiteX19" fmla="*/ 535322 w 562306"/>
                  <a:gd name="connsiteY19" fmla="*/ 243321 h 69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62306" h="696540">
                    <a:moveTo>
                      <a:pt x="535399" y="243245"/>
                    </a:moveTo>
                    <a:cubicBezTo>
                      <a:pt x="533866" y="243245"/>
                      <a:pt x="532332" y="243475"/>
                      <a:pt x="530799" y="243935"/>
                    </a:cubicBezTo>
                    <a:cubicBezTo>
                      <a:pt x="515544" y="106405"/>
                      <a:pt x="410058" y="0"/>
                      <a:pt x="282188" y="0"/>
                    </a:cubicBezTo>
                    <a:cubicBezTo>
                      <a:pt x="154318" y="0"/>
                      <a:pt x="50750" y="104489"/>
                      <a:pt x="34037" y="240178"/>
                    </a:cubicBezTo>
                    <a:cubicBezTo>
                      <a:pt x="32121" y="239488"/>
                      <a:pt x="30128" y="239028"/>
                      <a:pt x="28135" y="239028"/>
                    </a:cubicBezTo>
                    <a:cubicBezTo>
                      <a:pt x="12572" y="239028"/>
                      <a:pt x="0" y="261413"/>
                      <a:pt x="0" y="288935"/>
                    </a:cubicBezTo>
                    <a:cubicBezTo>
                      <a:pt x="0" y="316456"/>
                      <a:pt x="12649" y="338841"/>
                      <a:pt x="28135" y="338841"/>
                    </a:cubicBezTo>
                    <a:cubicBezTo>
                      <a:pt x="31278" y="338841"/>
                      <a:pt x="34344" y="337921"/>
                      <a:pt x="37181" y="336234"/>
                    </a:cubicBezTo>
                    <a:cubicBezTo>
                      <a:pt x="56499" y="438040"/>
                      <a:pt x="125954" y="519377"/>
                      <a:pt x="215493" y="546745"/>
                    </a:cubicBezTo>
                    <a:cubicBezTo>
                      <a:pt x="213424" y="574343"/>
                      <a:pt x="210281" y="604624"/>
                      <a:pt x="202538" y="631302"/>
                    </a:cubicBezTo>
                    <a:cubicBezTo>
                      <a:pt x="209821" y="637971"/>
                      <a:pt x="259420" y="683738"/>
                      <a:pt x="273296" y="696540"/>
                    </a:cubicBezTo>
                    <a:lnTo>
                      <a:pt x="279812" y="696540"/>
                    </a:lnTo>
                    <a:cubicBezTo>
                      <a:pt x="293458" y="683968"/>
                      <a:pt x="352180" y="629845"/>
                      <a:pt x="352180" y="629845"/>
                    </a:cubicBezTo>
                    <a:lnTo>
                      <a:pt x="354633" y="631149"/>
                    </a:lnTo>
                    <a:cubicBezTo>
                      <a:pt x="349267" y="609147"/>
                      <a:pt x="347197" y="584539"/>
                      <a:pt x="345357" y="559701"/>
                    </a:cubicBezTo>
                    <a:lnTo>
                      <a:pt x="345357" y="547818"/>
                    </a:lnTo>
                    <a:cubicBezTo>
                      <a:pt x="436506" y="521524"/>
                      <a:pt x="507494" y="439573"/>
                      <a:pt x="527196" y="336618"/>
                    </a:cubicBezTo>
                    <a:cubicBezTo>
                      <a:pt x="529803" y="338074"/>
                      <a:pt x="532486" y="338841"/>
                      <a:pt x="535322" y="338841"/>
                    </a:cubicBezTo>
                    <a:cubicBezTo>
                      <a:pt x="550194" y="338841"/>
                      <a:pt x="562307" y="317452"/>
                      <a:pt x="562307" y="291081"/>
                    </a:cubicBezTo>
                    <a:cubicBezTo>
                      <a:pt x="562307" y="264710"/>
                      <a:pt x="550194" y="243321"/>
                      <a:pt x="535322" y="243321"/>
                    </a:cubicBezTo>
                    <a:close/>
                  </a:path>
                </a:pathLst>
              </a:custGeom>
              <a:solidFill>
                <a:srgbClr val="E2BFA6"/>
              </a:solidFill>
              <a:ln w="7663" cap="flat">
                <a:solidFill>
                  <a:srgbClr val="1D1D1B"/>
                </a:solidFill>
                <a:prstDash val="solid"/>
                <a:miter/>
              </a:ln>
            </p:spPr>
            <p:txBody>
              <a:bodyPr rtlCol="0" anchor="ctr"/>
              <a:lstStyle/>
              <a:p>
                <a:endParaRPr lang="en-GB"/>
              </a:p>
            </p:txBody>
          </p:sp>
          <p:sp>
            <p:nvSpPr>
              <p:cNvPr id="263" name="Freeform: Shape 907">
                <a:extLst>
                  <a:ext uri="{FF2B5EF4-FFF2-40B4-BE49-F238E27FC236}">
                    <a16:creationId xmlns:a16="http://schemas.microsoft.com/office/drawing/2014/main" id="{DC1AACCF-C004-913B-BD79-067F06BD8258}"/>
                  </a:ext>
                </a:extLst>
              </p:cNvPr>
              <p:cNvSpPr/>
              <p:nvPr/>
            </p:nvSpPr>
            <p:spPr>
              <a:xfrm>
                <a:off x="2045841" y="4466179"/>
                <a:ext cx="168124" cy="178390"/>
              </a:xfrm>
              <a:custGeom>
                <a:avLst/>
                <a:gdLst>
                  <a:gd name="connsiteX0" fmla="*/ 13039 w 168124"/>
                  <a:gd name="connsiteY0" fmla="*/ 77 h 178390"/>
                  <a:gd name="connsiteX1" fmla="*/ 79427 w 168124"/>
                  <a:gd name="connsiteY1" fmla="*/ 17172 h 178390"/>
                  <a:gd name="connsiteX2" fmla="*/ 145969 w 168124"/>
                  <a:gd name="connsiteY2" fmla="*/ 1150 h 178390"/>
                  <a:gd name="connsiteX3" fmla="*/ 167971 w 168124"/>
                  <a:gd name="connsiteY3" fmla="*/ 120664 h 178390"/>
                  <a:gd name="connsiteX4" fmla="*/ 80347 w 168124"/>
                  <a:gd name="connsiteY4" fmla="*/ 178390 h 178390"/>
                  <a:gd name="connsiteX5" fmla="*/ 7 w 168124"/>
                  <a:gd name="connsiteY5" fmla="*/ 120664 h 178390"/>
                  <a:gd name="connsiteX6" fmla="*/ 13039 w 168124"/>
                  <a:gd name="connsiteY6" fmla="*/ 0 h 178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124" h="178390">
                    <a:moveTo>
                      <a:pt x="13039" y="77"/>
                    </a:moveTo>
                    <a:cubicBezTo>
                      <a:pt x="13039" y="77"/>
                      <a:pt x="51676" y="16635"/>
                      <a:pt x="79427" y="17172"/>
                    </a:cubicBezTo>
                    <a:cubicBezTo>
                      <a:pt x="107179" y="17785"/>
                      <a:pt x="145969" y="1150"/>
                      <a:pt x="145969" y="1150"/>
                    </a:cubicBezTo>
                    <a:cubicBezTo>
                      <a:pt x="145969" y="1150"/>
                      <a:pt x="141446" y="66235"/>
                      <a:pt x="167971" y="120664"/>
                    </a:cubicBezTo>
                    <a:cubicBezTo>
                      <a:pt x="171114" y="127104"/>
                      <a:pt x="125731" y="178083"/>
                      <a:pt x="80347" y="178390"/>
                    </a:cubicBezTo>
                    <a:cubicBezTo>
                      <a:pt x="40177" y="178620"/>
                      <a:pt x="-606" y="128944"/>
                      <a:pt x="7" y="120664"/>
                    </a:cubicBezTo>
                    <a:cubicBezTo>
                      <a:pt x="3303" y="73594"/>
                      <a:pt x="13039" y="0"/>
                      <a:pt x="13039" y="0"/>
                    </a:cubicBezTo>
                    <a:close/>
                  </a:path>
                </a:pathLst>
              </a:custGeom>
              <a:solidFill>
                <a:srgbClr val="CCA88F"/>
              </a:solidFill>
              <a:ln w="7663" cap="flat">
                <a:solidFill>
                  <a:srgbClr val="1D1D1B"/>
                </a:solidFill>
                <a:prstDash val="solid"/>
                <a:miter/>
              </a:ln>
            </p:spPr>
            <p:txBody>
              <a:bodyPr rtlCol="0" anchor="ctr"/>
              <a:lstStyle/>
              <a:p>
                <a:endParaRPr lang="en-GB"/>
              </a:p>
            </p:txBody>
          </p:sp>
          <p:grpSp>
            <p:nvGrpSpPr>
              <p:cNvPr id="264" name="Graphic 725">
                <a:extLst>
                  <a:ext uri="{FF2B5EF4-FFF2-40B4-BE49-F238E27FC236}">
                    <a16:creationId xmlns:a16="http://schemas.microsoft.com/office/drawing/2014/main" id="{9A0F6F15-297A-163D-3031-62FC4BC0DA4A}"/>
                  </a:ext>
                </a:extLst>
              </p:cNvPr>
              <p:cNvGrpSpPr/>
              <p:nvPr/>
            </p:nvGrpSpPr>
            <p:grpSpPr>
              <a:xfrm>
                <a:off x="1967479" y="4166213"/>
                <a:ext cx="313431" cy="26299"/>
                <a:chOff x="1967479" y="4166213"/>
                <a:chExt cx="313431" cy="26299"/>
              </a:xfrm>
              <a:solidFill>
                <a:srgbClr val="B75D35"/>
              </a:solidFill>
            </p:grpSpPr>
            <p:sp>
              <p:nvSpPr>
                <p:cNvPr id="291" name="Freeform: Shape 909">
                  <a:extLst>
                    <a:ext uri="{FF2B5EF4-FFF2-40B4-BE49-F238E27FC236}">
                      <a16:creationId xmlns:a16="http://schemas.microsoft.com/office/drawing/2014/main" id="{2F3B1B19-CEB9-144C-3A67-BF1C8C57F7B6}"/>
                    </a:ext>
                  </a:extLst>
                </p:cNvPr>
                <p:cNvSpPr/>
                <p:nvPr/>
              </p:nvSpPr>
              <p:spPr>
                <a:xfrm>
                  <a:off x="2175720" y="4166213"/>
                  <a:ext cx="105190" cy="26299"/>
                </a:xfrm>
                <a:custGeom>
                  <a:avLst/>
                  <a:gdLst>
                    <a:gd name="connsiteX0" fmla="*/ 104863 w 105190"/>
                    <a:gd name="connsiteY0" fmla="*/ 23221 h 26299"/>
                    <a:gd name="connsiteX1" fmla="*/ 451 w 105190"/>
                    <a:gd name="connsiteY1" fmla="*/ 23451 h 26299"/>
                    <a:gd name="connsiteX2" fmla="*/ 2674 w 105190"/>
                    <a:gd name="connsiteY2" fmla="*/ 26134 h 26299"/>
                    <a:gd name="connsiteX3" fmla="*/ 102486 w 105190"/>
                    <a:gd name="connsiteY3" fmla="*/ 25827 h 26299"/>
                    <a:gd name="connsiteX4" fmla="*/ 104863 w 105190"/>
                    <a:gd name="connsiteY4" fmla="*/ 23221 h 26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90" h="26299">
                      <a:moveTo>
                        <a:pt x="104863" y="23221"/>
                      </a:moveTo>
                      <a:cubicBezTo>
                        <a:pt x="79718" y="-9513"/>
                        <a:pt x="27129" y="-5987"/>
                        <a:pt x="451" y="23451"/>
                      </a:cubicBezTo>
                      <a:cubicBezTo>
                        <a:pt x="-852" y="24831"/>
                        <a:pt x="911" y="26900"/>
                        <a:pt x="2674" y="26134"/>
                      </a:cubicBezTo>
                      <a:cubicBezTo>
                        <a:pt x="38475" y="10418"/>
                        <a:pt x="71592" y="11415"/>
                        <a:pt x="102486" y="25827"/>
                      </a:cubicBezTo>
                      <a:cubicBezTo>
                        <a:pt x="104173" y="26594"/>
                        <a:pt x="105936" y="24677"/>
                        <a:pt x="104863" y="23221"/>
                      </a:cubicBezTo>
                      <a:close/>
                    </a:path>
                  </a:pathLst>
                </a:custGeom>
                <a:solidFill>
                  <a:srgbClr val="B75D35"/>
                </a:solidFill>
                <a:ln w="3295" cap="flat">
                  <a:solidFill>
                    <a:srgbClr val="1D1D1B"/>
                  </a:solidFill>
                  <a:prstDash val="solid"/>
                  <a:miter/>
                </a:ln>
              </p:spPr>
              <p:txBody>
                <a:bodyPr rtlCol="0" anchor="ctr"/>
                <a:lstStyle/>
                <a:p>
                  <a:endParaRPr lang="en-GB"/>
                </a:p>
              </p:txBody>
            </p:sp>
            <p:sp>
              <p:nvSpPr>
                <p:cNvPr id="292" name="Freeform: Shape 910">
                  <a:extLst>
                    <a:ext uri="{FF2B5EF4-FFF2-40B4-BE49-F238E27FC236}">
                      <a16:creationId xmlns:a16="http://schemas.microsoft.com/office/drawing/2014/main" id="{6AB17561-1799-84ED-3EF2-465017F928F4}"/>
                    </a:ext>
                  </a:extLst>
                </p:cNvPr>
                <p:cNvSpPr/>
                <p:nvPr/>
              </p:nvSpPr>
              <p:spPr>
                <a:xfrm>
                  <a:off x="1967479" y="4166213"/>
                  <a:ext cx="105190" cy="26299"/>
                </a:xfrm>
                <a:custGeom>
                  <a:avLst/>
                  <a:gdLst>
                    <a:gd name="connsiteX0" fmla="*/ 328 w 105190"/>
                    <a:gd name="connsiteY0" fmla="*/ 23221 h 26299"/>
                    <a:gd name="connsiteX1" fmla="*/ 104740 w 105190"/>
                    <a:gd name="connsiteY1" fmla="*/ 23451 h 26299"/>
                    <a:gd name="connsiteX2" fmla="*/ 102517 w 105190"/>
                    <a:gd name="connsiteY2" fmla="*/ 26134 h 26299"/>
                    <a:gd name="connsiteX3" fmla="*/ 2704 w 105190"/>
                    <a:gd name="connsiteY3" fmla="*/ 25827 h 26299"/>
                    <a:gd name="connsiteX4" fmla="*/ 328 w 105190"/>
                    <a:gd name="connsiteY4" fmla="*/ 23221 h 26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90" h="26299">
                      <a:moveTo>
                        <a:pt x="328" y="23221"/>
                      </a:moveTo>
                      <a:cubicBezTo>
                        <a:pt x="25473" y="-9513"/>
                        <a:pt x="78062" y="-5987"/>
                        <a:pt x="104740" y="23451"/>
                      </a:cubicBezTo>
                      <a:cubicBezTo>
                        <a:pt x="106043" y="24831"/>
                        <a:pt x="104280" y="26900"/>
                        <a:pt x="102517" y="26134"/>
                      </a:cubicBezTo>
                      <a:cubicBezTo>
                        <a:pt x="66716" y="10418"/>
                        <a:pt x="33599" y="11415"/>
                        <a:pt x="2704" y="25827"/>
                      </a:cubicBezTo>
                      <a:cubicBezTo>
                        <a:pt x="1018" y="26594"/>
                        <a:pt x="-745" y="24677"/>
                        <a:pt x="328" y="23221"/>
                      </a:cubicBezTo>
                      <a:close/>
                    </a:path>
                  </a:pathLst>
                </a:custGeom>
                <a:solidFill>
                  <a:srgbClr val="B75D35"/>
                </a:solidFill>
                <a:ln w="3295" cap="flat">
                  <a:solidFill>
                    <a:srgbClr val="1D1D1B"/>
                  </a:solidFill>
                  <a:prstDash val="solid"/>
                  <a:miter/>
                </a:ln>
              </p:spPr>
              <p:txBody>
                <a:bodyPr rtlCol="0" anchor="ctr"/>
                <a:lstStyle/>
                <a:p>
                  <a:endParaRPr lang="en-GB"/>
                </a:p>
              </p:txBody>
            </p:sp>
          </p:grpSp>
          <p:grpSp>
            <p:nvGrpSpPr>
              <p:cNvPr id="265" name="Graphic 725">
                <a:extLst>
                  <a:ext uri="{FF2B5EF4-FFF2-40B4-BE49-F238E27FC236}">
                    <a16:creationId xmlns:a16="http://schemas.microsoft.com/office/drawing/2014/main" id="{B0FB2E5D-5AEA-9FC5-98D7-B23B91F3C4C5}"/>
                  </a:ext>
                </a:extLst>
              </p:cNvPr>
              <p:cNvGrpSpPr/>
              <p:nvPr/>
            </p:nvGrpSpPr>
            <p:grpSpPr>
              <a:xfrm>
                <a:off x="1968756" y="4193247"/>
                <a:ext cx="311138" cy="234057"/>
                <a:chOff x="1968756" y="4193247"/>
                <a:chExt cx="311138" cy="234057"/>
              </a:xfrm>
            </p:grpSpPr>
            <p:grpSp>
              <p:nvGrpSpPr>
                <p:cNvPr id="274" name="Graphic 725">
                  <a:extLst>
                    <a:ext uri="{FF2B5EF4-FFF2-40B4-BE49-F238E27FC236}">
                      <a16:creationId xmlns:a16="http://schemas.microsoft.com/office/drawing/2014/main" id="{D8E2D75D-7E1F-A1A3-BBC5-0F673184A96A}"/>
                    </a:ext>
                  </a:extLst>
                </p:cNvPr>
                <p:cNvGrpSpPr/>
                <p:nvPr/>
              </p:nvGrpSpPr>
              <p:grpSpPr>
                <a:xfrm>
                  <a:off x="1968756" y="4193247"/>
                  <a:ext cx="102774" cy="59651"/>
                  <a:chOff x="1968756" y="4193247"/>
                  <a:chExt cx="102774" cy="59651"/>
                </a:xfrm>
              </p:grpSpPr>
              <p:sp>
                <p:nvSpPr>
                  <p:cNvPr id="286" name="Freeform: Shape 913">
                    <a:extLst>
                      <a:ext uri="{FF2B5EF4-FFF2-40B4-BE49-F238E27FC236}">
                        <a16:creationId xmlns:a16="http://schemas.microsoft.com/office/drawing/2014/main" id="{361FCAA2-3CD2-C99A-9AD7-BD8A822C9C9C}"/>
                      </a:ext>
                    </a:extLst>
                  </p:cNvPr>
                  <p:cNvSpPr/>
                  <p:nvPr/>
                </p:nvSpPr>
                <p:spPr>
                  <a:xfrm>
                    <a:off x="1969111" y="4193247"/>
                    <a:ext cx="101805" cy="32906"/>
                  </a:xfrm>
                  <a:custGeom>
                    <a:avLst/>
                    <a:gdLst>
                      <a:gd name="connsiteX0" fmla="*/ 0 w 101805"/>
                      <a:gd name="connsiteY0" fmla="*/ 32217 h 32906"/>
                      <a:gd name="connsiteX1" fmla="*/ 101805 w 101805"/>
                      <a:gd name="connsiteY1" fmla="*/ 32907 h 32906"/>
                    </a:gdLst>
                    <a:ahLst/>
                    <a:cxnLst>
                      <a:cxn ang="0">
                        <a:pos x="connsiteX0" y="connsiteY0"/>
                      </a:cxn>
                      <a:cxn ang="0">
                        <a:pos x="connsiteX1" y="connsiteY1"/>
                      </a:cxn>
                    </a:cxnLst>
                    <a:rect l="l" t="t" r="r" b="b"/>
                    <a:pathLst>
                      <a:path w="101805" h="32906">
                        <a:moveTo>
                          <a:pt x="0" y="32217"/>
                        </a:moveTo>
                        <a:cubicBezTo>
                          <a:pt x="25835" y="-15313"/>
                          <a:pt x="86550" y="-6114"/>
                          <a:pt x="101805" y="32907"/>
                        </a:cubicBezTo>
                      </a:path>
                    </a:pathLst>
                  </a:custGeom>
                  <a:solidFill>
                    <a:srgbClr val="000000"/>
                  </a:solidFill>
                  <a:ln w="3295" cap="flat">
                    <a:solidFill>
                      <a:srgbClr val="1D1D1B"/>
                    </a:solidFill>
                    <a:prstDash val="solid"/>
                    <a:miter/>
                  </a:ln>
                </p:spPr>
                <p:txBody>
                  <a:bodyPr rtlCol="0" anchor="ctr"/>
                  <a:lstStyle/>
                  <a:p>
                    <a:endParaRPr lang="en-GB"/>
                  </a:p>
                </p:txBody>
              </p:sp>
              <p:sp>
                <p:nvSpPr>
                  <p:cNvPr id="287" name="Freeform: Shape 914">
                    <a:extLst>
                      <a:ext uri="{FF2B5EF4-FFF2-40B4-BE49-F238E27FC236}">
                        <a16:creationId xmlns:a16="http://schemas.microsoft.com/office/drawing/2014/main" id="{D203504E-BF6A-87B2-D48B-54D0DBA2A3B7}"/>
                      </a:ext>
                    </a:extLst>
                  </p:cNvPr>
                  <p:cNvSpPr/>
                  <p:nvPr/>
                </p:nvSpPr>
                <p:spPr>
                  <a:xfrm>
                    <a:off x="1968756" y="4198031"/>
                    <a:ext cx="102774" cy="54867"/>
                  </a:xfrm>
                  <a:custGeom>
                    <a:avLst/>
                    <a:gdLst>
                      <a:gd name="connsiteX0" fmla="*/ 968 w 102774"/>
                      <a:gd name="connsiteY0" fmla="*/ 26436 h 54867"/>
                      <a:gd name="connsiteX1" fmla="*/ 101700 w 102774"/>
                      <a:gd name="connsiteY1" fmla="*/ 27356 h 54867"/>
                      <a:gd name="connsiteX2" fmla="*/ 100550 w 102774"/>
                      <a:gd name="connsiteY2" fmla="*/ 35175 h 54867"/>
                      <a:gd name="connsiteX3" fmla="*/ 1045 w 102774"/>
                      <a:gd name="connsiteY3" fmla="*/ 31726 h 54867"/>
                      <a:gd name="connsiteX4" fmla="*/ 968 w 102774"/>
                      <a:gd name="connsiteY4" fmla="*/ 26436 h 548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774" h="54867">
                        <a:moveTo>
                          <a:pt x="968" y="26436"/>
                        </a:moveTo>
                        <a:cubicBezTo>
                          <a:pt x="36615" y="-12814"/>
                          <a:pt x="77169" y="-4842"/>
                          <a:pt x="101700" y="27356"/>
                        </a:cubicBezTo>
                        <a:cubicBezTo>
                          <a:pt x="103540" y="29733"/>
                          <a:pt x="102927" y="33412"/>
                          <a:pt x="100550" y="35175"/>
                        </a:cubicBezTo>
                        <a:cubicBezTo>
                          <a:pt x="62603" y="63157"/>
                          <a:pt x="29639" y="60703"/>
                          <a:pt x="1045" y="31726"/>
                        </a:cubicBezTo>
                        <a:cubicBezTo>
                          <a:pt x="-335" y="30346"/>
                          <a:pt x="-335" y="27893"/>
                          <a:pt x="968" y="26436"/>
                        </a:cubicBezTo>
                        <a:close/>
                      </a:path>
                    </a:pathLst>
                  </a:custGeom>
                  <a:solidFill>
                    <a:srgbClr val="FFFFFF"/>
                  </a:solidFill>
                  <a:ln w="3295" cap="flat">
                    <a:solidFill>
                      <a:srgbClr val="1D1D1B"/>
                    </a:solidFill>
                    <a:prstDash val="solid"/>
                    <a:miter/>
                  </a:ln>
                </p:spPr>
                <p:txBody>
                  <a:bodyPr rtlCol="0" anchor="ctr"/>
                  <a:lstStyle/>
                  <a:p>
                    <a:endParaRPr lang="en-GB"/>
                  </a:p>
                </p:txBody>
              </p:sp>
              <p:sp>
                <p:nvSpPr>
                  <p:cNvPr id="288" name="Freeform: Shape 915">
                    <a:extLst>
                      <a:ext uri="{FF2B5EF4-FFF2-40B4-BE49-F238E27FC236}">
                        <a16:creationId xmlns:a16="http://schemas.microsoft.com/office/drawing/2014/main" id="{8BABC51E-C7C1-BF6F-B1D2-BA75EFC3AEEE}"/>
                      </a:ext>
                    </a:extLst>
                  </p:cNvPr>
                  <p:cNvSpPr/>
                  <p:nvPr/>
                </p:nvSpPr>
                <p:spPr>
                  <a:xfrm>
                    <a:off x="1992569" y="4198028"/>
                    <a:ext cx="55195" cy="52503"/>
                  </a:xfrm>
                  <a:custGeom>
                    <a:avLst/>
                    <a:gdLst>
                      <a:gd name="connsiteX0" fmla="*/ 55196 w 55195"/>
                      <a:gd name="connsiteY0" fmla="*/ 25596 h 52503"/>
                      <a:gd name="connsiteX1" fmla="*/ 38714 w 55195"/>
                      <a:gd name="connsiteY1" fmla="*/ 988 h 52503"/>
                      <a:gd name="connsiteX2" fmla="*/ 14642 w 55195"/>
                      <a:gd name="connsiteY2" fmla="*/ 1831 h 52503"/>
                      <a:gd name="connsiteX3" fmla="*/ 0 w 55195"/>
                      <a:gd name="connsiteY3" fmla="*/ 25596 h 52503"/>
                      <a:gd name="connsiteX4" fmla="*/ 27521 w 55195"/>
                      <a:gd name="connsiteY4" fmla="*/ 52504 h 52503"/>
                      <a:gd name="connsiteX5" fmla="*/ 55042 w 55195"/>
                      <a:gd name="connsiteY5" fmla="*/ 25596 h 52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195" h="52503">
                        <a:moveTo>
                          <a:pt x="55196" y="25596"/>
                        </a:moveTo>
                        <a:cubicBezTo>
                          <a:pt x="55196" y="14557"/>
                          <a:pt x="48450" y="5127"/>
                          <a:pt x="38714" y="988"/>
                        </a:cubicBezTo>
                        <a:cubicBezTo>
                          <a:pt x="30971" y="-546"/>
                          <a:pt x="22845" y="-316"/>
                          <a:pt x="14642" y="1831"/>
                        </a:cubicBezTo>
                        <a:cubicBezTo>
                          <a:pt x="5980" y="6354"/>
                          <a:pt x="0" y="15323"/>
                          <a:pt x="0" y="25596"/>
                        </a:cubicBezTo>
                        <a:cubicBezTo>
                          <a:pt x="0" y="40468"/>
                          <a:pt x="12342" y="52504"/>
                          <a:pt x="27521" y="52504"/>
                        </a:cubicBezTo>
                        <a:cubicBezTo>
                          <a:pt x="42700" y="52504"/>
                          <a:pt x="55042" y="40468"/>
                          <a:pt x="55042" y="25596"/>
                        </a:cubicBezTo>
                        <a:close/>
                      </a:path>
                    </a:pathLst>
                  </a:custGeom>
                  <a:solidFill>
                    <a:srgbClr val="3666AF"/>
                  </a:solidFill>
                  <a:ln w="3295" cap="flat">
                    <a:solidFill>
                      <a:srgbClr val="1D1D1B"/>
                    </a:solidFill>
                    <a:prstDash val="solid"/>
                    <a:miter/>
                  </a:ln>
                </p:spPr>
                <p:txBody>
                  <a:bodyPr rtlCol="0" anchor="ctr"/>
                  <a:lstStyle/>
                  <a:p>
                    <a:endParaRPr lang="en-GB"/>
                  </a:p>
                </p:txBody>
              </p:sp>
              <p:sp>
                <p:nvSpPr>
                  <p:cNvPr id="289" name="Freeform: Shape 916">
                    <a:extLst>
                      <a:ext uri="{FF2B5EF4-FFF2-40B4-BE49-F238E27FC236}">
                        <a16:creationId xmlns:a16="http://schemas.microsoft.com/office/drawing/2014/main" id="{532D6454-273A-4082-8177-7B0C2ECF26D3}"/>
                      </a:ext>
                    </a:extLst>
                  </p:cNvPr>
                  <p:cNvSpPr/>
                  <p:nvPr/>
                </p:nvSpPr>
                <p:spPr>
                  <a:xfrm>
                    <a:off x="2005294" y="4208982"/>
                    <a:ext cx="29744" cy="28364"/>
                  </a:xfrm>
                  <a:custGeom>
                    <a:avLst/>
                    <a:gdLst>
                      <a:gd name="connsiteX0" fmla="*/ 29744 w 29744"/>
                      <a:gd name="connsiteY0" fmla="*/ 14182 h 28364"/>
                      <a:gd name="connsiteX1" fmla="*/ 14872 w 29744"/>
                      <a:gd name="connsiteY1" fmla="*/ 28364 h 28364"/>
                      <a:gd name="connsiteX2" fmla="*/ 0 w 29744"/>
                      <a:gd name="connsiteY2" fmla="*/ 14182 h 28364"/>
                      <a:gd name="connsiteX3" fmla="*/ 14872 w 29744"/>
                      <a:gd name="connsiteY3" fmla="*/ 0 h 28364"/>
                      <a:gd name="connsiteX4" fmla="*/ 29744 w 29744"/>
                      <a:gd name="connsiteY4" fmla="*/ 14182 h 283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44" h="28364">
                        <a:moveTo>
                          <a:pt x="29744" y="14182"/>
                        </a:moveTo>
                        <a:cubicBezTo>
                          <a:pt x="29744" y="22015"/>
                          <a:pt x="23086" y="28364"/>
                          <a:pt x="14872" y="28364"/>
                        </a:cubicBezTo>
                        <a:cubicBezTo>
                          <a:pt x="6659" y="28364"/>
                          <a:pt x="0" y="22015"/>
                          <a:pt x="0" y="14182"/>
                        </a:cubicBezTo>
                        <a:cubicBezTo>
                          <a:pt x="0" y="6350"/>
                          <a:pt x="6658" y="0"/>
                          <a:pt x="14872" y="0"/>
                        </a:cubicBezTo>
                        <a:cubicBezTo>
                          <a:pt x="23086" y="0"/>
                          <a:pt x="29744" y="6350"/>
                          <a:pt x="29744" y="14182"/>
                        </a:cubicBezTo>
                        <a:close/>
                      </a:path>
                    </a:pathLst>
                  </a:custGeom>
                  <a:solidFill>
                    <a:srgbClr val="000000"/>
                  </a:solidFill>
                  <a:ln w="3295" cap="flat">
                    <a:solidFill>
                      <a:srgbClr val="1D1D1B"/>
                    </a:solidFill>
                    <a:prstDash val="solid"/>
                    <a:miter/>
                  </a:ln>
                </p:spPr>
                <p:txBody>
                  <a:bodyPr rtlCol="0" anchor="ctr"/>
                  <a:lstStyle/>
                  <a:p>
                    <a:endParaRPr lang="en-GB"/>
                  </a:p>
                </p:txBody>
              </p:sp>
              <p:sp>
                <p:nvSpPr>
                  <p:cNvPr id="290" name="Freeform: Shape 917">
                    <a:extLst>
                      <a:ext uri="{FF2B5EF4-FFF2-40B4-BE49-F238E27FC236}">
                        <a16:creationId xmlns:a16="http://schemas.microsoft.com/office/drawing/2014/main" id="{1FC98468-53E1-B3A6-5021-95313A9900A7}"/>
                      </a:ext>
                    </a:extLst>
                  </p:cNvPr>
                  <p:cNvSpPr/>
                  <p:nvPr/>
                </p:nvSpPr>
                <p:spPr>
                  <a:xfrm>
                    <a:off x="2022160" y="4205072"/>
                    <a:ext cx="14258" cy="13645"/>
                  </a:xfrm>
                  <a:custGeom>
                    <a:avLst/>
                    <a:gdLst>
                      <a:gd name="connsiteX0" fmla="*/ 14259 w 14258"/>
                      <a:gd name="connsiteY0" fmla="*/ 6823 h 13645"/>
                      <a:gd name="connsiteX1" fmla="*/ 7130 w 14258"/>
                      <a:gd name="connsiteY1" fmla="*/ 13646 h 13645"/>
                      <a:gd name="connsiteX2" fmla="*/ 0 w 14258"/>
                      <a:gd name="connsiteY2" fmla="*/ 6823 h 13645"/>
                      <a:gd name="connsiteX3" fmla="*/ 7130 w 14258"/>
                      <a:gd name="connsiteY3" fmla="*/ 0 h 13645"/>
                      <a:gd name="connsiteX4" fmla="*/ 14259 w 14258"/>
                      <a:gd name="connsiteY4" fmla="*/ 6823 h 13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58" h="13645">
                        <a:moveTo>
                          <a:pt x="14259" y="6823"/>
                        </a:moveTo>
                        <a:cubicBezTo>
                          <a:pt x="14259" y="10591"/>
                          <a:pt x="11067" y="13646"/>
                          <a:pt x="7130" y="13646"/>
                        </a:cubicBezTo>
                        <a:cubicBezTo>
                          <a:pt x="3192" y="13646"/>
                          <a:pt x="0" y="10591"/>
                          <a:pt x="0" y="6823"/>
                        </a:cubicBezTo>
                        <a:cubicBezTo>
                          <a:pt x="0" y="3055"/>
                          <a:pt x="3192" y="0"/>
                          <a:pt x="7130" y="0"/>
                        </a:cubicBezTo>
                        <a:cubicBezTo>
                          <a:pt x="11067" y="0"/>
                          <a:pt x="14259" y="3055"/>
                          <a:pt x="14259" y="6823"/>
                        </a:cubicBezTo>
                        <a:close/>
                      </a:path>
                    </a:pathLst>
                  </a:custGeom>
                  <a:solidFill>
                    <a:srgbClr val="FFFFFF"/>
                  </a:solidFill>
                  <a:ln w="3295" cap="flat">
                    <a:solidFill>
                      <a:srgbClr val="1D1D1B"/>
                    </a:solidFill>
                    <a:prstDash val="solid"/>
                    <a:miter/>
                  </a:ln>
                </p:spPr>
                <p:txBody>
                  <a:bodyPr rtlCol="0" anchor="ctr"/>
                  <a:lstStyle/>
                  <a:p>
                    <a:endParaRPr lang="en-GB"/>
                  </a:p>
                </p:txBody>
              </p:sp>
            </p:grpSp>
            <p:grpSp>
              <p:nvGrpSpPr>
                <p:cNvPr id="275" name="Graphic 725">
                  <a:extLst>
                    <a:ext uri="{FF2B5EF4-FFF2-40B4-BE49-F238E27FC236}">
                      <a16:creationId xmlns:a16="http://schemas.microsoft.com/office/drawing/2014/main" id="{79B27E43-D093-F1E9-7EF8-27BED4B5DDC4}"/>
                    </a:ext>
                  </a:extLst>
                </p:cNvPr>
                <p:cNvGrpSpPr/>
                <p:nvPr/>
              </p:nvGrpSpPr>
              <p:grpSpPr>
                <a:xfrm>
                  <a:off x="2177120" y="4193324"/>
                  <a:ext cx="102774" cy="59651"/>
                  <a:chOff x="2177120" y="4193324"/>
                  <a:chExt cx="102774" cy="59651"/>
                </a:xfrm>
              </p:grpSpPr>
              <p:sp>
                <p:nvSpPr>
                  <p:cNvPr id="281" name="Freeform: Shape 919">
                    <a:extLst>
                      <a:ext uri="{FF2B5EF4-FFF2-40B4-BE49-F238E27FC236}">
                        <a16:creationId xmlns:a16="http://schemas.microsoft.com/office/drawing/2014/main" id="{0245635C-1F33-1BD3-7491-90A3C52BD490}"/>
                      </a:ext>
                    </a:extLst>
                  </p:cNvPr>
                  <p:cNvSpPr/>
                  <p:nvPr/>
                </p:nvSpPr>
                <p:spPr>
                  <a:xfrm>
                    <a:off x="2177474" y="4193324"/>
                    <a:ext cx="101805" cy="32906"/>
                  </a:xfrm>
                  <a:custGeom>
                    <a:avLst/>
                    <a:gdLst>
                      <a:gd name="connsiteX0" fmla="*/ 0 w 101805"/>
                      <a:gd name="connsiteY0" fmla="*/ 32217 h 32906"/>
                      <a:gd name="connsiteX1" fmla="*/ 101805 w 101805"/>
                      <a:gd name="connsiteY1" fmla="*/ 32907 h 32906"/>
                    </a:gdLst>
                    <a:ahLst/>
                    <a:cxnLst>
                      <a:cxn ang="0">
                        <a:pos x="connsiteX0" y="connsiteY0"/>
                      </a:cxn>
                      <a:cxn ang="0">
                        <a:pos x="connsiteX1" y="connsiteY1"/>
                      </a:cxn>
                    </a:cxnLst>
                    <a:rect l="l" t="t" r="r" b="b"/>
                    <a:pathLst>
                      <a:path w="101805" h="32906">
                        <a:moveTo>
                          <a:pt x="0" y="32217"/>
                        </a:moveTo>
                        <a:cubicBezTo>
                          <a:pt x="25835" y="-15313"/>
                          <a:pt x="86550" y="-6114"/>
                          <a:pt x="101805" y="32907"/>
                        </a:cubicBezTo>
                      </a:path>
                    </a:pathLst>
                  </a:custGeom>
                  <a:solidFill>
                    <a:srgbClr val="000000"/>
                  </a:solidFill>
                  <a:ln w="3295" cap="flat">
                    <a:solidFill>
                      <a:srgbClr val="1D1D1B"/>
                    </a:solidFill>
                    <a:prstDash val="solid"/>
                    <a:miter/>
                  </a:ln>
                </p:spPr>
                <p:txBody>
                  <a:bodyPr rtlCol="0" anchor="ctr"/>
                  <a:lstStyle/>
                  <a:p>
                    <a:endParaRPr lang="en-GB"/>
                  </a:p>
                </p:txBody>
              </p:sp>
              <p:sp>
                <p:nvSpPr>
                  <p:cNvPr id="282" name="Freeform: Shape 920">
                    <a:extLst>
                      <a:ext uri="{FF2B5EF4-FFF2-40B4-BE49-F238E27FC236}">
                        <a16:creationId xmlns:a16="http://schemas.microsoft.com/office/drawing/2014/main" id="{6071C2E6-F258-DE6C-8806-E387D49CB427}"/>
                      </a:ext>
                    </a:extLst>
                  </p:cNvPr>
                  <p:cNvSpPr/>
                  <p:nvPr/>
                </p:nvSpPr>
                <p:spPr>
                  <a:xfrm>
                    <a:off x="2177120" y="4198108"/>
                    <a:ext cx="102774" cy="54867"/>
                  </a:xfrm>
                  <a:custGeom>
                    <a:avLst/>
                    <a:gdLst>
                      <a:gd name="connsiteX0" fmla="*/ 968 w 102774"/>
                      <a:gd name="connsiteY0" fmla="*/ 26436 h 54867"/>
                      <a:gd name="connsiteX1" fmla="*/ 101700 w 102774"/>
                      <a:gd name="connsiteY1" fmla="*/ 27356 h 54867"/>
                      <a:gd name="connsiteX2" fmla="*/ 100550 w 102774"/>
                      <a:gd name="connsiteY2" fmla="*/ 35175 h 54867"/>
                      <a:gd name="connsiteX3" fmla="*/ 1045 w 102774"/>
                      <a:gd name="connsiteY3" fmla="*/ 31726 h 54867"/>
                      <a:gd name="connsiteX4" fmla="*/ 968 w 102774"/>
                      <a:gd name="connsiteY4" fmla="*/ 26436 h 548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774" h="54867">
                        <a:moveTo>
                          <a:pt x="968" y="26436"/>
                        </a:moveTo>
                        <a:cubicBezTo>
                          <a:pt x="36615" y="-12814"/>
                          <a:pt x="77169" y="-4842"/>
                          <a:pt x="101700" y="27356"/>
                        </a:cubicBezTo>
                        <a:cubicBezTo>
                          <a:pt x="103540" y="29732"/>
                          <a:pt x="102927" y="33412"/>
                          <a:pt x="100550" y="35175"/>
                        </a:cubicBezTo>
                        <a:cubicBezTo>
                          <a:pt x="62603" y="63157"/>
                          <a:pt x="29639" y="60703"/>
                          <a:pt x="1045" y="31726"/>
                        </a:cubicBezTo>
                        <a:cubicBezTo>
                          <a:pt x="-335" y="30346"/>
                          <a:pt x="-335" y="27893"/>
                          <a:pt x="968" y="26436"/>
                        </a:cubicBezTo>
                        <a:close/>
                      </a:path>
                    </a:pathLst>
                  </a:custGeom>
                  <a:solidFill>
                    <a:srgbClr val="FFFFFF"/>
                  </a:solidFill>
                  <a:ln w="3295" cap="flat">
                    <a:solidFill>
                      <a:srgbClr val="1D1D1B"/>
                    </a:solidFill>
                    <a:prstDash val="solid"/>
                    <a:miter/>
                  </a:ln>
                </p:spPr>
                <p:txBody>
                  <a:bodyPr rtlCol="0" anchor="ctr"/>
                  <a:lstStyle/>
                  <a:p>
                    <a:endParaRPr lang="en-GB"/>
                  </a:p>
                </p:txBody>
              </p:sp>
              <p:sp>
                <p:nvSpPr>
                  <p:cNvPr id="283" name="Freeform: Shape 921">
                    <a:extLst>
                      <a:ext uri="{FF2B5EF4-FFF2-40B4-BE49-F238E27FC236}">
                        <a16:creationId xmlns:a16="http://schemas.microsoft.com/office/drawing/2014/main" id="{1337E73F-4838-1A5D-E1B4-DC4202A0E50A}"/>
                      </a:ext>
                    </a:extLst>
                  </p:cNvPr>
                  <p:cNvSpPr/>
                  <p:nvPr/>
                </p:nvSpPr>
                <p:spPr>
                  <a:xfrm>
                    <a:off x="2200856" y="4198182"/>
                    <a:ext cx="55195" cy="52503"/>
                  </a:xfrm>
                  <a:custGeom>
                    <a:avLst/>
                    <a:gdLst>
                      <a:gd name="connsiteX0" fmla="*/ 55196 w 55195"/>
                      <a:gd name="connsiteY0" fmla="*/ 25596 h 52503"/>
                      <a:gd name="connsiteX1" fmla="*/ 38714 w 55195"/>
                      <a:gd name="connsiteY1" fmla="*/ 988 h 52503"/>
                      <a:gd name="connsiteX2" fmla="*/ 14642 w 55195"/>
                      <a:gd name="connsiteY2" fmla="*/ 1831 h 52503"/>
                      <a:gd name="connsiteX3" fmla="*/ 0 w 55195"/>
                      <a:gd name="connsiteY3" fmla="*/ 25596 h 52503"/>
                      <a:gd name="connsiteX4" fmla="*/ 27521 w 55195"/>
                      <a:gd name="connsiteY4" fmla="*/ 52504 h 52503"/>
                      <a:gd name="connsiteX5" fmla="*/ 55042 w 55195"/>
                      <a:gd name="connsiteY5" fmla="*/ 25596 h 52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195" h="52503">
                        <a:moveTo>
                          <a:pt x="55196" y="25596"/>
                        </a:moveTo>
                        <a:cubicBezTo>
                          <a:pt x="55196" y="14557"/>
                          <a:pt x="48450" y="5127"/>
                          <a:pt x="38714" y="988"/>
                        </a:cubicBezTo>
                        <a:cubicBezTo>
                          <a:pt x="30971" y="-546"/>
                          <a:pt x="22845" y="-316"/>
                          <a:pt x="14642" y="1831"/>
                        </a:cubicBezTo>
                        <a:cubicBezTo>
                          <a:pt x="5980" y="6354"/>
                          <a:pt x="0" y="15323"/>
                          <a:pt x="0" y="25596"/>
                        </a:cubicBezTo>
                        <a:cubicBezTo>
                          <a:pt x="0" y="40468"/>
                          <a:pt x="12342" y="52504"/>
                          <a:pt x="27521" y="52504"/>
                        </a:cubicBezTo>
                        <a:cubicBezTo>
                          <a:pt x="42700" y="52504"/>
                          <a:pt x="55042" y="40468"/>
                          <a:pt x="55042" y="25596"/>
                        </a:cubicBezTo>
                        <a:close/>
                      </a:path>
                    </a:pathLst>
                  </a:custGeom>
                  <a:solidFill>
                    <a:srgbClr val="3666AF"/>
                  </a:solidFill>
                  <a:ln w="3295" cap="flat">
                    <a:solidFill>
                      <a:srgbClr val="1D1D1B"/>
                    </a:solidFill>
                    <a:prstDash val="solid"/>
                    <a:miter/>
                  </a:ln>
                </p:spPr>
                <p:txBody>
                  <a:bodyPr rtlCol="0" anchor="ctr"/>
                  <a:lstStyle/>
                  <a:p>
                    <a:endParaRPr lang="en-GB"/>
                  </a:p>
                </p:txBody>
              </p:sp>
              <p:sp>
                <p:nvSpPr>
                  <p:cNvPr id="284" name="Freeform: Shape 922">
                    <a:extLst>
                      <a:ext uri="{FF2B5EF4-FFF2-40B4-BE49-F238E27FC236}">
                        <a16:creationId xmlns:a16="http://schemas.microsoft.com/office/drawing/2014/main" id="{EFD1771F-9584-0A22-B520-9F9824D73BBD}"/>
                      </a:ext>
                    </a:extLst>
                  </p:cNvPr>
                  <p:cNvSpPr/>
                  <p:nvPr/>
                </p:nvSpPr>
                <p:spPr>
                  <a:xfrm>
                    <a:off x="2213658" y="4209135"/>
                    <a:ext cx="29744" cy="28364"/>
                  </a:xfrm>
                  <a:custGeom>
                    <a:avLst/>
                    <a:gdLst>
                      <a:gd name="connsiteX0" fmla="*/ 29744 w 29744"/>
                      <a:gd name="connsiteY0" fmla="*/ 14182 h 28364"/>
                      <a:gd name="connsiteX1" fmla="*/ 14872 w 29744"/>
                      <a:gd name="connsiteY1" fmla="*/ 28364 h 28364"/>
                      <a:gd name="connsiteX2" fmla="*/ 0 w 29744"/>
                      <a:gd name="connsiteY2" fmla="*/ 14182 h 28364"/>
                      <a:gd name="connsiteX3" fmla="*/ 14872 w 29744"/>
                      <a:gd name="connsiteY3" fmla="*/ 0 h 28364"/>
                      <a:gd name="connsiteX4" fmla="*/ 29744 w 29744"/>
                      <a:gd name="connsiteY4" fmla="*/ 14182 h 283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44" h="28364">
                        <a:moveTo>
                          <a:pt x="29744" y="14182"/>
                        </a:moveTo>
                        <a:cubicBezTo>
                          <a:pt x="29744" y="22015"/>
                          <a:pt x="23086" y="28364"/>
                          <a:pt x="14872" y="28364"/>
                        </a:cubicBezTo>
                        <a:cubicBezTo>
                          <a:pt x="6659" y="28364"/>
                          <a:pt x="0" y="22015"/>
                          <a:pt x="0" y="14182"/>
                        </a:cubicBezTo>
                        <a:cubicBezTo>
                          <a:pt x="0" y="6350"/>
                          <a:pt x="6658" y="0"/>
                          <a:pt x="14872" y="0"/>
                        </a:cubicBezTo>
                        <a:cubicBezTo>
                          <a:pt x="23086" y="0"/>
                          <a:pt x="29744" y="6350"/>
                          <a:pt x="29744" y="14182"/>
                        </a:cubicBezTo>
                        <a:close/>
                      </a:path>
                    </a:pathLst>
                  </a:custGeom>
                  <a:solidFill>
                    <a:srgbClr val="000000"/>
                  </a:solidFill>
                  <a:ln w="3295" cap="flat">
                    <a:solidFill>
                      <a:srgbClr val="1D1D1B"/>
                    </a:solidFill>
                    <a:prstDash val="solid"/>
                    <a:miter/>
                  </a:ln>
                </p:spPr>
                <p:txBody>
                  <a:bodyPr rtlCol="0" anchor="ctr"/>
                  <a:lstStyle/>
                  <a:p>
                    <a:endParaRPr lang="en-GB"/>
                  </a:p>
                </p:txBody>
              </p:sp>
              <p:sp>
                <p:nvSpPr>
                  <p:cNvPr id="285" name="Freeform: Shape 923">
                    <a:extLst>
                      <a:ext uri="{FF2B5EF4-FFF2-40B4-BE49-F238E27FC236}">
                        <a16:creationId xmlns:a16="http://schemas.microsoft.com/office/drawing/2014/main" id="{5A64B348-331E-63E3-DD49-29B1035710F4}"/>
                      </a:ext>
                    </a:extLst>
                  </p:cNvPr>
                  <p:cNvSpPr/>
                  <p:nvPr/>
                </p:nvSpPr>
                <p:spPr>
                  <a:xfrm>
                    <a:off x="2230524" y="4205225"/>
                    <a:ext cx="14258" cy="13645"/>
                  </a:xfrm>
                  <a:custGeom>
                    <a:avLst/>
                    <a:gdLst>
                      <a:gd name="connsiteX0" fmla="*/ 14259 w 14258"/>
                      <a:gd name="connsiteY0" fmla="*/ 6823 h 13645"/>
                      <a:gd name="connsiteX1" fmla="*/ 7129 w 14258"/>
                      <a:gd name="connsiteY1" fmla="*/ 13646 h 13645"/>
                      <a:gd name="connsiteX2" fmla="*/ 0 w 14258"/>
                      <a:gd name="connsiteY2" fmla="*/ 6823 h 13645"/>
                      <a:gd name="connsiteX3" fmla="*/ 7129 w 14258"/>
                      <a:gd name="connsiteY3" fmla="*/ 0 h 13645"/>
                      <a:gd name="connsiteX4" fmla="*/ 14259 w 14258"/>
                      <a:gd name="connsiteY4" fmla="*/ 6823 h 13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58" h="13645">
                        <a:moveTo>
                          <a:pt x="14259" y="6823"/>
                        </a:moveTo>
                        <a:cubicBezTo>
                          <a:pt x="14259" y="10591"/>
                          <a:pt x="11067" y="13646"/>
                          <a:pt x="7129" y="13646"/>
                        </a:cubicBezTo>
                        <a:cubicBezTo>
                          <a:pt x="3192" y="13646"/>
                          <a:pt x="0" y="10591"/>
                          <a:pt x="0" y="6823"/>
                        </a:cubicBezTo>
                        <a:cubicBezTo>
                          <a:pt x="0" y="3055"/>
                          <a:pt x="3192" y="0"/>
                          <a:pt x="7129" y="0"/>
                        </a:cubicBezTo>
                        <a:cubicBezTo>
                          <a:pt x="11067" y="0"/>
                          <a:pt x="14259" y="3055"/>
                          <a:pt x="14259" y="6823"/>
                        </a:cubicBezTo>
                        <a:close/>
                      </a:path>
                    </a:pathLst>
                  </a:custGeom>
                  <a:solidFill>
                    <a:srgbClr val="FFFFFF"/>
                  </a:solidFill>
                  <a:ln w="3295" cap="flat">
                    <a:solidFill>
                      <a:srgbClr val="1D1D1B"/>
                    </a:solidFill>
                    <a:prstDash val="solid"/>
                    <a:miter/>
                  </a:ln>
                </p:spPr>
                <p:txBody>
                  <a:bodyPr rtlCol="0" anchor="ctr"/>
                  <a:lstStyle/>
                  <a:p>
                    <a:endParaRPr lang="en-GB"/>
                  </a:p>
                </p:txBody>
              </p:sp>
            </p:grpSp>
            <p:grpSp>
              <p:nvGrpSpPr>
                <p:cNvPr id="276" name="Graphic 725">
                  <a:extLst>
                    <a:ext uri="{FF2B5EF4-FFF2-40B4-BE49-F238E27FC236}">
                      <a16:creationId xmlns:a16="http://schemas.microsoft.com/office/drawing/2014/main" id="{78EA6BC6-2952-3CFB-A4B1-9363843329E3}"/>
                    </a:ext>
                  </a:extLst>
                </p:cNvPr>
                <p:cNvGrpSpPr/>
                <p:nvPr/>
              </p:nvGrpSpPr>
              <p:grpSpPr>
                <a:xfrm>
                  <a:off x="2041580" y="4355756"/>
                  <a:ext cx="169288" cy="71548"/>
                  <a:chOff x="2041580" y="4355756"/>
                  <a:chExt cx="169288" cy="71548"/>
                </a:xfrm>
              </p:grpSpPr>
              <p:sp>
                <p:nvSpPr>
                  <p:cNvPr id="278" name="Freeform: Shape 925">
                    <a:extLst>
                      <a:ext uri="{FF2B5EF4-FFF2-40B4-BE49-F238E27FC236}">
                        <a16:creationId xmlns:a16="http://schemas.microsoft.com/office/drawing/2014/main" id="{01B085AD-FDFE-E5F3-0C0B-3E48CF983BCD}"/>
                      </a:ext>
                    </a:extLst>
                  </p:cNvPr>
                  <p:cNvSpPr/>
                  <p:nvPr/>
                </p:nvSpPr>
                <p:spPr>
                  <a:xfrm>
                    <a:off x="2041580" y="4355756"/>
                    <a:ext cx="169288" cy="71548"/>
                  </a:xfrm>
                  <a:custGeom>
                    <a:avLst/>
                    <a:gdLst>
                      <a:gd name="connsiteX0" fmla="*/ 9251 w 169288"/>
                      <a:gd name="connsiteY0" fmla="*/ 492 h 71548"/>
                      <a:gd name="connsiteX1" fmla="*/ 159966 w 169288"/>
                      <a:gd name="connsiteY1" fmla="*/ 338 h 71548"/>
                      <a:gd name="connsiteX2" fmla="*/ 169089 w 169288"/>
                      <a:gd name="connsiteY2" fmla="*/ 7391 h 71548"/>
                      <a:gd name="connsiteX3" fmla="*/ 126542 w 169288"/>
                      <a:gd name="connsiteY3" fmla="*/ 60594 h 71548"/>
                      <a:gd name="connsiteX4" fmla="*/ 41908 w 169288"/>
                      <a:gd name="connsiteY4" fmla="*/ 62127 h 71548"/>
                      <a:gd name="connsiteX5" fmla="*/ 205 w 169288"/>
                      <a:gd name="connsiteY5" fmla="*/ 7698 h 71548"/>
                      <a:gd name="connsiteX6" fmla="*/ 9251 w 169288"/>
                      <a:gd name="connsiteY6" fmla="*/ 568 h 71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288" h="71548">
                        <a:moveTo>
                          <a:pt x="9251" y="492"/>
                        </a:moveTo>
                        <a:cubicBezTo>
                          <a:pt x="59464" y="15440"/>
                          <a:pt x="109753" y="15440"/>
                          <a:pt x="159966" y="338"/>
                        </a:cubicBezTo>
                        <a:cubicBezTo>
                          <a:pt x="165102" y="-1195"/>
                          <a:pt x="170392" y="2715"/>
                          <a:pt x="169089" y="7391"/>
                        </a:cubicBezTo>
                        <a:cubicBezTo>
                          <a:pt x="162496" y="31003"/>
                          <a:pt x="147087" y="49248"/>
                          <a:pt x="126542" y="60594"/>
                        </a:cubicBezTo>
                        <a:cubicBezTo>
                          <a:pt x="100784" y="74776"/>
                          <a:pt x="68510" y="75083"/>
                          <a:pt x="41908" y="62127"/>
                        </a:cubicBezTo>
                        <a:cubicBezTo>
                          <a:pt x="17684" y="50321"/>
                          <a:pt x="6951" y="31539"/>
                          <a:pt x="205" y="7698"/>
                        </a:cubicBezTo>
                        <a:cubicBezTo>
                          <a:pt x="-1098" y="3021"/>
                          <a:pt x="4038" y="-1042"/>
                          <a:pt x="9251" y="568"/>
                        </a:cubicBezTo>
                        <a:close/>
                      </a:path>
                    </a:pathLst>
                  </a:custGeom>
                  <a:solidFill>
                    <a:srgbClr val="1C0D0D"/>
                  </a:solidFill>
                  <a:ln w="3295" cap="flat">
                    <a:solidFill>
                      <a:srgbClr val="1D1D1B"/>
                    </a:solidFill>
                    <a:prstDash val="solid"/>
                    <a:miter/>
                  </a:ln>
                </p:spPr>
                <p:txBody>
                  <a:bodyPr rtlCol="0" anchor="ctr"/>
                  <a:lstStyle/>
                  <a:p>
                    <a:endParaRPr lang="en-GB"/>
                  </a:p>
                </p:txBody>
              </p:sp>
              <p:sp>
                <p:nvSpPr>
                  <p:cNvPr id="279" name="Freeform: Shape 926">
                    <a:extLst>
                      <a:ext uri="{FF2B5EF4-FFF2-40B4-BE49-F238E27FC236}">
                        <a16:creationId xmlns:a16="http://schemas.microsoft.com/office/drawing/2014/main" id="{E65AFFB2-44DF-AD28-296C-8A802A08132A}"/>
                      </a:ext>
                    </a:extLst>
                  </p:cNvPr>
                  <p:cNvSpPr/>
                  <p:nvPr/>
                </p:nvSpPr>
                <p:spPr>
                  <a:xfrm>
                    <a:off x="2050908" y="4356247"/>
                    <a:ext cx="148951" cy="28402"/>
                  </a:xfrm>
                  <a:custGeom>
                    <a:avLst/>
                    <a:gdLst>
                      <a:gd name="connsiteX0" fmla="*/ 0 w 148951"/>
                      <a:gd name="connsiteY0" fmla="*/ 77 h 28402"/>
                      <a:gd name="connsiteX1" fmla="*/ 3296 w 148951"/>
                      <a:gd name="connsiteY1" fmla="*/ 6899 h 28402"/>
                      <a:gd name="connsiteX2" fmla="*/ 25681 w 148951"/>
                      <a:gd name="connsiteY2" fmla="*/ 23842 h 28402"/>
                      <a:gd name="connsiteX3" fmla="*/ 123194 w 148951"/>
                      <a:gd name="connsiteY3" fmla="*/ 23765 h 28402"/>
                      <a:gd name="connsiteX4" fmla="*/ 144429 w 148951"/>
                      <a:gd name="connsiteY4" fmla="*/ 8433 h 28402"/>
                      <a:gd name="connsiteX5" fmla="*/ 148952 w 148951"/>
                      <a:gd name="connsiteY5" fmla="*/ 383 h 28402"/>
                      <a:gd name="connsiteX6" fmla="*/ 0 w 148951"/>
                      <a:gd name="connsiteY6" fmla="*/ 0 h 28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951" h="28402">
                        <a:moveTo>
                          <a:pt x="0" y="77"/>
                        </a:moveTo>
                        <a:lnTo>
                          <a:pt x="3296" y="6899"/>
                        </a:lnTo>
                        <a:cubicBezTo>
                          <a:pt x="7589" y="15715"/>
                          <a:pt x="15869" y="22078"/>
                          <a:pt x="25681" y="23842"/>
                        </a:cubicBezTo>
                        <a:cubicBezTo>
                          <a:pt x="59412" y="29898"/>
                          <a:pt x="90613" y="29974"/>
                          <a:pt x="123194" y="23765"/>
                        </a:cubicBezTo>
                        <a:cubicBezTo>
                          <a:pt x="132240" y="22002"/>
                          <a:pt x="139983" y="16329"/>
                          <a:pt x="144429" y="8433"/>
                        </a:cubicBezTo>
                        <a:lnTo>
                          <a:pt x="148952" y="383"/>
                        </a:lnTo>
                        <a:cubicBezTo>
                          <a:pt x="100119" y="14796"/>
                          <a:pt x="48833" y="14412"/>
                          <a:pt x="0" y="0"/>
                        </a:cubicBezTo>
                        <a:close/>
                      </a:path>
                    </a:pathLst>
                  </a:custGeom>
                  <a:solidFill>
                    <a:srgbClr val="FFFFFF"/>
                  </a:solidFill>
                  <a:ln w="3295" cap="flat">
                    <a:solidFill>
                      <a:srgbClr val="1D1D1B"/>
                    </a:solidFill>
                    <a:prstDash val="solid"/>
                    <a:miter/>
                  </a:ln>
                </p:spPr>
                <p:txBody>
                  <a:bodyPr rtlCol="0" anchor="ctr"/>
                  <a:lstStyle/>
                  <a:p>
                    <a:endParaRPr lang="en-GB"/>
                  </a:p>
                </p:txBody>
              </p:sp>
              <p:sp>
                <p:nvSpPr>
                  <p:cNvPr id="280" name="Freeform: Shape 927">
                    <a:extLst>
                      <a:ext uri="{FF2B5EF4-FFF2-40B4-BE49-F238E27FC236}">
                        <a16:creationId xmlns:a16="http://schemas.microsoft.com/office/drawing/2014/main" id="{4C469D41-8614-2783-F821-9EC081D6EDE5}"/>
                      </a:ext>
                    </a:extLst>
                  </p:cNvPr>
                  <p:cNvSpPr/>
                  <p:nvPr/>
                </p:nvSpPr>
                <p:spPr>
                  <a:xfrm>
                    <a:off x="2075439" y="4394617"/>
                    <a:ext cx="92989" cy="32687"/>
                  </a:xfrm>
                  <a:custGeom>
                    <a:avLst/>
                    <a:gdLst>
                      <a:gd name="connsiteX0" fmla="*/ 0 w 92989"/>
                      <a:gd name="connsiteY0" fmla="*/ 18666 h 32687"/>
                      <a:gd name="connsiteX1" fmla="*/ 8203 w 92989"/>
                      <a:gd name="connsiteY1" fmla="*/ 23265 h 32687"/>
                      <a:gd name="connsiteX2" fmla="*/ 92836 w 92989"/>
                      <a:gd name="connsiteY2" fmla="*/ 21732 h 32687"/>
                      <a:gd name="connsiteX3" fmla="*/ 92990 w 92989"/>
                      <a:gd name="connsiteY3" fmla="*/ 21656 h 32687"/>
                      <a:gd name="connsiteX4" fmla="*/ 0 w 92989"/>
                      <a:gd name="connsiteY4" fmla="*/ 18742 h 32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989" h="32687">
                        <a:moveTo>
                          <a:pt x="0" y="18666"/>
                        </a:moveTo>
                        <a:cubicBezTo>
                          <a:pt x="2530" y="20276"/>
                          <a:pt x="5290" y="21809"/>
                          <a:pt x="8203" y="23265"/>
                        </a:cubicBezTo>
                        <a:cubicBezTo>
                          <a:pt x="34804" y="36221"/>
                          <a:pt x="67078" y="35915"/>
                          <a:pt x="92836" y="21732"/>
                        </a:cubicBezTo>
                        <a:cubicBezTo>
                          <a:pt x="92836" y="21732"/>
                          <a:pt x="92990" y="21732"/>
                          <a:pt x="92990" y="21656"/>
                        </a:cubicBezTo>
                        <a:cubicBezTo>
                          <a:pt x="71908" y="-6556"/>
                          <a:pt x="25835" y="-6862"/>
                          <a:pt x="0" y="18742"/>
                        </a:cubicBezTo>
                        <a:close/>
                      </a:path>
                    </a:pathLst>
                  </a:custGeom>
                  <a:solidFill>
                    <a:srgbClr val="A96565"/>
                  </a:solidFill>
                  <a:ln w="3295" cap="flat">
                    <a:solidFill>
                      <a:srgbClr val="1D1D1B"/>
                    </a:solidFill>
                    <a:prstDash val="solid"/>
                    <a:miter/>
                  </a:ln>
                </p:spPr>
                <p:txBody>
                  <a:bodyPr rtlCol="0" anchor="ctr"/>
                  <a:lstStyle/>
                  <a:p>
                    <a:endParaRPr lang="en-GB"/>
                  </a:p>
                </p:txBody>
              </p:sp>
            </p:grpSp>
            <p:sp>
              <p:nvSpPr>
                <p:cNvPr id="277" name="Freeform: Shape 928">
                  <a:extLst>
                    <a:ext uri="{FF2B5EF4-FFF2-40B4-BE49-F238E27FC236}">
                      <a16:creationId xmlns:a16="http://schemas.microsoft.com/office/drawing/2014/main" id="{236F8A2C-5B52-E94F-D560-4F4454AAC0CA}"/>
                    </a:ext>
                  </a:extLst>
                </p:cNvPr>
                <p:cNvSpPr/>
                <p:nvPr/>
              </p:nvSpPr>
              <p:spPr>
                <a:xfrm>
                  <a:off x="2108437" y="4229067"/>
                  <a:ext cx="37529" cy="84225"/>
                </a:xfrm>
                <a:custGeom>
                  <a:avLst/>
                  <a:gdLst>
                    <a:gd name="connsiteX0" fmla="*/ 37529 w 37529"/>
                    <a:gd name="connsiteY0" fmla="*/ 84097 h 84225"/>
                    <a:gd name="connsiteX1" fmla="*/ 16064 w 37529"/>
                    <a:gd name="connsiteY1" fmla="*/ 82410 h 84225"/>
                    <a:gd name="connsiteX2" fmla="*/ 732 w 37529"/>
                    <a:gd name="connsiteY2" fmla="*/ 68458 h 84225"/>
                    <a:gd name="connsiteX3" fmla="*/ 732 w 37529"/>
                    <a:gd name="connsiteY3" fmla="*/ 55042 h 84225"/>
                    <a:gd name="connsiteX4" fmla="*/ 17368 w 37529"/>
                    <a:gd name="connsiteY4" fmla="*/ 0 h 84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9" h="84225">
                      <a:moveTo>
                        <a:pt x="37529" y="84097"/>
                      </a:moveTo>
                      <a:cubicBezTo>
                        <a:pt x="30323" y="84327"/>
                        <a:pt x="22964" y="84480"/>
                        <a:pt x="16064" y="82410"/>
                      </a:cubicBezTo>
                      <a:cubicBezTo>
                        <a:pt x="9165" y="80341"/>
                        <a:pt x="2725" y="75358"/>
                        <a:pt x="732" y="68458"/>
                      </a:cubicBezTo>
                      <a:cubicBezTo>
                        <a:pt x="-494" y="64088"/>
                        <a:pt x="42" y="59489"/>
                        <a:pt x="732" y="55042"/>
                      </a:cubicBezTo>
                      <a:cubicBezTo>
                        <a:pt x="3799" y="36107"/>
                        <a:pt x="9395" y="17479"/>
                        <a:pt x="17368" y="0"/>
                      </a:cubicBezTo>
                    </a:path>
                  </a:pathLst>
                </a:custGeom>
                <a:noFill/>
                <a:ln w="3295" cap="flat">
                  <a:solidFill>
                    <a:srgbClr val="1D1D1B"/>
                  </a:solidFill>
                  <a:prstDash val="solid"/>
                  <a:miter/>
                </a:ln>
              </p:spPr>
              <p:txBody>
                <a:bodyPr rtlCol="0" anchor="ctr"/>
                <a:lstStyle/>
                <a:p>
                  <a:endParaRPr lang="en-GB"/>
                </a:p>
              </p:txBody>
            </p:sp>
          </p:grpSp>
          <p:sp>
            <p:nvSpPr>
              <p:cNvPr id="266" name="Freeform: Shape 929">
                <a:extLst>
                  <a:ext uri="{FF2B5EF4-FFF2-40B4-BE49-F238E27FC236}">
                    <a16:creationId xmlns:a16="http://schemas.microsoft.com/office/drawing/2014/main" id="{366A88E2-B15C-A05B-D3C9-28ADF9526F91}"/>
                  </a:ext>
                </a:extLst>
              </p:cNvPr>
              <p:cNvSpPr/>
              <p:nvPr/>
            </p:nvSpPr>
            <p:spPr>
              <a:xfrm>
                <a:off x="2079349" y="3919741"/>
                <a:ext cx="8279" cy="1609"/>
              </a:xfrm>
              <a:custGeom>
                <a:avLst/>
                <a:gdLst>
                  <a:gd name="connsiteX0" fmla="*/ 8279 w 8279"/>
                  <a:gd name="connsiteY0" fmla="*/ 1610 h 1609"/>
                  <a:gd name="connsiteX1" fmla="*/ 0 w 8279"/>
                  <a:gd name="connsiteY1" fmla="*/ 0 h 1609"/>
                </a:gdLst>
                <a:ahLst/>
                <a:cxnLst>
                  <a:cxn ang="0">
                    <a:pos x="connsiteX0" y="connsiteY0"/>
                  </a:cxn>
                  <a:cxn ang="0">
                    <a:pos x="connsiteX1" y="connsiteY1"/>
                  </a:cxn>
                </a:cxnLst>
                <a:rect l="l" t="t" r="r" b="b"/>
                <a:pathLst>
                  <a:path w="8279" h="1609">
                    <a:moveTo>
                      <a:pt x="8279" y="1610"/>
                    </a:moveTo>
                    <a:cubicBezTo>
                      <a:pt x="5443" y="1610"/>
                      <a:pt x="2606" y="1073"/>
                      <a:pt x="0" y="0"/>
                    </a:cubicBezTo>
                  </a:path>
                </a:pathLst>
              </a:custGeom>
              <a:noFill/>
              <a:ln w="3295" cap="flat">
                <a:solidFill>
                  <a:srgbClr val="1D1D1B"/>
                </a:solidFill>
                <a:prstDash val="solid"/>
                <a:miter/>
              </a:ln>
            </p:spPr>
            <p:txBody>
              <a:bodyPr rtlCol="0" anchor="ctr"/>
              <a:lstStyle/>
              <a:p>
                <a:endParaRPr lang="en-GB"/>
              </a:p>
            </p:txBody>
          </p:sp>
          <p:grpSp>
            <p:nvGrpSpPr>
              <p:cNvPr id="267" name="Graphic 725">
                <a:extLst>
                  <a:ext uri="{FF2B5EF4-FFF2-40B4-BE49-F238E27FC236}">
                    <a16:creationId xmlns:a16="http://schemas.microsoft.com/office/drawing/2014/main" id="{C41CED80-706F-94A8-0A61-071385021A11}"/>
                  </a:ext>
                </a:extLst>
              </p:cNvPr>
              <p:cNvGrpSpPr/>
              <p:nvPr/>
            </p:nvGrpSpPr>
            <p:grpSpPr>
              <a:xfrm>
                <a:off x="1862694" y="3896939"/>
                <a:ext cx="519932" cy="317399"/>
                <a:chOff x="1862694" y="3896939"/>
                <a:chExt cx="519932" cy="317399"/>
              </a:xfrm>
              <a:solidFill>
                <a:srgbClr val="E17B48"/>
              </a:solidFill>
            </p:grpSpPr>
            <p:sp>
              <p:nvSpPr>
                <p:cNvPr id="271" name="Freeform: Shape 931">
                  <a:extLst>
                    <a:ext uri="{FF2B5EF4-FFF2-40B4-BE49-F238E27FC236}">
                      <a16:creationId xmlns:a16="http://schemas.microsoft.com/office/drawing/2014/main" id="{955DCE8E-D055-B30C-D11B-C88711E9EB5A}"/>
                    </a:ext>
                  </a:extLst>
                </p:cNvPr>
                <p:cNvSpPr/>
                <p:nvPr/>
              </p:nvSpPr>
              <p:spPr>
                <a:xfrm>
                  <a:off x="1862694" y="3896939"/>
                  <a:ext cx="519932" cy="317399"/>
                </a:xfrm>
                <a:custGeom>
                  <a:avLst/>
                  <a:gdLst>
                    <a:gd name="connsiteX0" fmla="*/ 328503 w 519932"/>
                    <a:gd name="connsiteY0" fmla="*/ 20195 h 317399"/>
                    <a:gd name="connsiteX1" fmla="*/ 361620 w 519932"/>
                    <a:gd name="connsiteY1" fmla="*/ 33380 h 317399"/>
                    <a:gd name="connsiteX2" fmla="*/ 435444 w 519932"/>
                    <a:gd name="connsiteY2" fmla="*/ 84283 h 317399"/>
                    <a:gd name="connsiteX3" fmla="*/ 452693 w 519932"/>
                    <a:gd name="connsiteY3" fmla="*/ 90339 h 317399"/>
                    <a:gd name="connsiteX4" fmla="*/ 465802 w 519932"/>
                    <a:gd name="connsiteY4" fmla="*/ 99769 h 317399"/>
                    <a:gd name="connsiteX5" fmla="*/ 475155 w 519932"/>
                    <a:gd name="connsiteY5" fmla="*/ 110271 h 317399"/>
                    <a:gd name="connsiteX6" fmla="*/ 472471 w 519932"/>
                    <a:gd name="connsiteY6" fmla="*/ 113798 h 317399"/>
                    <a:gd name="connsiteX7" fmla="*/ 460666 w 519932"/>
                    <a:gd name="connsiteY7" fmla="*/ 112494 h 317399"/>
                    <a:gd name="connsiteX8" fmla="*/ 519925 w 519932"/>
                    <a:gd name="connsiteY8" fmla="*/ 272486 h 317399"/>
                    <a:gd name="connsiteX9" fmla="*/ 518851 w 519932"/>
                    <a:gd name="connsiteY9" fmla="*/ 275552 h 317399"/>
                    <a:gd name="connsiteX10" fmla="*/ 512795 w 519932"/>
                    <a:gd name="connsiteY10" fmla="*/ 277928 h 317399"/>
                    <a:gd name="connsiteX11" fmla="*/ 469405 w 519932"/>
                    <a:gd name="connsiteY11" fmla="*/ 228789 h 317399"/>
                    <a:gd name="connsiteX12" fmla="*/ 457063 w 519932"/>
                    <a:gd name="connsiteY12" fmla="*/ 207784 h 317399"/>
                    <a:gd name="connsiteX13" fmla="*/ 449857 w 519932"/>
                    <a:gd name="connsiteY13" fmla="*/ 199428 h 317399"/>
                    <a:gd name="connsiteX14" fmla="*/ 368749 w 519932"/>
                    <a:gd name="connsiteY14" fmla="*/ 171217 h 317399"/>
                    <a:gd name="connsiteX15" fmla="*/ 321680 w 519932"/>
                    <a:gd name="connsiteY15" fmla="*/ 182792 h 317399"/>
                    <a:gd name="connsiteX16" fmla="*/ 296382 w 519932"/>
                    <a:gd name="connsiteY16" fmla="*/ 185016 h 317399"/>
                    <a:gd name="connsiteX17" fmla="*/ 300828 w 519932"/>
                    <a:gd name="connsiteY17" fmla="*/ 195441 h 317399"/>
                    <a:gd name="connsiteX18" fmla="*/ 296075 w 519932"/>
                    <a:gd name="connsiteY18" fmla="*/ 203797 h 317399"/>
                    <a:gd name="connsiteX19" fmla="*/ 239039 w 519932"/>
                    <a:gd name="connsiteY19" fmla="*/ 177426 h 317399"/>
                    <a:gd name="connsiteX20" fmla="*/ 238886 w 519932"/>
                    <a:gd name="connsiteY20" fmla="*/ 177273 h 317399"/>
                    <a:gd name="connsiteX21" fmla="*/ 238809 w 519932"/>
                    <a:gd name="connsiteY21" fmla="*/ 174973 h 317399"/>
                    <a:gd name="connsiteX22" fmla="*/ 237200 w 519932"/>
                    <a:gd name="connsiteY22" fmla="*/ 172903 h 317399"/>
                    <a:gd name="connsiteX23" fmla="*/ 237046 w 519932"/>
                    <a:gd name="connsiteY23" fmla="*/ 175050 h 317399"/>
                    <a:gd name="connsiteX24" fmla="*/ 238963 w 519932"/>
                    <a:gd name="connsiteY24" fmla="*/ 177426 h 317399"/>
                    <a:gd name="connsiteX25" fmla="*/ 240726 w 519932"/>
                    <a:gd name="connsiteY25" fmla="*/ 199581 h 317399"/>
                    <a:gd name="connsiteX26" fmla="*/ 217114 w 519932"/>
                    <a:gd name="connsiteY26" fmla="*/ 192222 h 317399"/>
                    <a:gd name="connsiteX27" fmla="*/ 177787 w 519932"/>
                    <a:gd name="connsiteY27" fmla="*/ 163934 h 317399"/>
                    <a:gd name="connsiteX28" fmla="*/ 163912 w 519932"/>
                    <a:gd name="connsiteY28" fmla="*/ 158874 h 317399"/>
                    <a:gd name="connsiteX29" fmla="*/ 145973 w 519932"/>
                    <a:gd name="connsiteY29" fmla="*/ 171753 h 317399"/>
                    <a:gd name="connsiteX30" fmla="*/ 21553 w 519932"/>
                    <a:gd name="connsiteY30" fmla="*/ 305066 h 317399"/>
                    <a:gd name="connsiteX31" fmla="*/ 6987 w 519932"/>
                    <a:gd name="connsiteY31" fmla="*/ 317102 h 317399"/>
                    <a:gd name="connsiteX32" fmla="*/ 11 w 519932"/>
                    <a:gd name="connsiteY32" fmla="*/ 302307 h 317399"/>
                    <a:gd name="connsiteX33" fmla="*/ 148120 w 519932"/>
                    <a:gd name="connsiteY33" fmla="*/ 40970 h 317399"/>
                    <a:gd name="connsiteX34" fmla="*/ 139457 w 519932"/>
                    <a:gd name="connsiteY34" fmla="*/ 39130 h 317399"/>
                    <a:gd name="connsiteX35" fmla="*/ 103657 w 519932"/>
                    <a:gd name="connsiteY35" fmla="*/ 35987 h 317399"/>
                    <a:gd name="connsiteX36" fmla="*/ 103657 w 519932"/>
                    <a:gd name="connsiteY36" fmla="*/ 25331 h 317399"/>
                    <a:gd name="connsiteX37" fmla="*/ 175794 w 519932"/>
                    <a:gd name="connsiteY37" fmla="*/ 22725 h 317399"/>
                    <a:gd name="connsiteX38" fmla="*/ 177634 w 519932"/>
                    <a:gd name="connsiteY38" fmla="*/ 12912 h 317399"/>
                    <a:gd name="connsiteX39" fmla="*/ 184764 w 519932"/>
                    <a:gd name="connsiteY39" fmla="*/ 493 h 317399"/>
                    <a:gd name="connsiteX40" fmla="*/ 199023 w 519932"/>
                    <a:gd name="connsiteY40" fmla="*/ 6932 h 317399"/>
                    <a:gd name="connsiteX41" fmla="*/ 209372 w 519932"/>
                    <a:gd name="connsiteY41" fmla="*/ 15672 h 317399"/>
                    <a:gd name="connsiteX42" fmla="*/ 229304 w 519932"/>
                    <a:gd name="connsiteY42" fmla="*/ 11302 h 317399"/>
                    <a:gd name="connsiteX43" fmla="*/ 319610 w 519932"/>
                    <a:gd name="connsiteY43" fmla="*/ 17205 h 317399"/>
                    <a:gd name="connsiteX44" fmla="*/ 325743 w 519932"/>
                    <a:gd name="connsiteY44" fmla="*/ 19121 h 317399"/>
                    <a:gd name="connsiteX45" fmla="*/ 328579 w 519932"/>
                    <a:gd name="connsiteY45" fmla="*/ 20041 h 317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519932" h="317399">
                      <a:moveTo>
                        <a:pt x="328503" y="20195"/>
                      </a:moveTo>
                      <a:cubicBezTo>
                        <a:pt x="340002" y="23951"/>
                        <a:pt x="351041" y="28397"/>
                        <a:pt x="361620" y="33380"/>
                      </a:cubicBezTo>
                      <a:cubicBezTo>
                        <a:pt x="389601" y="46566"/>
                        <a:pt x="414363" y="63815"/>
                        <a:pt x="435444" y="84283"/>
                      </a:cubicBezTo>
                      <a:cubicBezTo>
                        <a:pt x="441500" y="85280"/>
                        <a:pt x="447327" y="87350"/>
                        <a:pt x="452693" y="90339"/>
                      </a:cubicBezTo>
                      <a:cubicBezTo>
                        <a:pt x="457369" y="92946"/>
                        <a:pt x="461662" y="96319"/>
                        <a:pt x="465802" y="99769"/>
                      </a:cubicBezTo>
                      <a:cubicBezTo>
                        <a:pt x="469405" y="102758"/>
                        <a:pt x="473545" y="105672"/>
                        <a:pt x="475155" y="110271"/>
                      </a:cubicBezTo>
                      <a:cubicBezTo>
                        <a:pt x="475768" y="111958"/>
                        <a:pt x="474235" y="113874"/>
                        <a:pt x="472471" y="113798"/>
                      </a:cubicBezTo>
                      <a:cubicBezTo>
                        <a:pt x="468562" y="113644"/>
                        <a:pt x="464575" y="113184"/>
                        <a:pt x="460666" y="112494"/>
                      </a:cubicBezTo>
                      <a:cubicBezTo>
                        <a:pt x="495163" y="157034"/>
                        <a:pt x="515708" y="212307"/>
                        <a:pt x="519925" y="272486"/>
                      </a:cubicBezTo>
                      <a:cubicBezTo>
                        <a:pt x="520001" y="273789"/>
                        <a:pt x="519541" y="274862"/>
                        <a:pt x="518851" y="275552"/>
                      </a:cubicBezTo>
                      <a:cubicBezTo>
                        <a:pt x="517855" y="277698"/>
                        <a:pt x="515632" y="279002"/>
                        <a:pt x="512795" y="277928"/>
                      </a:cubicBezTo>
                      <a:cubicBezTo>
                        <a:pt x="490640" y="269802"/>
                        <a:pt x="478298" y="249487"/>
                        <a:pt x="469405" y="228789"/>
                      </a:cubicBezTo>
                      <a:cubicBezTo>
                        <a:pt x="466109" y="221199"/>
                        <a:pt x="462199" y="214300"/>
                        <a:pt x="457063" y="207784"/>
                      </a:cubicBezTo>
                      <a:cubicBezTo>
                        <a:pt x="454916" y="205024"/>
                        <a:pt x="452463" y="202034"/>
                        <a:pt x="449857" y="199428"/>
                      </a:cubicBezTo>
                      <a:cubicBezTo>
                        <a:pt x="422259" y="179113"/>
                        <a:pt x="392054" y="167843"/>
                        <a:pt x="368749" y="171217"/>
                      </a:cubicBezTo>
                      <a:cubicBezTo>
                        <a:pt x="352727" y="173593"/>
                        <a:pt x="337548" y="179726"/>
                        <a:pt x="321680" y="182792"/>
                      </a:cubicBezTo>
                      <a:cubicBezTo>
                        <a:pt x="313784" y="184326"/>
                        <a:pt x="305274" y="185016"/>
                        <a:pt x="296382" y="185016"/>
                      </a:cubicBezTo>
                      <a:cubicBezTo>
                        <a:pt x="297838" y="188465"/>
                        <a:pt x="299295" y="191915"/>
                        <a:pt x="300828" y="195441"/>
                      </a:cubicBezTo>
                      <a:cubicBezTo>
                        <a:pt x="302361" y="199044"/>
                        <a:pt x="300675" y="203874"/>
                        <a:pt x="296075" y="203797"/>
                      </a:cubicBezTo>
                      <a:cubicBezTo>
                        <a:pt x="274763" y="203337"/>
                        <a:pt x="252915" y="193448"/>
                        <a:pt x="239039" y="177426"/>
                      </a:cubicBezTo>
                      <a:cubicBezTo>
                        <a:pt x="238963" y="177426"/>
                        <a:pt x="238886" y="177349"/>
                        <a:pt x="238886" y="177273"/>
                      </a:cubicBezTo>
                      <a:cubicBezTo>
                        <a:pt x="238886" y="176506"/>
                        <a:pt x="238809" y="175740"/>
                        <a:pt x="238809" y="174973"/>
                      </a:cubicBezTo>
                      <a:cubicBezTo>
                        <a:pt x="238196" y="174283"/>
                        <a:pt x="237736" y="173593"/>
                        <a:pt x="237200" y="172903"/>
                      </a:cubicBezTo>
                      <a:cubicBezTo>
                        <a:pt x="237046" y="173593"/>
                        <a:pt x="236970" y="174360"/>
                        <a:pt x="237046" y="175050"/>
                      </a:cubicBezTo>
                      <a:cubicBezTo>
                        <a:pt x="237660" y="175816"/>
                        <a:pt x="238273" y="176583"/>
                        <a:pt x="238963" y="177426"/>
                      </a:cubicBezTo>
                      <a:cubicBezTo>
                        <a:pt x="239193" y="184862"/>
                        <a:pt x="239729" y="192222"/>
                        <a:pt x="240726" y="199581"/>
                      </a:cubicBezTo>
                      <a:cubicBezTo>
                        <a:pt x="242643" y="213917"/>
                        <a:pt x="219338" y="193985"/>
                        <a:pt x="217114" y="192222"/>
                      </a:cubicBezTo>
                      <a:cubicBezTo>
                        <a:pt x="204619" y="181949"/>
                        <a:pt x="191510" y="172520"/>
                        <a:pt x="177787" y="163934"/>
                      </a:cubicBezTo>
                      <a:cubicBezTo>
                        <a:pt x="173571" y="161251"/>
                        <a:pt x="168972" y="158644"/>
                        <a:pt x="163912" y="158874"/>
                      </a:cubicBezTo>
                      <a:cubicBezTo>
                        <a:pt x="156322" y="159181"/>
                        <a:pt x="150803" y="165927"/>
                        <a:pt x="145973" y="171753"/>
                      </a:cubicBezTo>
                      <a:cubicBezTo>
                        <a:pt x="107106" y="218976"/>
                        <a:pt x="48077" y="250024"/>
                        <a:pt x="21553" y="305066"/>
                      </a:cubicBezTo>
                      <a:cubicBezTo>
                        <a:pt x="18563" y="311276"/>
                        <a:pt x="13580" y="319019"/>
                        <a:pt x="6987" y="317102"/>
                      </a:cubicBezTo>
                      <a:cubicBezTo>
                        <a:pt x="1314" y="315492"/>
                        <a:pt x="88" y="308209"/>
                        <a:pt x="11" y="302307"/>
                      </a:cubicBezTo>
                      <a:cubicBezTo>
                        <a:pt x="-909" y="196591"/>
                        <a:pt x="55130" y="92869"/>
                        <a:pt x="148120" y="40970"/>
                      </a:cubicBezTo>
                      <a:cubicBezTo>
                        <a:pt x="145283" y="40203"/>
                        <a:pt x="142370" y="39590"/>
                        <a:pt x="139457" y="39130"/>
                      </a:cubicBezTo>
                      <a:cubicBezTo>
                        <a:pt x="127651" y="37290"/>
                        <a:pt x="115002" y="40203"/>
                        <a:pt x="103657" y="35987"/>
                      </a:cubicBezTo>
                      <a:cubicBezTo>
                        <a:pt x="98367" y="34070"/>
                        <a:pt x="98444" y="27248"/>
                        <a:pt x="103657" y="25331"/>
                      </a:cubicBezTo>
                      <a:cubicBezTo>
                        <a:pt x="126041" y="16898"/>
                        <a:pt x="154866" y="8542"/>
                        <a:pt x="175794" y="22725"/>
                      </a:cubicBezTo>
                      <a:cubicBezTo>
                        <a:pt x="176254" y="19428"/>
                        <a:pt x="176791" y="16132"/>
                        <a:pt x="177634" y="12912"/>
                      </a:cubicBezTo>
                      <a:cubicBezTo>
                        <a:pt x="178707" y="8312"/>
                        <a:pt x="179781" y="2333"/>
                        <a:pt x="184764" y="493"/>
                      </a:cubicBezTo>
                      <a:cubicBezTo>
                        <a:pt x="190360" y="-1654"/>
                        <a:pt x="195113" y="3713"/>
                        <a:pt x="199023" y="6932"/>
                      </a:cubicBezTo>
                      <a:cubicBezTo>
                        <a:pt x="202549" y="9846"/>
                        <a:pt x="205999" y="12682"/>
                        <a:pt x="209372" y="15672"/>
                      </a:cubicBezTo>
                      <a:cubicBezTo>
                        <a:pt x="215965" y="13832"/>
                        <a:pt x="222634" y="12452"/>
                        <a:pt x="229304" y="11302"/>
                      </a:cubicBezTo>
                      <a:cubicBezTo>
                        <a:pt x="259355" y="6396"/>
                        <a:pt x="290095" y="8466"/>
                        <a:pt x="319610" y="17205"/>
                      </a:cubicBezTo>
                      <a:cubicBezTo>
                        <a:pt x="321680" y="17818"/>
                        <a:pt x="323750" y="18432"/>
                        <a:pt x="325743" y="19121"/>
                      </a:cubicBezTo>
                      <a:cubicBezTo>
                        <a:pt x="326663" y="19428"/>
                        <a:pt x="327659" y="19735"/>
                        <a:pt x="328579" y="20041"/>
                      </a:cubicBezTo>
                      <a:close/>
                    </a:path>
                  </a:pathLst>
                </a:custGeom>
                <a:solidFill>
                  <a:srgbClr val="E17B48"/>
                </a:solidFill>
                <a:ln w="7663" cap="flat">
                  <a:solidFill>
                    <a:srgbClr val="1D1D1B"/>
                  </a:solidFill>
                  <a:prstDash val="solid"/>
                  <a:miter/>
                </a:ln>
              </p:spPr>
              <p:txBody>
                <a:bodyPr rtlCol="0" anchor="ctr"/>
                <a:lstStyle/>
                <a:p>
                  <a:endParaRPr lang="en-GB"/>
                </a:p>
              </p:txBody>
            </p:sp>
            <p:sp>
              <p:nvSpPr>
                <p:cNvPr id="272" name="Freeform: Shape 932">
                  <a:extLst>
                    <a:ext uri="{FF2B5EF4-FFF2-40B4-BE49-F238E27FC236}">
                      <a16:creationId xmlns:a16="http://schemas.microsoft.com/office/drawing/2014/main" id="{5F7D2423-D56B-0982-CF76-4CFFC7C66EBA}"/>
                    </a:ext>
                  </a:extLst>
                </p:cNvPr>
                <p:cNvSpPr/>
                <p:nvPr/>
              </p:nvSpPr>
              <p:spPr>
                <a:xfrm>
                  <a:off x="2099587" y="4069996"/>
                  <a:ext cx="1916" cy="4369"/>
                </a:xfrm>
                <a:custGeom>
                  <a:avLst/>
                  <a:gdLst>
                    <a:gd name="connsiteX0" fmla="*/ 1917 w 1916"/>
                    <a:gd name="connsiteY0" fmla="*/ 4370 h 4369"/>
                    <a:gd name="connsiteX1" fmla="*/ 0 w 1916"/>
                    <a:gd name="connsiteY1" fmla="*/ 2146 h 4369"/>
                    <a:gd name="connsiteX2" fmla="*/ 153 w 1916"/>
                    <a:gd name="connsiteY2" fmla="*/ 0 h 4369"/>
                    <a:gd name="connsiteX3" fmla="*/ 1763 w 1916"/>
                    <a:gd name="connsiteY3" fmla="*/ 2070 h 4369"/>
                    <a:gd name="connsiteX4" fmla="*/ 1840 w 1916"/>
                    <a:gd name="connsiteY4" fmla="*/ 4370 h 4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6" h="4369">
                      <a:moveTo>
                        <a:pt x="1917" y="4370"/>
                      </a:moveTo>
                      <a:cubicBezTo>
                        <a:pt x="1226" y="3680"/>
                        <a:pt x="613" y="2836"/>
                        <a:pt x="0" y="2146"/>
                      </a:cubicBezTo>
                      <a:cubicBezTo>
                        <a:pt x="0" y="1457"/>
                        <a:pt x="0" y="690"/>
                        <a:pt x="153" y="0"/>
                      </a:cubicBezTo>
                      <a:cubicBezTo>
                        <a:pt x="690" y="690"/>
                        <a:pt x="1226" y="1457"/>
                        <a:pt x="1763" y="2070"/>
                      </a:cubicBezTo>
                      <a:cubicBezTo>
                        <a:pt x="1763" y="2836"/>
                        <a:pt x="1763" y="3603"/>
                        <a:pt x="1840" y="4370"/>
                      </a:cubicBezTo>
                      <a:close/>
                    </a:path>
                  </a:pathLst>
                </a:custGeom>
                <a:solidFill>
                  <a:srgbClr val="E17B48"/>
                </a:solidFill>
                <a:ln w="3295" cap="flat">
                  <a:solidFill>
                    <a:srgbClr val="1D1D1B"/>
                  </a:solidFill>
                  <a:prstDash val="solid"/>
                  <a:miter/>
                </a:ln>
              </p:spPr>
              <p:txBody>
                <a:bodyPr rtlCol="0" anchor="ctr"/>
                <a:lstStyle/>
                <a:p>
                  <a:endParaRPr lang="en-GB"/>
                </a:p>
              </p:txBody>
            </p:sp>
            <p:sp>
              <p:nvSpPr>
                <p:cNvPr id="273" name="Freeform: Shape 933">
                  <a:extLst>
                    <a:ext uri="{FF2B5EF4-FFF2-40B4-BE49-F238E27FC236}">
                      <a16:creationId xmlns:a16="http://schemas.microsoft.com/office/drawing/2014/main" id="{4DCFE674-8362-4801-6C6F-101F8881FB85}"/>
                    </a:ext>
                  </a:extLst>
                </p:cNvPr>
                <p:cNvSpPr/>
                <p:nvPr/>
              </p:nvSpPr>
              <p:spPr>
                <a:xfrm>
                  <a:off x="2101427" y="4074442"/>
                  <a:ext cx="153" cy="153"/>
                </a:xfrm>
                <a:custGeom>
                  <a:avLst/>
                  <a:gdLst>
                    <a:gd name="connsiteX0" fmla="*/ 153 w 153"/>
                    <a:gd name="connsiteY0" fmla="*/ 77 h 153"/>
                    <a:gd name="connsiteX1" fmla="*/ 0 w 153"/>
                    <a:gd name="connsiteY1" fmla="*/ 77 h 153"/>
                    <a:gd name="connsiteX2" fmla="*/ 0 w 153"/>
                    <a:gd name="connsiteY2" fmla="*/ 0 h 153"/>
                    <a:gd name="connsiteX3" fmla="*/ 153 w 153"/>
                    <a:gd name="connsiteY3" fmla="*/ 153 h 153"/>
                  </a:gdLst>
                  <a:ahLst/>
                  <a:cxnLst>
                    <a:cxn ang="0">
                      <a:pos x="connsiteX0" y="connsiteY0"/>
                    </a:cxn>
                    <a:cxn ang="0">
                      <a:pos x="connsiteX1" y="connsiteY1"/>
                    </a:cxn>
                    <a:cxn ang="0">
                      <a:pos x="connsiteX2" y="connsiteY2"/>
                    </a:cxn>
                    <a:cxn ang="0">
                      <a:pos x="connsiteX3" y="connsiteY3"/>
                    </a:cxn>
                  </a:cxnLst>
                  <a:rect l="l" t="t" r="r" b="b"/>
                  <a:pathLst>
                    <a:path w="153" h="153">
                      <a:moveTo>
                        <a:pt x="153" y="77"/>
                      </a:moveTo>
                      <a:cubicBezTo>
                        <a:pt x="153" y="77"/>
                        <a:pt x="77" y="77"/>
                        <a:pt x="0" y="77"/>
                      </a:cubicBezTo>
                      <a:cubicBezTo>
                        <a:pt x="0" y="77"/>
                        <a:pt x="0" y="51"/>
                        <a:pt x="0" y="0"/>
                      </a:cubicBezTo>
                      <a:cubicBezTo>
                        <a:pt x="0" y="0"/>
                        <a:pt x="0" y="77"/>
                        <a:pt x="153" y="153"/>
                      </a:cubicBezTo>
                      <a:close/>
                    </a:path>
                  </a:pathLst>
                </a:custGeom>
                <a:solidFill>
                  <a:srgbClr val="E17B48"/>
                </a:solidFill>
                <a:ln w="3295" cap="flat">
                  <a:solidFill>
                    <a:srgbClr val="1D1D1B"/>
                  </a:solidFill>
                  <a:prstDash val="solid"/>
                  <a:miter/>
                </a:ln>
              </p:spPr>
              <p:txBody>
                <a:bodyPr rtlCol="0" anchor="ctr"/>
                <a:lstStyle/>
                <a:p>
                  <a:endParaRPr lang="en-GB"/>
                </a:p>
              </p:txBody>
            </p:sp>
          </p:grpSp>
          <p:grpSp>
            <p:nvGrpSpPr>
              <p:cNvPr id="268" name="Graphic 725">
                <a:extLst>
                  <a:ext uri="{FF2B5EF4-FFF2-40B4-BE49-F238E27FC236}">
                    <a16:creationId xmlns:a16="http://schemas.microsoft.com/office/drawing/2014/main" id="{FEED0D15-2D6A-0AE9-F67A-55D4AA18C621}"/>
                  </a:ext>
                </a:extLst>
              </p:cNvPr>
              <p:cNvGrpSpPr/>
              <p:nvPr/>
            </p:nvGrpSpPr>
            <p:grpSpPr>
              <a:xfrm>
                <a:off x="2099557" y="4069996"/>
                <a:ext cx="1946" cy="4369"/>
                <a:chOff x="2099557" y="4069996"/>
                <a:chExt cx="1946" cy="4369"/>
              </a:xfrm>
            </p:grpSpPr>
            <p:sp>
              <p:nvSpPr>
                <p:cNvPr id="269" name="Freeform: Shape 935">
                  <a:extLst>
                    <a:ext uri="{FF2B5EF4-FFF2-40B4-BE49-F238E27FC236}">
                      <a16:creationId xmlns:a16="http://schemas.microsoft.com/office/drawing/2014/main" id="{26257F6D-0038-8D04-6CD2-4116DAC0F3DC}"/>
                    </a:ext>
                  </a:extLst>
                </p:cNvPr>
                <p:cNvSpPr/>
                <p:nvPr/>
              </p:nvSpPr>
              <p:spPr>
                <a:xfrm>
                  <a:off x="2099557" y="4069996"/>
                  <a:ext cx="1946" cy="4369"/>
                </a:xfrm>
                <a:custGeom>
                  <a:avLst/>
                  <a:gdLst>
                    <a:gd name="connsiteX0" fmla="*/ 1793 w 1946"/>
                    <a:gd name="connsiteY0" fmla="*/ 2070 h 4369"/>
                    <a:gd name="connsiteX1" fmla="*/ 183 w 1946"/>
                    <a:gd name="connsiteY1" fmla="*/ 0 h 4369"/>
                    <a:gd name="connsiteX2" fmla="*/ 30 w 1946"/>
                    <a:gd name="connsiteY2" fmla="*/ 2146 h 4369"/>
                    <a:gd name="connsiteX3" fmla="*/ 1947 w 1946"/>
                    <a:gd name="connsiteY3" fmla="*/ 4370 h 4369"/>
                    <a:gd name="connsiteX4" fmla="*/ 1870 w 1946"/>
                    <a:gd name="connsiteY4" fmla="*/ 2070 h 4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6" h="4369">
                      <a:moveTo>
                        <a:pt x="1793" y="2070"/>
                      </a:moveTo>
                      <a:cubicBezTo>
                        <a:pt x="1180" y="1380"/>
                        <a:pt x="720" y="690"/>
                        <a:pt x="183" y="0"/>
                      </a:cubicBezTo>
                      <a:cubicBezTo>
                        <a:pt x="30" y="690"/>
                        <a:pt x="-47" y="1457"/>
                        <a:pt x="30" y="2146"/>
                      </a:cubicBezTo>
                      <a:cubicBezTo>
                        <a:pt x="643" y="2913"/>
                        <a:pt x="1257" y="3680"/>
                        <a:pt x="1947" y="4370"/>
                      </a:cubicBezTo>
                      <a:cubicBezTo>
                        <a:pt x="1947" y="3603"/>
                        <a:pt x="1870" y="2836"/>
                        <a:pt x="1870" y="2070"/>
                      </a:cubicBezTo>
                      <a:close/>
                    </a:path>
                  </a:pathLst>
                </a:custGeom>
                <a:solidFill>
                  <a:srgbClr val="E17B48"/>
                </a:solidFill>
                <a:ln w="3295" cap="flat">
                  <a:solidFill>
                    <a:srgbClr val="1D1D1B"/>
                  </a:solidFill>
                  <a:prstDash val="solid"/>
                  <a:miter/>
                </a:ln>
              </p:spPr>
              <p:txBody>
                <a:bodyPr rtlCol="0" anchor="ctr"/>
                <a:lstStyle/>
                <a:p>
                  <a:endParaRPr lang="en-GB"/>
                </a:p>
              </p:txBody>
            </p:sp>
            <p:sp>
              <p:nvSpPr>
                <p:cNvPr id="270" name="Freeform: Shape 936">
                  <a:extLst>
                    <a:ext uri="{FF2B5EF4-FFF2-40B4-BE49-F238E27FC236}">
                      <a16:creationId xmlns:a16="http://schemas.microsoft.com/office/drawing/2014/main" id="{414AFE5C-49FD-60CC-9C33-9E9FCCE06808}"/>
                    </a:ext>
                  </a:extLst>
                </p:cNvPr>
                <p:cNvSpPr/>
                <p:nvPr/>
              </p:nvSpPr>
              <p:spPr>
                <a:xfrm>
                  <a:off x="2099557" y="4069996"/>
                  <a:ext cx="1946" cy="4369"/>
                </a:xfrm>
                <a:custGeom>
                  <a:avLst/>
                  <a:gdLst>
                    <a:gd name="connsiteX0" fmla="*/ 1793 w 1946"/>
                    <a:gd name="connsiteY0" fmla="*/ 2070 h 4369"/>
                    <a:gd name="connsiteX1" fmla="*/ 183 w 1946"/>
                    <a:gd name="connsiteY1" fmla="*/ 0 h 4369"/>
                    <a:gd name="connsiteX2" fmla="*/ 30 w 1946"/>
                    <a:gd name="connsiteY2" fmla="*/ 2146 h 4369"/>
                    <a:gd name="connsiteX3" fmla="*/ 1947 w 1946"/>
                    <a:gd name="connsiteY3" fmla="*/ 4370 h 4369"/>
                    <a:gd name="connsiteX4" fmla="*/ 1870 w 1946"/>
                    <a:gd name="connsiteY4" fmla="*/ 2070 h 4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6" h="4369">
                      <a:moveTo>
                        <a:pt x="1793" y="2070"/>
                      </a:moveTo>
                      <a:cubicBezTo>
                        <a:pt x="1180" y="1380"/>
                        <a:pt x="720" y="690"/>
                        <a:pt x="183" y="0"/>
                      </a:cubicBezTo>
                      <a:cubicBezTo>
                        <a:pt x="30" y="690"/>
                        <a:pt x="-47" y="1457"/>
                        <a:pt x="30" y="2146"/>
                      </a:cubicBezTo>
                      <a:cubicBezTo>
                        <a:pt x="643" y="2913"/>
                        <a:pt x="1257" y="3680"/>
                        <a:pt x="1947" y="4370"/>
                      </a:cubicBezTo>
                      <a:cubicBezTo>
                        <a:pt x="1947" y="3603"/>
                        <a:pt x="1870" y="2836"/>
                        <a:pt x="1870" y="2070"/>
                      </a:cubicBezTo>
                      <a:close/>
                    </a:path>
                  </a:pathLst>
                </a:custGeom>
                <a:noFill/>
                <a:ln w="3295" cap="flat">
                  <a:solidFill>
                    <a:srgbClr val="1D1D1B"/>
                  </a:solidFill>
                  <a:prstDash val="solid"/>
                  <a:miter/>
                </a:ln>
              </p:spPr>
              <p:txBody>
                <a:bodyPr rtlCol="0" anchor="ctr"/>
                <a:lstStyle/>
                <a:p>
                  <a:endParaRPr lang="en-GB"/>
                </a:p>
              </p:txBody>
            </p:sp>
          </p:grpSp>
        </p:grpSp>
        <p:grpSp>
          <p:nvGrpSpPr>
            <p:cNvPr id="230" name="Graphic 725">
              <a:extLst>
                <a:ext uri="{FF2B5EF4-FFF2-40B4-BE49-F238E27FC236}">
                  <a16:creationId xmlns:a16="http://schemas.microsoft.com/office/drawing/2014/main" id="{7D50B4C9-2C24-7160-2336-756F15B35AFA}"/>
                </a:ext>
              </a:extLst>
            </p:cNvPr>
            <p:cNvGrpSpPr/>
            <p:nvPr/>
          </p:nvGrpSpPr>
          <p:grpSpPr>
            <a:xfrm>
              <a:off x="1845073" y="3896939"/>
              <a:ext cx="562306" cy="747630"/>
              <a:chOff x="1845073" y="3896939"/>
              <a:chExt cx="562306" cy="747630"/>
            </a:xfrm>
          </p:grpSpPr>
          <p:sp>
            <p:nvSpPr>
              <p:cNvPr id="231" name="Freeform: Shape 938">
                <a:extLst>
                  <a:ext uri="{FF2B5EF4-FFF2-40B4-BE49-F238E27FC236}">
                    <a16:creationId xmlns:a16="http://schemas.microsoft.com/office/drawing/2014/main" id="{5BD9E452-7A15-B150-5328-B36345D83F29}"/>
                  </a:ext>
                </a:extLst>
              </p:cNvPr>
              <p:cNvSpPr/>
              <p:nvPr/>
            </p:nvSpPr>
            <p:spPr>
              <a:xfrm>
                <a:off x="1845073" y="3920277"/>
                <a:ext cx="562306" cy="696540"/>
              </a:xfrm>
              <a:custGeom>
                <a:avLst/>
                <a:gdLst>
                  <a:gd name="connsiteX0" fmla="*/ 535399 w 562306"/>
                  <a:gd name="connsiteY0" fmla="*/ 243245 h 696540"/>
                  <a:gd name="connsiteX1" fmla="*/ 530799 w 562306"/>
                  <a:gd name="connsiteY1" fmla="*/ 243935 h 696540"/>
                  <a:gd name="connsiteX2" fmla="*/ 282188 w 562306"/>
                  <a:gd name="connsiteY2" fmla="*/ 0 h 696540"/>
                  <a:gd name="connsiteX3" fmla="*/ 34037 w 562306"/>
                  <a:gd name="connsiteY3" fmla="*/ 240178 h 696540"/>
                  <a:gd name="connsiteX4" fmla="*/ 28135 w 562306"/>
                  <a:gd name="connsiteY4" fmla="*/ 239028 h 696540"/>
                  <a:gd name="connsiteX5" fmla="*/ 0 w 562306"/>
                  <a:gd name="connsiteY5" fmla="*/ 288935 h 696540"/>
                  <a:gd name="connsiteX6" fmla="*/ 28135 w 562306"/>
                  <a:gd name="connsiteY6" fmla="*/ 338841 h 696540"/>
                  <a:gd name="connsiteX7" fmla="*/ 37181 w 562306"/>
                  <a:gd name="connsiteY7" fmla="*/ 336234 h 696540"/>
                  <a:gd name="connsiteX8" fmla="*/ 215493 w 562306"/>
                  <a:gd name="connsiteY8" fmla="*/ 546745 h 696540"/>
                  <a:gd name="connsiteX9" fmla="*/ 202538 w 562306"/>
                  <a:gd name="connsiteY9" fmla="*/ 631302 h 696540"/>
                  <a:gd name="connsiteX10" fmla="*/ 273296 w 562306"/>
                  <a:gd name="connsiteY10" fmla="*/ 696540 h 696540"/>
                  <a:gd name="connsiteX11" fmla="*/ 279812 w 562306"/>
                  <a:gd name="connsiteY11" fmla="*/ 696540 h 696540"/>
                  <a:gd name="connsiteX12" fmla="*/ 352180 w 562306"/>
                  <a:gd name="connsiteY12" fmla="*/ 629845 h 696540"/>
                  <a:gd name="connsiteX13" fmla="*/ 354633 w 562306"/>
                  <a:gd name="connsiteY13" fmla="*/ 631149 h 696540"/>
                  <a:gd name="connsiteX14" fmla="*/ 345357 w 562306"/>
                  <a:gd name="connsiteY14" fmla="*/ 559701 h 696540"/>
                  <a:gd name="connsiteX15" fmla="*/ 345357 w 562306"/>
                  <a:gd name="connsiteY15" fmla="*/ 547818 h 696540"/>
                  <a:gd name="connsiteX16" fmla="*/ 527196 w 562306"/>
                  <a:gd name="connsiteY16" fmla="*/ 336618 h 696540"/>
                  <a:gd name="connsiteX17" fmla="*/ 535322 w 562306"/>
                  <a:gd name="connsiteY17" fmla="*/ 338841 h 696540"/>
                  <a:gd name="connsiteX18" fmla="*/ 562307 w 562306"/>
                  <a:gd name="connsiteY18" fmla="*/ 291081 h 696540"/>
                  <a:gd name="connsiteX19" fmla="*/ 535322 w 562306"/>
                  <a:gd name="connsiteY19" fmla="*/ 243321 h 69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62306" h="696540">
                    <a:moveTo>
                      <a:pt x="535399" y="243245"/>
                    </a:moveTo>
                    <a:cubicBezTo>
                      <a:pt x="533866" y="243245"/>
                      <a:pt x="532332" y="243475"/>
                      <a:pt x="530799" y="243935"/>
                    </a:cubicBezTo>
                    <a:cubicBezTo>
                      <a:pt x="515544" y="106405"/>
                      <a:pt x="410058" y="0"/>
                      <a:pt x="282188" y="0"/>
                    </a:cubicBezTo>
                    <a:cubicBezTo>
                      <a:pt x="154318" y="0"/>
                      <a:pt x="50750" y="104489"/>
                      <a:pt x="34037" y="240178"/>
                    </a:cubicBezTo>
                    <a:cubicBezTo>
                      <a:pt x="32121" y="239488"/>
                      <a:pt x="30128" y="239028"/>
                      <a:pt x="28135" y="239028"/>
                    </a:cubicBezTo>
                    <a:cubicBezTo>
                      <a:pt x="12572" y="239028"/>
                      <a:pt x="0" y="261413"/>
                      <a:pt x="0" y="288935"/>
                    </a:cubicBezTo>
                    <a:cubicBezTo>
                      <a:pt x="0" y="316456"/>
                      <a:pt x="12649" y="338841"/>
                      <a:pt x="28135" y="338841"/>
                    </a:cubicBezTo>
                    <a:cubicBezTo>
                      <a:pt x="31278" y="338841"/>
                      <a:pt x="34344" y="337921"/>
                      <a:pt x="37181" y="336234"/>
                    </a:cubicBezTo>
                    <a:cubicBezTo>
                      <a:pt x="56499" y="438040"/>
                      <a:pt x="125954" y="519377"/>
                      <a:pt x="215493" y="546745"/>
                    </a:cubicBezTo>
                    <a:cubicBezTo>
                      <a:pt x="213424" y="574343"/>
                      <a:pt x="210281" y="604624"/>
                      <a:pt x="202538" y="631302"/>
                    </a:cubicBezTo>
                    <a:cubicBezTo>
                      <a:pt x="209821" y="637971"/>
                      <a:pt x="259420" y="683738"/>
                      <a:pt x="273296" y="696540"/>
                    </a:cubicBezTo>
                    <a:lnTo>
                      <a:pt x="279812" y="696540"/>
                    </a:lnTo>
                    <a:cubicBezTo>
                      <a:pt x="293458" y="683968"/>
                      <a:pt x="352180" y="629845"/>
                      <a:pt x="352180" y="629845"/>
                    </a:cubicBezTo>
                    <a:lnTo>
                      <a:pt x="354633" y="631149"/>
                    </a:lnTo>
                    <a:cubicBezTo>
                      <a:pt x="349267" y="609147"/>
                      <a:pt x="347197" y="584539"/>
                      <a:pt x="345357" y="559701"/>
                    </a:cubicBezTo>
                    <a:lnTo>
                      <a:pt x="345357" y="547818"/>
                    </a:lnTo>
                    <a:cubicBezTo>
                      <a:pt x="436506" y="521524"/>
                      <a:pt x="507494" y="439573"/>
                      <a:pt x="527196" y="336618"/>
                    </a:cubicBezTo>
                    <a:cubicBezTo>
                      <a:pt x="529803" y="338074"/>
                      <a:pt x="532486" y="338841"/>
                      <a:pt x="535322" y="338841"/>
                    </a:cubicBezTo>
                    <a:cubicBezTo>
                      <a:pt x="550194" y="338841"/>
                      <a:pt x="562307" y="317452"/>
                      <a:pt x="562307" y="291081"/>
                    </a:cubicBezTo>
                    <a:cubicBezTo>
                      <a:pt x="562307" y="264710"/>
                      <a:pt x="550194" y="243321"/>
                      <a:pt x="535322" y="243321"/>
                    </a:cubicBezTo>
                    <a:close/>
                  </a:path>
                </a:pathLst>
              </a:custGeom>
              <a:solidFill>
                <a:srgbClr val="E2BFA6"/>
              </a:solidFill>
              <a:ln w="7663" cap="flat">
                <a:solidFill>
                  <a:srgbClr val="1D1D1B"/>
                </a:solidFill>
                <a:prstDash val="solid"/>
                <a:miter/>
              </a:ln>
            </p:spPr>
            <p:txBody>
              <a:bodyPr rtlCol="0" anchor="ctr"/>
              <a:lstStyle/>
              <a:p>
                <a:endParaRPr lang="en-GB"/>
              </a:p>
            </p:txBody>
          </p:sp>
          <p:sp>
            <p:nvSpPr>
              <p:cNvPr id="232" name="Freeform: Shape 939">
                <a:extLst>
                  <a:ext uri="{FF2B5EF4-FFF2-40B4-BE49-F238E27FC236}">
                    <a16:creationId xmlns:a16="http://schemas.microsoft.com/office/drawing/2014/main" id="{26C5FF9B-66FC-ED6B-7735-E799DADFA947}"/>
                  </a:ext>
                </a:extLst>
              </p:cNvPr>
              <p:cNvSpPr/>
              <p:nvPr/>
            </p:nvSpPr>
            <p:spPr>
              <a:xfrm>
                <a:off x="2045841" y="4466179"/>
                <a:ext cx="168124" cy="178390"/>
              </a:xfrm>
              <a:custGeom>
                <a:avLst/>
                <a:gdLst>
                  <a:gd name="connsiteX0" fmla="*/ 13039 w 168124"/>
                  <a:gd name="connsiteY0" fmla="*/ 77 h 178390"/>
                  <a:gd name="connsiteX1" fmla="*/ 79427 w 168124"/>
                  <a:gd name="connsiteY1" fmla="*/ 17172 h 178390"/>
                  <a:gd name="connsiteX2" fmla="*/ 145969 w 168124"/>
                  <a:gd name="connsiteY2" fmla="*/ 1150 h 178390"/>
                  <a:gd name="connsiteX3" fmla="*/ 167971 w 168124"/>
                  <a:gd name="connsiteY3" fmla="*/ 120664 h 178390"/>
                  <a:gd name="connsiteX4" fmla="*/ 80347 w 168124"/>
                  <a:gd name="connsiteY4" fmla="*/ 178390 h 178390"/>
                  <a:gd name="connsiteX5" fmla="*/ 7 w 168124"/>
                  <a:gd name="connsiteY5" fmla="*/ 120664 h 178390"/>
                  <a:gd name="connsiteX6" fmla="*/ 13039 w 168124"/>
                  <a:gd name="connsiteY6" fmla="*/ 0 h 178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124" h="178390">
                    <a:moveTo>
                      <a:pt x="13039" y="77"/>
                    </a:moveTo>
                    <a:cubicBezTo>
                      <a:pt x="13039" y="77"/>
                      <a:pt x="51676" y="16635"/>
                      <a:pt x="79427" y="17172"/>
                    </a:cubicBezTo>
                    <a:cubicBezTo>
                      <a:pt x="107179" y="17785"/>
                      <a:pt x="145969" y="1150"/>
                      <a:pt x="145969" y="1150"/>
                    </a:cubicBezTo>
                    <a:cubicBezTo>
                      <a:pt x="145969" y="1150"/>
                      <a:pt x="141446" y="66235"/>
                      <a:pt x="167971" y="120664"/>
                    </a:cubicBezTo>
                    <a:cubicBezTo>
                      <a:pt x="171114" y="127104"/>
                      <a:pt x="125731" y="178083"/>
                      <a:pt x="80347" y="178390"/>
                    </a:cubicBezTo>
                    <a:cubicBezTo>
                      <a:pt x="40177" y="178620"/>
                      <a:pt x="-606" y="128944"/>
                      <a:pt x="7" y="120664"/>
                    </a:cubicBezTo>
                    <a:cubicBezTo>
                      <a:pt x="3303" y="73594"/>
                      <a:pt x="13039" y="0"/>
                      <a:pt x="13039" y="0"/>
                    </a:cubicBezTo>
                    <a:close/>
                  </a:path>
                </a:pathLst>
              </a:custGeom>
              <a:solidFill>
                <a:srgbClr val="CCA88F"/>
              </a:solidFill>
              <a:ln w="7663" cap="flat">
                <a:solidFill>
                  <a:srgbClr val="1D1D1B"/>
                </a:solidFill>
                <a:prstDash val="solid"/>
                <a:miter/>
              </a:ln>
            </p:spPr>
            <p:txBody>
              <a:bodyPr rtlCol="0" anchor="ctr"/>
              <a:lstStyle/>
              <a:p>
                <a:endParaRPr lang="en-GB"/>
              </a:p>
            </p:txBody>
          </p:sp>
          <p:grpSp>
            <p:nvGrpSpPr>
              <p:cNvPr id="233" name="Graphic 725">
                <a:extLst>
                  <a:ext uri="{FF2B5EF4-FFF2-40B4-BE49-F238E27FC236}">
                    <a16:creationId xmlns:a16="http://schemas.microsoft.com/office/drawing/2014/main" id="{A25F2770-C738-6FFE-D5BA-C9CC2B496421}"/>
                  </a:ext>
                </a:extLst>
              </p:cNvPr>
              <p:cNvGrpSpPr/>
              <p:nvPr/>
            </p:nvGrpSpPr>
            <p:grpSpPr>
              <a:xfrm>
                <a:off x="1967479" y="4166213"/>
                <a:ext cx="313431" cy="26299"/>
                <a:chOff x="1967479" y="4166213"/>
                <a:chExt cx="313431" cy="26299"/>
              </a:xfrm>
              <a:solidFill>
                <a:srgbClr val="B75D35"/>
              </a:solidFill>
            </p:grpSpPr>
            <p:sp>
              <p:nvSpPr>
                <p:cNvPr id="260" name="Freeform: Shape 941">
                  <a:extLst>
                    <a:ext uri="{FF2B5EF4-FFF2-40B4-BE49-F238E27FC236}">
                      <a16:creationId xmlns:a16="http://schemas.microsoft.com/office/drawing/2014/main" id="{C0FAB700-1FCA-8816-8CA0-F0CFB3EFD2F5}"/>
                    </a:ext>
                  </a:extLst>
                </p:cNvPr>
                <p:cNvSpPr/>
                <p:nvPr/>
              </p:nvSpPr>
              <p:spPr>
                <a:xfrm>
                  <a:off x="2175720" y="4166213"/>
                  <a:ext cx="105190" cy="26299"/>
                </a:xfrm>
                <a:custGeom>
                  <a:avLst/>
                  <a:gdLst>
                    <a:gd name="connsiteX0" fmla="*/ 104863 w 105190"/>
                    <a:gd name="connsiteY0" fmla="*/ 23221 h 26299"/>
                    <a:gd name="connsiteX1" fmla="*/ 451 w 105190"/>
                    <a:gd name="connsiteY1" fmla="*/ 23451 h 26299"/>
                    <a:gd name="connsiteX2" fmla="*/ 2674 w 105190"/>
                    <a:gd name="connsiteY2" fmla="*/ 26134 h 26299"/>
                    <a:gd name="connsiteX3" fmla="*/ 102486 w 105190"/>
                    <a:gd name="connsiteY3" fmla="*/ 25827 h 26299"/>
                    <a:gd name="connsiteX4" fmla="*/ 104863 w 105190"/>
                    <a:gd name="connsiteY4" fmla="*/ 23221 h 26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90" h="26299">
                      <a:moveTo>
                        <a:pt x="104863" y="23221"/>
                      </a:moveTo>
                      <a:cubicBezTo>
                        <a:pt x="79718" y="-9513"/>
                        <a:pt x="27129" y="-5987"/>
                        <a:pt x="451" y="23451"/>
                      </a:cubicBezTo>
                      <a:cubicBezTo>
                        <a:pt x="-852" y="24831"/>
                        <a:pt x="911" y="26900"/>
                        <a:pt x="2674" y="26134"/>
                      </a:cubicBezTo>
                      <a:cubicBezTo>
                        <a:pt x="38475" y="10418"/>
                        <a:pt x="71592" y="11415"/>
                        <a:pt x="102486" y="25827"/>
                      </a:cubicBezTo>
                      <a:cubicBezTo>
                        <a:pt x="104173" y="26594"/>
                        <a:pt x="105936" y="24677"/>
                        <a:pt x="104863" y="23221"/>
                      </a:cubicBezTo>
                      <a:close/>
                    </a:path>
                  </a:pathLst>
                </a:custGeom>
                <a:solidFill>
                  <a:srgbClr val="B75D35"/>
                </a:solidFill>
                <a:ln w="3295" cap="flat">
                  <a:solidFill>
                    <a:srgbClr val="1D1D1B"/>
                  </a:solidFill>
                  <a:prstDash val="solid"/>
                  <a:miter/>
                </a:ln>
              </p:spPr>
              <p:txBody>
                <a:bodyPr rtlCol="0" anchor="ctr"/>
                <a:lstStyle/>
                <a:p>
                  <a:endParaRPr lang="en-GB"/>
                </a:p>
              </p:txBody>
            </p:sp>
            <p:sp>
              <p:nvSpPr>
                <p:cNvPr id="261" name="Freeform: Shape 942">
                  <a:extLst>
                    <a:ext uri="{FF2B5EF4-FFF2-40B4-BE49-F238E27FC236}">
                      <a16:creationId xmlns:a16="http://schemas.microsoft.com/office/drawing/2014/main" id="{2CC4DF45-2528-D4ED-0BF5-6C70A8464088}"/>
                    </a:ext>
                  </a:extLst>
                </p:cNvPr>
                <p:cNvSpPr/>
                <p:nvPr/>
              </p:nvSpPr>
              <p:spPr>
                <a:xfrm>
                  <a:off x="1967479" y="4166213"/>
                  <a:ext cx="105190" cy="26299"/>
                </a:xfrm>
                <a:custGeom>
                  <a:avLst/>
                  <a:gdLst>
                    <a:gd name="connsiteX0" fmla="*/ 328 w 105190"/>
                    <a:gd name="connsiteY0" fmla="*/ 23221 h 26299"/>
                    <a:gd name="connsiteX1" fmla="*/ 104740 w 105190"/>
                    <a:gd name="connsiteY1" fmla="*/ 23451 h 26299"/>
                    <a:gd name="connsiteX2" fmla="*/ 102517 w 105190"/>
                    <a:gd name="connsiteY2" fmla="*/ 26134 h 26299"/>
                    <a:gd name="connsiteX3" fmla="*/ 2704 w 105190"/>
                    <a:gd name="connsiteY3" fmla="*/ 25827 h 26299"/>
                    <a:gd name="connsiteX4" fmla="*/ 328 w 105190"/>
                    <a:gd name="connsiteY4" fmla="*/ 23221 h 26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90" h="26299">
                      <a:moveTo>
                        <a:pt x="328" y="23221"/>
                      </a:moveTo>
                      <a:cubicBezTo>
                        <a:pt x="25473" y="-9513"/>
                        <a:pt x="78062" y="-5987"/>
                        <a:pt x="104740" y="23451"/>
                      </a:cubicBezTo>
                      <a:cubicBezTo>
                        <a:pt x="106043" y="24831"/>
                        <a:pt x="104280" y="26900"/>
                        <a:pt x="102517" y="26134"/>
                      </a:cubicBezTo>
                      <a:cubicBezTo>
                        <a:pt x="66716" y="10418"/>
                        <a:pt x="33599" y="11415"/>
                        <a:pt x="2704" y="25827"/>
                      </a:cubicBezTo>
                      <a:cubicBezTo>
                        <a:pt x="1018" y="26594"/>
                        <a:pt x="-745" y="24677"/>
                        <a:pt x="328" y="23221"/>
                      </a:cubicBezTo>
                      <a:close/>
                    </a:path>
                  </a:pathLst>
                </a:custGeom>
                <a:solidFill>
                  <a:srgbClr val="B75D35"/>
                </a:solidFill>
                <a:ln w="3295" cap="flat">
                  <a:solidFill>
                    <a:srgbClr val="1D1D1B"/>
                  </a:solidFill>
                  <a:prstDash val="solid"/>
                  <a:miter/>
                </a:ln>
              </p:spPr>
              <p:txBody>
                <a:bodyPr rtlCol="0" anchor="ctr"/>
                <a:lstStyle/>
                <a:p>
                  <a:endParaRPr lang="en-GB"/>
                </a:p>
              </p:txBody>
            </p:sp>
          </p:grpSp>
          <p:grpSp>
            <p:nvGrpSpPr>
              <p:cNvPr id="234" name="Graphic 725">
                <a:extLst>
                  <a:ext uri="{FF2B5EF4-FFF2-40B4-BE49-F238E27FC236}">
                    <a16:creationId xmlns:a16="http://schemas.microsoft.com/office/drawing/2014/main" id="{F1231726-2175-9C55-DC26-AFEB504D7B05}"/>
                  </a:ext>
                </a:extLst>
              </p:cNvPr>
              <p:cNvGrpSpPr/>
              <p:nvPr/>
            </p:nvGrpSpPr>
            <p:grpSpPr>
              <a:xfrm>
                <a:off x="1968756" y="4193247"/>
                <a:ext cx="311138" cy="234057"/>
                <a:chOff x="1968756" y="4193247"/>
                <a:chExt cx="311138" cy="234057"/>
              </a:xfrm>
            </p:grpSpPr>
            <p:grpSp>
              <p:nvGrpSpPr>
                <p:cNvPr id="243" name="Graphic 725">
                  <a:extLst>
                    <a:ext uri="{FF2B5EF4-FFF2-40B4-BE49-F238E27FC236}">
                      <a16:creationId xmlns:a16="http://schemas.microsoft.com/office/drawing/2014/main" id="{DD15B413-EE87-42EA-8C6E-5447C7C6014E}"/>
                    </a:ext>
                  </a:extLst>
                </p:cNvPr>
                <p:cNvGrpSpPr/>
                <p:nvPr/>
              </p:nvGrpSpPr>
              <p:grpSpPr>
                <a:xfrm>
                  <a:off x="1968756" y="4193247"/>
                  <a:ext cx="102774" cy="59651"/>
                  <a:chOff x="1968756" y="4193247"/>
                  <a:chExt cx="102774" cy="59651"/>
                </a:xfrm>
              </p:grpSpPr>
              <p:sp>
                <p:nvSpPr>
                  <p:cNvPr id="255" name="Freeform: Shape 945">
                    <a:extLst>
                      <a:ext uri="{FF2B5EF4-FFF2-40B4-BE49-F238E27FC236}">
                        <a16:creationId xmlns:a16="http://schemas.microsoft.com/office/drawing/2014/main" id="{14D62650-DF7E-8CB6-C43B-E912B9C268A8}"/>
                      </a:ext>
                    </a:extLst>
                  </p:cNvPr>
                  <p:cNvSpPr/>
                  <p:nvPr/>
                </p:nvSpPr>
                <p:spPr>
                  <a:xfrm>
                    <a:off x="1969111" y="4193247"/>
                    <a:ext cx="101805" cy="32906"/>
                  </a:xfrm>
                  <a:custGeom>
                    <a:avLst/>
                    <a:gdLst>
                      <a:gd name="connsiteX0" fmla="*/ 0 w 101805"/>
                      <a:gd name="connsiteY0" fmla="*/ 32217 h 32906"/>
                      <a:gd name="connsiteX1" fmla="*/ 101805 w 101805"/>
                      <a:gd name="connsiteY1" fmla="*/ 32907 h 32906"/>
                    </a:gdLst>
                    <a:ahLst/>
                    <a:cxnLst>
                      <a:cxn ang="0">
                        <a:pos x="connsiteX0" y="connsiteY0"/>
                      </a:cxn>
                      <a:cxn ang="0">
                        <a:pos x="connsiteX1" y="connsiteY1"/>
                      </a:cxn>
                    </a:cxnLst>
                    <a:rect l="l" t="t" r="r" b="b"/>
                    <a:pathLst>
                      <a:path w="101805" h="32906">
                        <a:moveTo>
                          <a:pt x="0" y="32217"/>
                        </a:moveTo>
                        <a:cubicBezTo>
                          <a:pt x="25835" y="-15313"/>
                          <a:pt x="86550" y="-6114"/>
                          <a:pt x="101805" y="32907"/>
                        </a:cubicBezTo>
                      </a:path>
                    </a:pathLst>
                  </a:custGeom>
                  <a:solidFill>
                    <a:srgbClr val="000000"/>
                  </a:solidFill>
                  <a:ln w="3295" cap="flat">
                    <a:solidFill>
                      <a:srgbClr val="1D1D1B"/>
                    </a:solidFill>
                    <a:prstDash val="solid"/>
                    <a:miter/>
                  </a:ln>
                </p:spPr>
                <p:txBody>
                  <a:bodyPr rtlCol="0" anchor="ctr"/>
                  <a:lstStyle/>
                  <a:p>
                    <a:endParaRPr lang="en-GB"/>
                  </a:p>
                </p:txBody>
              </p:sp>
              <p:sp>
                <p:nvSpPr>
                  <p:cNvPr id="256" name="Freeform: Shape 946">
                    <a:extLst>
                      <a:ext uri="{FF2B5EF4-FFF2-40B4-BE49-F238E27FC236}">
                        <a16:creationId xmlns:a16="http://schemas.microsoft.com/office/drawing/2014/main" id="{D579B150-04BF-B895-9766-47F036518C5C}"/>
                      </a:ext>
                    </a:extLst>
                  </p:cNvPr>
                  <p:cNvSpPr/>
                  <p:nvPr/>
                </p:nvSpPr>
                <p:spPr>
                  <a:xfrm>
                    <a:off x="1968756" y="4198031"/>
                    <a:ext cx="102774" cy="54867"/>
                  </a:xfrm>
                  <a:custGeom>
                    <a:avLst/>
                    <a:gdLst>
                      <a:gd name="connsiteX0" fmla="*/ 968 w 102774"/>
                      <a:gd name="connsiteY0" fmla="*/ 26436 h 54867"/>
                      <a:gd name="connsiteX1" fmla="*/ 101700 w 102774"/>
                      <a:gd name="connsiteY1" fmla="*/ 27356 h 54867"/>
                      <a:gd name="connsiteX2" fmla="*/ 100550 w 102774"/>
                      <a:gd name="connsiteY2" fmla="*/ 35175 h 54867"/>
                      <a:gd name="connsiteX3" fmla="*/ 1045 w 102774"/>
                      <a:gd name="connsiteY3" fmla="*/ 31726 h 54867"/>
                      <a:gd name="connsiteX4" fmla="*/ 968 w 102774"/>
                      <a:gd name="connsiteY4" fmla="*/ 26436 h 548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774" h="54867">
                        <a:moveTo>
                          <a:pt x="968" y="26436"/>
                        </a:moveTo>
                        <a:cubicBezTo>
                          <a:pt x="36615" y="-12814"/>
                          <a:pt x="77169" y="-4842"/>
                          <a:pt x="101700" y="27356"/>
                        </a:cubicBezTo>
                        <a:cubicBezTo>
                          <a:pt x="103540" y="29733"/>
                          <a:pt x="102927" y="33412"/>
                          <a:pt x="100550" y="35175"/>
                        </a:cubicBezTo>
                        <a:cubicBezTo>
                          <a:pt x="62603" y="63157"/>
                          <a:pt x="29639" y="60703"/>
                          <a:pt x="1045" y="31726"/>
                        </a:cubicBezTo>
                        <a:cubicBezTo>
                          <a:pt x="-335" y="30346"/>
                          <a:pt x="-335" y="27893"/>
                          <a:pt x="968" y="26436"/>
                        </a:cubicBezTo>
                        <a:close/>
                      </a:path>
                    </a:pathLst>
                  </a:custGeom>
                  <a:solidFill>
                    <a:srgbClr val="FFFFFF"/>
                  </a:solidFill>
                  <a:ln w="3295" cap="flat">
                    <a:solidFill>
                      <a:srgbClr val="1D1D1B"/>
                    </a:solidFill>
                    <a:prstDash val="solid"/>
                    <a:miter/>
                  </a:ln>
                </p:spPr>
                <p:txBody>
                  <a:bodyPr rtlCol="0" anchor="ctr"/>
                  <a:lstStyle/>
                  <a:p>
                    <a:endParaRPr lang="en-GB"/>
                  </a:p>
                </p:txBody>
              </p:sp>
              <p:sp>
                <p:nvSpPr>
                  <p:cNvPr id="257" name="Freeform: Shape 947">
                    <a:extLst>
                      <a:ext uri="{FF2B5EF4-FFF2-40B4-BE49-F238E27FC236}">
                        <a16:creationId xmlns:a16="http://schemas.microsoft.com/office/drawing/2014/main" id="{4ACF2C09-F8C3-44A6-3523-5DEDCC6865DB}"/>
                      </a:ext>
                    </a:extLst>
                  </p:cNvPr>
                  <p:cNvSpPr/>
                  <p:nvPr/>
                </p:nvSpPr>
                <p:spPr>
                  <a:xfrm>
                    <a:off x="1992569" y="4198028"/>
                    <a:ext cx="55195" cy="52503"/>
                  </a:xfrm>
                  <a:custGeom>
                    <a:avLst/>
                    <a:gdLst>
                      <a:gd name="connsiteX0" fmla="*/ 55196 w 55195"/>
                      <a:gd name="connsiteY0" fmla="*/ 25596 h 52503"/>
                      <a:gd name="connsiteX1" fmla="*/ 38714 w 55195"/>
                      <a:gd name="connsiteY1" fmla="*/ 988 h 52503"/>
                      <a:gd name="connsiteX2" fmla="*/ 14642 w 55195"/>
                      <a:gd name="connsiteY2" fmla="*/ 1831 h 52503"/>
                      <a:gd name="connsiteX3" fmla="*/ 0 w 55195"/>
                      <a:gd name="connsiteY3" fmla="*/ 25596 h 52503"/>
                      <a:gd name="connsiteX4" fmla="*/ 27521 w 55195"/>
                      <a:gd name="connsiteY4" fmla="*/ 52504 h 52503"/>
                      <a:gd name="connsiteX5" fmla="*/ 55042 w 55195"/>
                      <a:gd name="connsiteY5" fmla="*/ 25596 h 52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195" h="52503">
                        <a:moveTo>
                          <a:pt x="55196" y="25596"/>
                        </a:moveTo>
                        <a:cubicBezTo>
                          <a:pt x="55196" y="14557"/>
                          <a:pt x="48450" y="5127"/>
                          <a:pt x="38714" y="988"/>
                        </a:cubicBezTo>
                        <a:cubicBezTo>
                          <a:pt x="30971" y="-546"/>
                          <a:pt x="22845" y="-316"/>
                          <a:pt x="14642" y="1831"/>
                        </a:cubicBezTo>
                        <a:cubicBezTo>
                          <a:pt x="5980" y="6354"/>
                          <a:pt x="0" y="15323"/>
                          <a:pt x="0" y="25596"/>
                        </a:cubicBezTo>
                        <a:cubicBezTo>
                          <a:pt x="0" y="40468"/>
                          <a:pt x="12342" y="52504"/>
                          <a:pt x="27521" y="52504"/>
                        </a:cubicBezTo>
                        <a:cubicBezTo>
                          <a:pt x="42700" y="52504"/>
                          <a:pt x="55042" y="40468"/>
                          <a:pt x="55042" y="25596"/>
                        </a:cubicBezTo>
                        <a:close/>
                      </a:path>
                    </a:pathLst>
                  </a:custGeom>
                  <a:solidFill>
                    <a:srgbClr val="3666AF"/>
                  </a:solidFill>
                  <a:ln w="3295" cap="flat">
                    <a:solidFill>
                      <a:srgbClr val="1D1D1B"/>
                    </a:solidFill>
                    <a:prstDash val="solid"/>
                    <a:miter/>
                  </a:ln>
                </p:spPr>
                <p:txBody>
                  <a:bodyPr rtlCol="0" anchor="ctr"/>
                  <a:lstStyle/>
                  <a:p>
                    <a:endParaRPr lang="en-GB"/>
                  </a:p>
                </p:txBody>
              </p:sp>
              <p:sp>
                <p:nvSpPr>
                  <p:cNvPr id="258" name="Freeform: Shape 948">
                    <a:extLst>
                      <a:ext uri="{FF2B5EF4-FFF2-40B4-BE49-F238E27FC236}">
                        <a16:creationId xmlns:a16="http://schemas.microsoft.com/office/drawing/2014/main" id="{2E9B903C-8403-4F31-9E53-40FDFEDE88DB}"/>
                      </a:ext>
                    </a:extLst>
                  </p:cNvPr>
                  <p:cNvSpPr/>
                  <p:nvPr/>
                </p:nvSpPr>
                <p:spPr>
                  <a:xfrm>
                    <a:off x="2005294" y="4208982"/>
                    <a:ext cx="29744" cy="28364"/>
                  </a:xfrm>
                  <a:custGeom>
                    <a:avLst/>
                    <a:gdLst>
                      <a:gd name="connsiteX0" fmla="*/ 29744 w 29744"/>
                      <a:gd name="connsiteY0" fmla="*/ 14182 h 28364"/>
                      <a:gd name="connsiteX1" fmla="*/ 14872 w 29744"/>
                      <a:gd name="connsiteY1" fmla="*/ 28364 h 28364"/>
                      <a:gd name="connsiteX2" fmla="*/ 0 w 29744"/>
                      <a:gd name="connsiteY2" fmla="*/ 14182 h 28364"/>
                      <a:gd name="connsiteX3" fmla="*/ 14872 w 29744"/>
                      <a:gd name="connsiteY3" fmla="*/ 0 h 28364"/>
                      <a:gd name="connsiteX4" fmla="*/ 29744 w 29744"/>
                      <a:gd name="connsiteY4" fmla="*/ 14182 h 283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44" h="28364">
                        <a:moveTo>
                          <a:pt x="29744" y="14182"/>
                        </a:moveTo>
                        <a:cubicBezTo>
                          <a:pt x="29744" y="22015"/>
                          <a:pt x="23086" y="28364"/>
                          <a:pt x="14872" y="28364"/>
                        </a:cubicBezTo>
                        <a:cubicBezTo>
                          <a:pt x="6659" y="28364"/>
                          <a:pt x="0" y="22015"/>
                          <a:pt x="0" y="14182"/>
                        </a:cubicBezTo>
                        <a:cubicBezTo>
                          <a:pt x="0" y="6350"/>
                          <a:pt x="6658" y="0"/>
                          <a:pt x="14872" y="0"/>
                        </a:cubicBezTo>
                        <a:cubicBezTo>
                          <a:pt x="23086" y="0"/>
                          <a:pt x="29744" y="6350"/>
                          <a:pt x="29744" y="14182"/>
                        </a:cubicBezTo>
                        <a:close/>
                      </a:path>
                    </a:pathLst>
                  </a:custGeom>
                  <a:solidFill>
                    <a:srgbClr val="000000"/>
                  </a:solidFill>
                  <a:ln w="3295" cap="flat">
                    <a:solidFill>
                      <a:srgbClr val="1D1D1B"/>
                    </a:solidFill>
                    <a:prstDash val="solid"/>
                    <a:miter/>
                  </a:ln>
                </p:spPr>
                <p:txBody>
                  <a:bodyPr rtlCol="0" anchor="ctr"/>
                  <a:lstStyle/>
                  <a:p>
                    <a:endParaRPr lang="en-GB"/>
                  </a:p>
                </p:txBody>
              </p:sp>
              <p:sp>
                <p:nvSpPr>
                  <p:cNvPr id="259" name="Freeform: Shape 949">
                    <a:extLst>
                      <a:ext uri="{FF2B5EF4-FFF2-40B4-BE49-F238E27FC236}">
                        <a16:creationId xmlns:a16="http://schemas.microsoft.com/office/drawing/2014/main" id="{B659A80C-5062-F5C1-2A29-211BB0BB5FEF}"/>
                      </a:ext>
                    </a:extLst>
                  </p:cNvPr>
                  <p:cNvSpPr/>
                  <p:nvPr/>
                </p:nvSpPr>
                <p:spPr>
                  <a:xfrm>
                    <a:off x="2022160" y="4205072"/>
                    <a:ext cx="14258" cy="13645"/>
                  </a:xfrm>
                  <a:custGeom>
                    <a:avLst/>
                    <a:gdLst>
                      <a:gd name="connsiteX0" fmla="*/ 14259 w 14258"/>
                      <a:gd name="connsiteY0" fmla="*/ 6823 h 13645"/>
                      <a:gd name="connsiteX1" fmla="*/ 7130 w 14258"/>
                      <a:gd name="connsiteY1" fmla="*/ 13646 h 13645"/>
                      <a:gd name="connsiteX2" fmla="*/ 0 w 14258"/>
                      <a:gd name="connsiteY2" fmla="*/ 6823 h 13645"/>
                      <a:gd name="connsiteX3" fmla="*/ 7130 w 14258"/>
                      <a:gd name="connsiteY3" fmla="*/ 0 h 13645"/>
                      <a:gd name="connsiteX4" fmla="*/ 14259 w 14258"/>
                      <a:gd name="connsiteY4" fmla="*/ 6823 h 13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58" h="13645">
                        <a:moveTo>
                          <a:pt x="14259" y="6823"/>
                        </a:moveTo>
                        <a:cubicBezTo>
                          <a:pt x="14259" y="10591"/>
                          <a:pt x="11067" y="13646"/>
                          <a:pt x="7130" y="13646"/>
                        </a:cubicBezTo>
                        <a:cubicBezTo>
                          <a:pt x="3192" y="13646"/>
                          <a:pt x="0" y="10591"/>
                          <a:pt x="0" y="6823"/>
                        </a:cubicBezTo>
                        <a:cubicBezTo>
                          <a:pt x="0" y="3055"/>
                          <a:pt x="3192" y="0"/>
                          <a:pt x="7130" y="0"/>
                        </a:cubicBezTo>
                        <a:cubicBezTo>
                          <a:pt x="11067" y="0"/>
                          <a:pt x="14259" y="3055"/>
                          <a:pt x="14259" y="6823"/>
                        </a:cubicBezTo>
                        <a:close/>
                      </a:path>
                    </a:pathLst>
                  </a:custGeom>
                  <a:solidFill>
                    <a:srgbClr val="FFFFFF"/>
                  </a:solidFill>
                  <a:ln w="3295" cap="flat">
                    <a:solidFill>
                      <a:srgbClr val="1D1D1B"/>
                    </a:solidFill>
                    <a:prstDash val="solid"/>
                    <a:miter/>
                  </a:ln>
                </p:spPr>
                <p:txBody>
                  <a:bodyPr rtlCol="0" anchor="ctr"/>
                  <a:lstStyle/>
                  <a:p>
                    <a:endParaRPr lang="en-GB"/>
                  </a:p>
                </p:txBody>
              </p:sp>
            </p:grpSp>
            <p:grpSp>
              <p:nvGrpSpPr>
                <p:cNvPr id="244" name="Graphic 725">
                  <a:extLst>
                    <a:ext uri="{FF2B5EF4-FFF2-40B4-BE49-F238E27FC236}">
                      <a16:creationId xmlns:a16="http://schemas.microsoft.com/office/drawing/2014/main" id="{4E630753-7DA4-5F19-D95D-4AF794F48523}"/>
                    </a:ext>
                  </a:extLst>
                </p:cNvPr>
                <p:cNvGrpSpPr/>
                <p:nvPr/>
              </p:nvGrpSpPr>
              <p:grpSpPr>
                <a:xfrm>
                  <a:off x="2177120" y="4193324"/>
                  <a:ext cx="102774" cy="59651"/>
                  <a:chOff x="2177120" y="4193324"/>
                  <a:chExt cx="102774" cy="59651"/>
                </a:xfrm>
              </p:grpSpPr>
              <p:sp>
                <p:nvSpPr>
                  <p:cNvPr id="250" name="Freeform: Shape 951">
                    <a:extLst>
                      <a:ext uri="{FF2B5EF4-FFF2-40B4-BE49-F238E27FC236}">
                        <a16:creationId xmlns:a16="http://schemas.microsoft.com/office/drawing/2014/main" id="{B0F9849F-E455-69DB-9ADA-BD4448696252}"/>
                      </a:ext>
                    </a:extLst>
                  </p:cNvPr>
                  <p:cNvSpPr/>
                  <p:nvPr/>
                </p:nvSpPr>
                <p:spPr>
                  <a:xfrm>
                    <a:off x="2177474" y="4193324"/>
                    <a:ext cx="101805" cy="32906"/>
                  </a:xfrm>
                  <a:custGeom>
                    <a:avLst/>
                    <a:gdLst>
                      <a:gd name="connsiteX0" fmla="*/ 0 w 101805"/>
                      <a:gd name="connsiteY0" fmla="*/ 32217 h 32906"/>
                      <a:gd name="connsiteX1" fmla="*/ 101805 w 101805"/>
                      <a:gd name="connsiteY1" fmla="*/ 32907 h 32906"/>
                    </a:gdLst>
                    <a:ahLst/>
                    <a:cxnLst>
                      <a:cxn ang="0">
                        <a:pos x="connsiteX0" y="connsiteY0"/>
                      </a:cxn>
                      <a:cxn ang="0">
                        <a:pos x="connsiteX1" y="connsiteY1"/>
                      </a:cxn>
                    </a:cxnLst>
                    <a:rect l="l" t="t" r="r" b="b"/>
                    <a:pathLst>
                      <a:path w="101805" h="32906">
                        <a:moveTo>
                          <a:pt x="0" y="32217"/>
                        </a:moveTo>
                        <a:cubicBezTo>
                          <a:pt x="25835" y="-15313"/>
                          <a:pt x="86550" y="-6114"/>
                          <a:pt x="101805" y="32907"/>
                        </a:cubicBezTo>
                      </a:path>
                    </a:pathLst>
                  </a:custGeom>
                  <a:solidFill>
                    <a:srgbClr val="000000"/>
                  </a:solidFill>
                  <a:ln w="3295" cap="flat">
                    <a:solidFill>
                      <a:srgbClr val="1D1D1B"/>
                    </a:solidFill>
                    <a:prstDash val="solid"/>
                    <a:miter/>
                  </a:ln>
                </p:spPr>
                <p:txBody>
                  <a:bodyPr rtlCol="0" anchor="ctr"/>
                  <a:lstStyle/>
                  <a:p>
                    <a:endParaRPr lang="en-GB"/>
                  </a:p>
                </p:txBody>
              </p:sp>
              <p:sp>
                <p:nvSpPr>
                  <p:cNvPr id="251" name="Freeform: Shape 952">
                    <a:extLst>
                      <a:ext uri="{FF2B5EF4-FFF2-40B4-BE49-F238E27FC236}">
                        <a16:creationId xmlns:a16="http://schemas.microsoft.com/office/drawing/2014/main" id="{74CDA1CD-26A0-7A10-0387-D278AAB2A844}"/>
                      </a:ext>
                    </a:extLst>
                  </p:cNvPr>
                  <p:cNvSpPr/>
                  <p:nvPr/>
                </p:nvSpPr>
                <p:spPr>
                  <a:xfrm>
                    <a:off x="2177120" y="4198108"/>
                    <a:ext cx="102774" cy="54867"/>
                  </a:xfrm>
                  <a:custGeom>
                    <a:avLst/>
                    <a:gdLst>
                      <a:gd name="connsiteX0" fmla="*/ 968 w 102774"/>
                      <a:gd name="connsiteY0" fmla="*/ 26436 h 54867"/>
                      <a:gd name="connsiteX1" fmla="*/ 101700 w 102774"/>
                      <a:gd name="connsiteY1" fmla="*/ 27356 h 54867"/>
                      <a:gd name="connsiteX2" fmla="*/ 100550 w 102774"/>
                      <a:gd name="connsiteY2" fmla="*/ 35175 h 54867"/>
                      <a:gd name="connsiteX3" fmla="*/ 1045 w 102774"/>
                      <a:gd name="connsiteY3" fmla="*/ 31726 h 54867"/>
                      <a:gd name="connsiteX4" fmla="*/ 968 w 102774"/>
                      <a:gd name="connsiteY4" fmla="*/ 26436 h 548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774" h="54867">
                        <a:moveTo>
                          <a:pt x="968" y="26436"/>
                        </a:moveTo>
                        <a:cubicBezTo>
                          <a:pt x="36615" y="-12814"/>
                          <a:pt x="77169" y="-4842"/>
                          <a:pt x="101700" y="27356"/>
                        </a:cubicBezTo>
                        <a:cubicBezTo>
                          <a:pt x="103540" y="29732"/>
                          <a:pt x="102927" y="33412"/>
                          <a:pt x="100550" y="35175"/>
                        </a:cubicBezTo>
                        <a:cubicBezTo>
                          <a:pt x="62603" y="63157"/>
                          <a:pt x="29639" y="60703"/>
                          <a:pt x="1045" y="31726"/>
                        </a:cubicBezTo>
                        <a:cubicBezTo>
                          <a:pt x="-335" y="30346"/>
                          <a:pt x="-335" y="27893"/>
                          <a:pt x="968" y="26436"/>
                        </a:cubicBezTo>
                        <a:close/>
                      </a:path>
                    </a:pathLst>
                  </a:custGeom>
                  <a:solidFill>
                    <a:srgbClr val="FFFFFF"/>
                  </a:solidFill>
                  <a:ln w="3295" cap="flat">
                    <a:solidFill>
                      <a:srgbClr val="1D1D1B"/>
                    </a:solidFill>
                    <a:prstDash val="solid"/>
                    <a:miter/>
                  </a:ln>
                </p:spPr>
                <p:txBody>
                  <a:bodyPr rtlCol="0" anchor="ctr"/>
                  <a:lstStyle/>
                  <a:p>
                    <a:endParaRPr lang="en-GB"/>
                  </a:p>
                </p:txBody>
              </p:sp>
              <p:sp>
                <p:nvSpPr>
                  <p:cNvPr id="252" name="Freeform: Shape 953">
                    <a:extLst>
                      <a:ext uri="{FF2B5EF4-FFF2-40B4-BE49-F238E27FC236}">
                        <a16:creationId xmlns:a16="http://schemas.microsoft.com/office/drawing/2014/main" id="{AB6382AB-DCF6-E24E-017B-7BADDC5287D1}"/>
                      </a:ext>
                    </a:extLst>
                  </p:cNvPr>
                  <p:cNvSpPr/>
                  <p:nvPr/>
                </p:nvSpPr>
                <p:spPr>
                  <a:xfrm>
                    <a:off x="2200856" y="4198182"/>
                    <a:ext cx="55195" cy="52503"/>
                  </a:xfrm>
                  <a:custGeom>
                    <a:avLst/>
                    <a:gdLst>
                      <a:gd name="connsiteX0" fmla="*/ 55196 w 55195"/>
                      <a:gd name="connsiteY0" fmla="*/ 25596 h 52503"/>
                      <a:gd name="connsiteX1" fmla="*/ 38714 w 55195"/>
                      <a:gd name="connsiteY1" fmla="*/ 988 h 52503"/>
                      <a:gd name="connsiteX2" fmla="*/ 14642 w 55195"/>
                      <a:gd name="connsiteY2" fmla="*/ 1831 h 52503"/>
                      <a:gd name="connsiteX3" fmla="*/ 0 w 55195"/>
                      <a:gd name="connsiteY3" fmla="*/ 25596 h 52503"/>
                      <a:gd name="connsiteX4" fmla="*/ 27521 w 55195"/>
                      <a:gd name="connsiteY4" fmla="*/ 52504 h 52503"/>
                      <a:gd name="connsiteX5" fmla="*/ 55042 w 55195"/>
                      <a:gd name="connsiteY5" fmla="*/ 25596 h 52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195" h="52503">
                        <a:moveTo>
                          <a:pt x="55196" y="25596"/>
                        </a:moveTo>
                        <a:cubicBezTo>
                          <a:pt x="55196" y="14557"/>
                          <a:pt x="48450" y="5127"/>
                          <a:pt x="38714" y="988"/>
                        </a:cubicBezTo>
                        <a:cubicBezTo>
                          <a:pt x="30971" y="-546"/>
                          <a:pt x="22845" y="-316"/>
                          <a:pt x="14642" y="1831"/>
                        </a:cubicBezTo>
                        <a:cubicBezTo>
                          <a:pt x="5980" y="6354"/>
                          <a:pt x="0" y="15323"/>
                          <a:pt x="0" y="25596"/>
                        </a:cubicBezTo>
                        <a:cubicBezTo>
                          <a:pt x="0" y="40468"/>
                          <a:pt x="12342" y="52504"/>
                          <a:pt x="27521" y="52504"/>
                        </a:cubicBezTo>
                        <a:cubicBezTo>
                          <a:pt x="42700" y="52504"/>
                          <a:pt x="55042" y="40468"/>
                          <a:pt x="55042" y="25596"/>
                        </a:cubicBezTo>
                        <a:close/>
                      </a:path>
                    </a:pathLst>
                  </a:custGeom>
                  <a:solidFill>
                    <a:srgbClr val="3666AF"/>
                  </a:solidFill>
                  <a:ln w="3295" cap="flat">
                    <a:solidFill>
                      <a:srgbClr val="1D1D1B"/>
                    </a:solidFill>
                    <a:prstDash val="solid"/>
                    <a:miter/>
                  </a:ln>
                </p:spPr>
                <p:txBody>
                  <a:bodyPr rtlCol="0" anchor="ctr"/>
                  <a:lstStyle/>
                  <a:p>
                    <a:endParaRPr lang="en-GB"/>
                  </a:p>
                </p:txBody>
              </p:sp>
              <p:sp>
                <p:nvSpPr>
                  <p:cNvPr id="253" name="Freeform: Shape 954">
                    <a:extLst>
                      <a:ext uri="{FF2B5EF4-FFF2-40B4-BE49-F238E27FC236}">
                        <a16:creationId xmlns:a16="http://schemas.microsoft.com/office/drawing/2014/main" id="{E5C68290-35CD-7332-7E1B-BC119E8500E8}"/>
                      </a:ext>
                    </a:extLst>
                  </p:cNvPr>
                  <p:cNvSpPr/>
                  <p:nvPr/>
                </p:nvSpPr>
                <p:spPr>
                  <a:xfrm>
                    <a:off x="2213658" y="4209135"/>
                    <a:ext cx="29744" cy="28364"/>
                  </a:xfrm>
                  <a:custGeom>
                    <a:avLst/>
                    <a:gdLst>
                      <a:gd name="connsiteX0" fmla="*/ 29744 w 29744"/>
                      <a:gd name="connsiteY0" fmla="*/ 14182 h 28364"/>
                      <a:gd name="connsiteX1" fmla="*/ 14872 w 29744"/>
                      <a:gd name="connsiteY1" fmla="*/ 28364 h 28364"/>
                      <a:gd name="connsiteX2" fmla="*/ 0 w 29744"/>
                      <a:gd name="connsiteY2" fmla="*/ 14182 h 28364"/>
                      <a:gd name="connsiteX3" fmla="*/ 14872 w 29744"/>
                      <a:gd name="connsiteY3" fmla="*/ 0 h 28364"/>
                      <a:gd name="connsiteX4" fmla="*/ 29744 w 29744"/>
                      <a:gd name="connsiteY4" fmla="*/ 14182 h 283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44" h="28364">
                        <a:moveTo>
                          <a:pt x="29744" y="14182"/>
                        </a:moveTo>
                        <a:cubicBezTo>
                          <a:pt x="29744" y="22015"/>
                          <a:pt x="23086" y="28364"/>
                          <a:pt x="14872" y="28364"/>
                        </a:cubicBezTo>
                        <a:cubicBezTo>
                          <a:pt x="6659" y="28364"/>
                          <a:pt x="0" y="22015"/>
                          <a:pt x="0" y="14182"/>
                        </a:cubicBezTo>
                        <a:cubicBezTo>
                          <a:pt x="0" y="6350"/>
                          <a:pt x="6658" y="0"/>
                          <a:pt x="14872" y="0"/>
                        </a:cubicBezTo>
                        <a:cubicBezTo>
                          <a:pt x="23086" y="0"/>
                          <a:pt x="29744" y="6350"/>
                          <a:pt x="29744" y="14182"/>
                        </a:cubicBezTo>
                        <a:close/>
                      </a:path>
                    </a:pathLst>
                  </a:custGeom>
                  <a:solidFill>
                    <a:srgbClr val="000000"/>
                  </a:solidFill>
                  <a:ln w="3295" cap="flat">
                    <a:solidFill>
                      <a:srgbClr val="1D1D1B"/>
                    </a:solidFill>
                    <a:prstDash val="solid"/>
                    <a:miter/>
                  </a:ln>
                </p:spPr>
                <p:txBody>
                  <a:bodyPr rtlCol="0" anchor="ctr"/>
                  <a:lstStyle/>
                  <a:p>
                    <a:endParaRPr lang="en-GB"/>
                  </a:p>
                </p:txBody>
              </p:sp>
              <p:sp>
                <p:nvSpPr>
                  <p:cNvPr id="254" name="Freeform: Shape 955">
                    <a:extLst>
                      <a:ext uri="{FF2B5EF4-FFF2-40B4-BE49-F238E27FC236}">
                        <a16:creationId xmlns:a16="http://schemas.microsoft.com/office/drawing/2014/main" id="{1C107EA0-BF4F-0015-81E6-2A75E8C97F3E}"/>
                      </a:ext>
                    </a:extLst>
                  </p:cNvPr>
                  <p:cNvSpPr/>
                  <p:nvPr/>
                </p:nvSpPr>
                <p:spPr>
                  <a:xfrm>
                    <a:off x="2230524" y="4205225"/>
                    <a:ext cx="14258" cy="13645"/>
                  </a:xfrm>
                  <a:custGeom>
                    <a:avLst/>
                    <a:gdLst>
                      <a:gd name="connsiteX0" fmla="*/ 14259 w 14258"/>
                      <a:gd name="connsiteY0" fmla="*/ 6823 h 13645"/>
                      <a:gd name="connsiteX1" fmla="*/ 7129 w 14258"/>
                      <a:gd name="connsiteY1" fmla="*/ 13646 h 13645"/>
                      <a:gd name="connsiteX2" fmla="*/ 0 w 14258"/>
                      <a:gd name="connsiteY2" fmla="*/ 6823 h 13645"/>
                      <a:gd name="connsiteX3" fmla="*/ 7129 w 14258"/>
                      <a:gd name="connsiteY3" fmla="*/ 0 h 13645"/>
                      <a:gd name="connsiteX4" fmla="*/ 14259 w 14258"/>
                      <a:gd name="connsiteY4" fmla="*/ 6823 h 13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58" h="13645">
                        <a:moveTo>
                          <a:pt x="14259" y="6823"/>
                        </a:moveTo>
                        <a:cubicBezTo>
                          <a:pt x="14259" y="10591"/>
                          <a:pt x="11067" y="13646"/>
                          <a:pt x="7129" y="13646"/>
                        </a:cubicBezTo>
                        <a:cubicBezTo>
                          <a:pt x="3192" y="13646"/>
                          <a:pt x="0" y="10591"/>
                          <a:pt x="0" y="6823"/>
                        </a:cubicBezTo>
                        <a:cubicBezTo>
                          <a:pt x="0" y="3055"/>
                          <a:pt x="3192" y="0"/>
                          <a:pt x="7129" y="0"/>
                        </a:cubicBezTo>
                        <a:cubicBezTo>
                          <a:pt x="11067" y="0"/>
                          <a:pt x="14259" y="3055"/>
                          <a:pt x="14259" y="6823"/>
                        </a:cubicBezTo>
                        <a:close/>
                      </a:path>
                    </a:pathLst>
                  </a:custGeom>
                  <a:solidFill>
                    <a:srgbClr val="FFFFFF"/>
                  </a:solidFill>
                  <a:ln w="3295" cap="flat">
                    <a:solidFill>
                      <a:srgbClr val="1D1D1B"/>
                    </a:solidFill>
                    <a:prstDash val="solid"/>
                    <a:miter/>
                  </a:ln>
                </p:spPr>
                <p:txBody>
                  <a:bodyPr rtlCol="0" anchor="ctr"/>
                  <a:lstStyle/>
                  <a:p>
                    <a:endParaRPr lang="en-GB"/>
                  </a:p>
                </p:txBody>
              </p:sp>
            </p:grpSp>
            <p:grpSp>
              <p:nvGrpSpPr>
                <p:cNvPr id="245" name="Graphic 725">
                  <a:extLst>
                    <a:ext uri="{FF2B5EF4-FFF2-40B4-BE49-F238E27FC236}">
                      <a16:creationId xmlns:a16="http://schemas.microsoft.com/office/drawing/2014/main" id="{DAA5A3F7-8187-E295-E1F8-58676BD44AE5}"/>
                    </a:ext>
                  </a:extLst>
                </p:cNvPr>
                <p:cNvGrpSpPr/>
                <p:nvPr/>
              </p:nvGrpSpPr>
              <p:grpSpPr>
                <a:xfrm>
                  <a:off x="2041580" y="4355756"/>
                  <a:ext cx="169288" cy="71548"/>
                  <a:chOff x="2041580" y="4355756"/>
                  <a:chExt cx="169288" cy="71548"/>
                </a:xfrm>
              </p:grpSpPr>
              <p:sp>
                <p:nvSpPr>
                  <p:cNvPr id="247" name="Freeform: Shape 957">
                    <a:extLst>
                      <a:ext uri="{FF2B5EF4-FFF2-40B4-BE49-F238E27FC236}">
                        <a16:creationId xmlns:a16="http://schemas.microsoft.com/office/drawing/2014/main" id="{987D10BA-EFF1-3A68-FB42-A634FA7B69B8}"/>
                      </a:ext>
                    </a:extLst>
                  </p:cNvPr>
                  <p:cNvSpPr/>
                  <p:nvPr/>
                </p:nvSpPr>
                <p:spPr>
                  <a:xfrm>
                    <a:off x="2041580" y="4355756"/>
                    <a:ext cx="169288" cy="71548"/>
                  </a:xfrm>
                  <a:custGeom>
                    <a:avLst/>
                    <a:gdLst>
                      <a:gd name="connsiteX0" fmla="*/ 9251 w 169288"/>
                      <a:gd name="connsiteY0" fmla="*/ 492 h 71548"/>
                      <a:gd name="connsiteX1" fmla="*/ 159966 w 169288"/>
                      <a:gd name="connsiteY1" fmla="*/ 338 h 71548"/>
                      <a:gd name="connsiteX2" fmla="*/ 169089 w 169288"/>
                      <a:gd name="connsiteY2" fmla="*/ 7391 h 71548"/>
                      <a:gd name="connsiteX3" fmla="*/ 126542 w 169288"/>
                      <a:gd name="connsiteY3" fmla="*/ 60594 h 71548"/>
                      <a:gd name="connsiteX4" fmla="*/ 41908 w 169288"/>
                      <a:gd name="connsiteY4" fmla="*/ 62127 h 71548"/>
                      <a:gd name="connsiteX5" fmla="*/ 205 w 169288"/>
                      <a:gd name="connsiteY5" fmla="*/ 7698 h 71548"/>
                      <a:gd name="connsiteX6" fmla="*/ 9251 w 169288"/>
                      <a:gd name="connsiteY6" fmla="*/ 568 h 71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288" h="71548">
                        <a:moveTo>
                          <a:pt x="9251" y="492"/>
                        </a:moveTo>
                        <a:cubicBezTo>
                          <a:pt x="59464" y="15440"/>
                          <a:pt x="109753" y="15440"/>
                          <a:pt x="159966" y="338"/>
                        </a:cubicBezTo>
                        <a:cubicBezTo>
                          <a:pt x="165102" y="-1195"/>
                          <a:pt x="170392" y="2715"/>
                          <a:pt x="169089" y="7391"/>
                        </a:cubicBezTo>
                        <a:cubicBezTo>
                          <a:pt x="162496" y="31003"/>
                          <a:pt x="147087" y="49248"/>
                          <a:pt x="126542" y="60594"/>
                        </a:cubicBezTo>
                        <a:cubicBezTo>
                          <a:pt x="100784" y="74776"/>
                          <a:pt x="68510" y="75083"/>
                          <a:pt x="41908" y="62127"/>
                        </a:cubicBezTo>
                        <a:cubicBezTo>
                          <a:pt x="17684" y="50321"/>
                          <a:pt x="6951" y="31539"/>
                          <a:pt x="205" y="7698"/>
                        </a:cubicBezTo>
                        <a:cubicBezTo>
                          <a:pt x="-1098" y="3021"/>
                          <a:pt x="4038" y="-1042"/>
                          <a:pt x="9251" y="568"/>
                        </a:cubicBezTo>
                        <a:close/>
                      </a:path>
                    </a:pathLst>
                  </a:custGeom>
                  <a:solidFill>
                    <a:srgbClr val="1C0D0D"/>
                  </a:solidFill>
                  <a:ln w="3295" cap="flat">
                    <a:solidFill>
                      <a:srgbClr val="1D1D1B"/>
                    </a:solidFill>
                    <a:prstDash val="solid"/>
                    <a:miter/>
                  </a:ln>
                </p:spPr>
                <p:txBody>
                  <a:bodyPr rtlCol="0" anchor="ctr"/>
                  <a:lstStyle/>
                  <a:p>
                    <a:endParaRPr lang="en-GB"/>
                  </a:p>
                </p:txBody>
              </p:sp>
              <p:sp>
                <p:nvSpPr>
                  <p:cNvPr id="248" name="Freeform: Shape 958">
                    <a:extLst>
                      <a:ext uri="{FF2B5EF4-FFF2-40B4-BE49-F238E27FC236}">
                        <a16:creationId xmlns:a16="http://schemas.microsoft.com/office/drawing/2014/main" id="{A4F82B83-F802-643B-B29E-BB7FABD75777}"/>
                      </a:ext>
                    </a:extLst>
                  </p:cNvPr>
                  <p:cNvSpPr/>
                  <p:nvPr/>
                </p:nvSpPr>
                <p:spPr>
                  <a:xfrm>
                    <a:off x="2050908" y="4356247"/>
                    <a:ext cx="148951" cy="28402"/>
                  </a:xfrm>
                  <a:custGeom>
                    <a:avLst/>
                    <a:gdLst>
                      <a:gd name="connsiteX0" fmla="*/ 0 w 148951"/>
                      <a:gd name="connsiteY0" fmla="*/ 77 h 28402"/>
                      <a:gd name="connsiteX1" fmla="*/ 3296 w 148951"/>
                      <a:gd name="connsiteY1" fmla="*/ 6899 h 28402"/>
                      <a:gd name="connsiteX2" fmla="*/ 25681 w 148951"/>
                      <a:gd name="connsiteY2" fmla="*/ 23842 h 28402"/>
                      <a:gd name="connsiteX3" fmla="*/ 123194 w 148951"/>
                      <a:gd name="connsiteY3" fmla="*/ 23765 h 28402"/>
                      <a:gd name="connsiteX4" fmla="*/ 144429 w 148951"/>
                      <a:gd name="connsiteY4" fmla="*/ 8433 h 28402"/>
                      <a:gd name="connsiteX5" fmla="*/ 148952 w 148951"/>
                      <a:gd name="connsiteY5" fmla="*/ 383 h 28402"/>
                      <a:gd name="connsiteX6" fmla="*/ 0 w 148951"/>
                      <a:gd name="connsiteY6" fmla="*/ 0 h 28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951" h="28402">
                        <a:moveTo>
                          <a:pt x="0" y="77"/>
                        </a:moveTo>
                        <a:lnTo>
                          <a:pt x="3296" y="6899"/>
                        </a:lnTo>
                        <a:cubicBezTo>
                          <a:pt x="7589" y="15715"/>
                          <a:pt x="15869" y="22078"/>
                          <a:pt x="25681" y="23842"/>
                        </a:cubicBezTo>
                        <a:cubicBezTo>
                          <a:pt x="59412" y="29898"/>
                          <a:pt x="90613" y="29974"/>
                          <a:pt x="123194" y="23765"/>
                        </a:cubicBezTo>
                        <a:cubicBezTo>
                          <a:pt x="132240" y="22002"/>
                          <a:pt x="139983" y="16329"/>
                          <a:pt x="144429" y="8433"/>
                        </a:cubicBezTo>
                        <a:lnTo>
                          <a:pt x="148952" y="383"/>
                        </a:lnTo>
                        <a:cubicBezTo>
                          <a:pt x="100119" y="14796"/>
                          <a:pt x="48833" y="14412"/>
                          <a:pt x="0" y="0"/>
                        </a:cubicBezTo>
                        <a:close/>
                      </a:path>
                    </a:pathLst>
                  </a:custGeom>
                  <a:solidFill>
                    <a:srgbClr val="FFFFFF"/>
                  </a:solidFill>
                  <a:ln w="3295" cap="flat">
                    <a:solidFill>
                      <a:srgbClr val="1D1D1B"/>
                    </a:solidFill>
                    <a:prstDash val="solid"/>
                    <a:miter/>
                  </a:ln>
                </p:spPr>
                <p:txBody>
                  <a:bodyPr rtlCol="0" anchor="ctr"/>
                  <a:lstStyle/>
                  <a:p>
                    <a:endParaRPr lang="en-GB"/>
                  </a:p>
                </p:txBody>
              </p:sp>
              <p:sp>
                <p:nvSpPr>
                  <p:cNvPr id="249" name="Freeform: Shape 959">
                    <a:extLst>
                      <a:ext uri="{FF2B5EF4-FFF2-40B4-BE49-F238E27FC236}">
                        <a16:creationId xmlns:a16="http://schemas.microsoft.com/office/drawing/2014/main" id="{81767852-06F0-E48E-7595-B0FE22E39C95}"/>
                      </a:ext>
                    </a:extLst>
                  </p:cNvPr>
                  <p:cNvSpPr/>
                  <p:nvPr/>
                </p:nvSpPr>
                <p:spPr>
                  <a:xfrm>
                    <a:off x="2075439" y="4394617"/>
                    <a:ext cx="92989" cy="32687"/>
                  </a:xfrm>
                  <a:custGeom>
                    <a:avLst/>
                    <a:gdLst>
                      <a:gd name="connsiteX0" fmla="*/ 0 w 92989"/>
                      <a:gd name="connsiteY0" fmla="*/ 18666 h 32687"/>
                      <a:gd name="connsiteX1" fmla="*/ 8203 w 92989"/>
                      <a:gd name="connsiteY1" fmla="*/ 23265 h 32687"/>
                      <a:gd name="connsiteX2" fmla="*/ 92836 w 92989"/>
                      <a:gd name="connsiteY2" fmla="*/ 21732 h 32687"/>
                      <a:gd name="connsiteX3" fmla="*/ 92990 w 92989"/>
                      <a:gd name="connsiteY3" fmla="*/ 21656 h 32687"/>
                      <a:gd name="connsiteX4" fmla="*/ 0 w 92989"/>
                      <a:gd name="connsiteY4" fmla="*/ 18742 h 32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989" h="32687">
                        <a:moveTo>
                          <a:pt x="0" y="18666"/>
                        </a:moveTo>
                        <a:cubicBezTo>
                          <a:pt x="2530" y="20276"/>
                          <a:pt x="5290" y="21809"/>
                          <a:pt x="8203" y="23265"/>
                        </a:cubicBezTo>
                        <a:cubicBezTo>
                          <a:pt x="34804" y="36221"/>
                          <a:pt x="67078" y="35915"/>
                          <a:pt x="92836" y="21732"/>
                        </a:cubicBezTo>
                        <a:cubicBezTo>
                          <a:pt x="92836" y="21732"/>
                          <a:pt x="92990" y="21732"/>
                          <a:pt x="92990" y="21656"/>
                        </a:cubicBezTo>
                        <a:cubicBezTo>
                          <a:pt x="71908" y="-6556"/>
                          <a:pt x="25835" y="-6862"/>
                          <a:pt x="0" y="18742"/>
                        </a:cubicBezTo>
                        <a:close/>
                      </a:path>
                    </a:pathLst>
                  </a:custGeom>
                  <a:solidFill>
                    <a:srgbClr val="A96565"/>
                  </a:solidFill>
                  <a:ln w="3295" cap="flat">
                    <a:solidFill>
                      <a:srgbClr val="1D1D1B"/>
                    </a:solidFill>
                    <a:prstDash val="solid"/>
                    <a:miter/>
                  </a:ln>
                </p:spPr>
                <p:txBody>
                  <a:bodyPr rtlCol="0" anchor="ctr"/>
                  <a:lstStyle/>
                  <a:p>
                    <a:endParaRPr lang="en-GB"/>
                  </a:p>
                </p:txBody>
              </p:sp>
            </p:grpSp>
            <p:sp>
              <p:nvSpPr>
                <p:cNvPr id="246" name="Freeform: Shape 960">
                  <a:extLst>
                    <a:ext uri="{FF2B5EF4-FFF2-40B4-BE49-F238E27FC236}">
                      <a16:creationId xmlns:a16="http://schemas.microsoft.com/office/drawing/2014/main" id="{4AF11894-6D77-120F-B69C-CCBF6A1459E1}"/>
                    </a:ext>
                  </a:extLst>
                </p:cNvPr>
                <p:cNvSpPr/>
                <p:nvPr/>
              </p:nvSpPr>
              <p:spPr>
                <a:xfrm>
                  <a:off x="2108437" y="4229067"/>
                  <a:ext cx="37529" cy="84225"/>
                </a:xfrm>
                <a:custGeom>
                  <a:avLst/>
                  <a:gdLst>
                    <a:gd name="connsiteX0" fmla="*/ 37529 w 37529"/>
                    <a:gd name="connsiteY0" fmla="*/ 84097 h 84225"/>
                    <a:gd name="connsiteX1" fmla="*/ 16064 w 37529"/>
                    <a:gd name="connsiteY1" fmla="*/ 82410 h 84225"/>
                    <a:gd name="connsiteX2" fmla="*/ 732 w 37529"/>
                    <a:gd name="connsiteY2" fmla="*/ 68458 h 84225"/>
                    <a:gd name="connsiteX3" fmla="*/ 732 w 37529"/>
                    <a:gd name="connsiteY3" fmla="*/ 55042 h 84225"/>
                    <a:gd name="connsiteX4" fmla="*/ 17368 w 37529"/>
                    <a:gd name="connsiteY4" fmla="*/ 0 h 84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9" h="84225">
                      <a:moveTo>
                        <a:pt x="37529" y="84097"/>
                      </a:moveTo>
                      <a:cubicBezTo>
                        <a:pt x="30323" y="84327"/>
                        <a:pt x="22964" y="84480"/>
                        <a:pt x="16064" y="82410"/>
                      </a:cubicBezTo>
                      <a:cubicBezTo>
                        <a:pt x="9165" y="80341"/>
                        <a:pt x="2725" y="75358"/>
                        <a:pt x="732" y="68458"/>
                      </a:cubicBezTo>
                      <a:cubicBezTo>
                        <a:pt x="-494" y="64088"/>
                        <a:pt x="42" y="59489"/>
                        <a:pt x="732" y="55042"/>
                      </a:cubicBezTo>
                      <a:cubicBezTo>
                        <a:pt x="3799" y="36107"/>
                        <a:pt x="9395" y="17479"/>
                        <a:pt x="17368" y="0"/>
                      </a:cubicBezTo>
                    </a:path>
                  </a:pathLst>
                </a:custGeom>
                <a:noFill/>
                <a:ln w="3295" cap="flat">
                  <a:solidFill>
                    <a:srgbClr val="1D1D1B"/>
                  </a:solidFill>
                  <a:prstDash val="solid"/>
                  <a:miter/>
                </a:ln>
              </p:spPr>
              <p:txBody>
                <a:bodyPr rtlCol="0" anchor="ctr"/>
                <a:lstStyle/>
                <a:p>
                  <a:endParaRPr lang="en-GB"/>
                </a:p>
              </p:txBody>
            </p:sp>
          </p:grpSp>
          <p:sp>
            <p:nvSpPr>
              <p:cNvPr id="235" name="Freeform: Shape 961">
                <a:extLst>
                  <a:ext uri="{FF2B5EF4-FFF2-40B4-BE49-F238E27FC236}">
                    <a16:creationId xmlns:a16="http://schemas.microsoft.com/office/drawing/2014/main" id="{D5A848F2-0125-BC6B-80FF-96B1266FF5D3}"/>
                  </a:ext>
                </a:extLst>
              </p:cNvPr>
              <p:cNvSpPr/>
              <p:nvPr/>
            </p:nvSpPr>
            <p:spPr>
              <a:xfrm>
                <a:off x="2079349" y="3919741"/>
                <a:ext cx="8279" cy="1609"/>
              </a:xfrm>
              <a:custGeom>
                <a:avLst/>
                <a:gdLst>
                  <a:gd name="connsiteX0" fmla="*/ 8279 w 8279"/>
                  <a:gd name="connsiteY0" fmla="*/ 1610 h 1609"/>
                  <a:gd name="connsiteX1" fmla="*/ 0 w 8279"/>
                  <a:gd name="connsiteY1" fmla="*/ 0 h 1609"/>
                </a:gdLst>
                <a:ahLst/>
                <a:cxnLst>
                  <a:cxn ang="0">
                    <a:pos x="connsiteX0" y="connsiteY0"/>
                  </a:cxn>
                  <a:cxn ang="0">
                    <a:pos x="connsiteX1" y="connsiteY1"/>
                  </a:cxn>
                </a:cxnLst>
                <a:rect l="l" t="t" r="r" b="b"/>
                <a:pathLst>
                  <a:path w="8279" h="1609">
                    <a:moveTo>
                      <a:pt x="8279" y="1610"/>
                    </a:moveTo>
                    <a:cubicBezTo>
                      <a:pt x="5443" y="1610"/>
                      <a:pt x="2606" y="1073"/>
                      <a:pt x="0" y="0"/>
                    </a:cubicBezTo>
                  </a:path>
                </a:pathLst>
              </a:custGeom>
              <a:noFill/>
              <a:ln w="3295" cap="flat">
                <a:solidFill>
                  <a:srgbClr val="1D1D1B"/>
                </a:solidFill>
                <a:prstDash val="solid"/>
                <a:miter/>
              </a:ln>
            </p:spPr>
            <p:txBody>
              <a:bodyPr rtlCol="0" anchor="ctr"/>
              <a:lstStyle/>
              <a:p>
                <a:endParaRPr lang="en-GB"/>
              </a:p>
            </p:txBody>
          </p:sp>
          <p:grpSp>
            <p:nvGrpSpPr>
              <p:cNvPr id="236" name="Graphic 725">
                <a:extLst>
                  <a:ext uri="{FF2B5EF4-FFF2-40B4-BE49-F238E27FC236}">
                    <a16:creationId xmlns:a16="http://schemas.microsoft.com/office/drawing/2014/main" id="{D25B0316-03FB-D7DB-4EC5-B02EA5972014}"/>
                  </a:ext>
                </a:extLst>
              </p:cNvPr>
              <p:cNvGrpSpPr/>
              <p:nvPr/>
            </p:nvGrpSpPr>
            <p:grpSpPr>
              <a:xfrm>
                <a:off x="1862694" y="3896939"/>
                <a:ext cx="519932" cy="317399"/>
                <a:chOff x="1862694" y="3896939"/>
                <a:chExt cx="519932" cy="317399"/>
              </a:xfrm>
              <a:solidFill>
                <a:srgbClr val="E17B48"/>
              </a:solidFill>
            </p:grpSpPr>
            <p:sp>
              <p:nvSpPr>
                <p:cNvPr id="240" name="Freeform: Shape 963">
                  <a:extLst>
                    <a:ext uri="{FF2B5EF4-FFF2-40B4-BE49-F238E27FC236}">
                      <a16:creationId xmlns:a16="http://schemas.microsoft.com/office/drawing/2014/main" id="{221E3147-60EA-1214-6393-1A636B5C23D7}"/>
                    </a:ext>
                  </a:extLst>
                </p:cNvPr>
                <p:cNvSpPr/>
                <p:nvPr/>
              </p:nvSpPr>
              <p:spPr>
                <a:xfrm>
                  <a:off x="1862694" y="3896939"/>
                  <a:ext cx="519932" cy="317399"/>
                </a:xfrm>
                <a:custGeom>
                  <a:avLst/>
                  <a:gdLst>
                    <a:gd name="connsiteX0" fmla="*/ 328503 w 519932"/>
                    <a:gd name="connsiteY0" fmla="*/ 20195 h 317399"/>
                    <a:gd name="connsiteX1" fmla="*/ 361620 w 519932"/>
                    <a:gd name="connsiteY1" fmla="*/ 33380 h 317399"/>
                    <a:gd name="connsiteX2" fmla="*/ 435444 w 519932"/>
                    <a:gd name="connsiteY2" fmla="*/ 84283 h 317399"/>
                    <a:gd name="connsiteX3" fmla="*/ 452693 w 519932"/>
                    <a:gd name="connsiteY3" fmla="*/ 90339 h 317399"/>
                    <a:gd name="connsiteX4" fmla="*/ 465802 w 519932"/>
                    <a:gd name="connsiteY4" fmla="*/ 99769 h 317399"/>
                    <a:gd name="connsiteX5" fmla="*/ 475155 w 519932"/>
                    <a:gd name="connsiteY5" fmla="*/ 110271 h 317399"/>
                    <a:gd name="connsiteX6" fmla="*/ 472471 w 519932"/>
                    <a:gd name="connsiteY6" fmla="*/ 113798 h 317399"/>
                    <a:gd name="connsiteX7" fmla="*/ 460666 w 519932"/>
                    <a:gd name="connsiteY7" fmla="*/ 112494 h 317399"/>
                    <a:gd name="connsiteX8" fmla="*/ 519925 w 519932"/>
                    <a:gd name="connsiteY8" fmla="*/ 272486 h 317399"/>
                    <a:gd name="connsiteX9" fmla="*/ 518851 w 519932"/>
                    <a:gd name="connsiteY9" fmla="*/ 275552 h 317399"/>
                    <a:gd name="connsiteX10" fmla="*/ 512795 w 519932"/>
                    <a:gd name="connsiteY10" fmla="*/ 277928 h 317399"/>
                    <a:gd name="connsiteX11" fmla="*/ 469405 w 519932"/>
                    <a:gd name="connsiteY11" fmla="*/ 228789 h 317399"/>
                    <a:gd name="connsiteX12" fmla="*/ 457063 w 519932"/>
                    <a:gd name="connsiteY12" fmla="*/ 207784 h 317399"/>
                    <a:gd name="connsiteX13" fmla="*/ 449857 w 519932"/>
                    <a:gd name="connsiteY13" fmla="*/ 199428 h 317399"/>
                    <a:gd name="connsiteX14" fmla="*/ 368749 w 519932"/>
                    <a:gd name="connsiteY14" fmla="*/ 171217 h 317399"/>
                    <a:gd name="connsiteX15" fmla="*/ 321680 w 519932"/>
                    <a:gd name="connsiteY15" fmla="*/ 182792 h 317399"/>
                    <a:gd name="connsiteX16" fmla="*/ 296382 w 519932"/>
                    <a:gd name="connsiteY16" fmla="*/ 185016 h 317399"/>
                    <a:gd name="connsiteX17" fmla="*/ 300828 w 519932"/>
                    <a:gd name="connsiteY17" fmla="*/ 195441 h 317399"/>
                    <a:gd name="connsiteX18" fmla="*/ 296075 w 519932"/>
                    <a:gd name="connsiteY18" fmla="*/ 203797 h 317399"/>
                    <a:gd name="connsiteX19" fmla="*/ 239039 w 519932"/>
                    <a:gd name="connsiteY19" fmla="*/ 177426 h 317399"/>
                    <a:gd name="connsiteX20" fmla="*/ 238886 w 519932"/>
                    <a:gd name="connsiteY20" fmla="*/ 177273 h 317399"/>
                    <a:gd name="connsiteX21" fmla="*/ 238809 w 519932"/>
                    <a:gd name="connsiteY21" fmla="*/ 174973 h 317399"/>
                    <a:gd name="connsiteX22" fmla="*/ 237200 w 519932"/>
                    <a:gd name="connsiteY22" fmla="*/ 172903 h 317399"/>
                    <a:gd name="connsiteX23" fmla="*/ 237046 w 519932"/>
                    <a:gd name="connsiteY23" fmla="*/ 175050 h 317399"/>
                    <a:gd name="connsiteX24" fmla="*/ 238963 w 519932"/>
                    <a:gd name="connsiteY24" fmla="*/ 177426 h 317399"/>
                    <a:gd name="connsiteX25" fmla="*/ 240726 w 519932"/>
                    <a:gd name="connsiteY25" fmla="*/ 199581 h 317399"/>
                    <a:gd name="connsiteX26" fmla="*/ 217114 w 519932"/>
                    <a:gd name="connsiteY26" fmla="*/ 192222 h 317399"/>
                    <a:gd name="connsiteX27" fmla="*/ 177787 w 519932"/>
                    <a:gd name="connsiteY27" fmla="*/ 163934 h 317399"/>
                    <a:gd name="connsiteX28" fmla="*/ 163912 w 519932"/>
                    <a:gd name="connsiteY28" fmla="*/ 158874 h 317399"/>
                    <a:gd name="connsiteX29" fmla="*/ 145973 w 519932"/>
                    <a:gd name="connsiteY29" fmla="*/ 171753 h 317399"/>
                    <a:gd name="connsiteX30" fmla="*/ 21553 w 519932"/>
                    <a:gd name="connsiteY30" fmla="*/ 305066 h 317399"/>
                    <a:gd name="connsiteX31" fmla="*/ 6987 w 519932"/>
                    <a:gd name="connsiteY31" fmla="*/ 317102 h 317399"/>
                    <a:gd name="connsiteX32" fmla="*/ 11 w 519932"/>
                    <a:gd name="connsiteY32" fmla="*/ 302307 h 317399"/>
                    <a:gd name="connsiteX33" fmla="*/ 148120 w 519932"/>
                    <a:gd name="connsiteY33" fmla="*/ 40970 h 317399"/>
                    <a:gd name="connsiteX34" fmla="*/ 139457 w 519932"/>
                    <a:gd name="connsiteY34" fmla="*/ 39130 h 317399"/>
                    <a:gd name="connsiteX35" fmla="*/ 103657 w 519932"/>
                    <a:gd name="connsiteY35" fmla="*/ 35987 h 317399"/>
                    <a:gd name="connsiteX36" fmla="*/ 103657 w 519932"/>
                    <a:gd name="connsiteY36" fmla="*/ 25331 h 317399"/>
                    <a:gd name="connsiteX37" fmla="*/ 175794 w 519932"/>
                    <a:gd name="connsiteY37" fmla="*/ 22725 h 317399"/>
                    <a:gd name="connsiteX38" fmla="*/ 177634 w 519932"/>
                    <a:gd name="connsiteY38" fmla="*/ 12912 h 317399"/>
                    <a:gd name="connsiteX39" fmla="*/ 184764 w 519932"/>
                    <a:gd name="connsiteY39" fmla="*/ 493 h 317399"/>
                    <a:gd name="connsiteX40" fmla="*/ 199023 w 519932"/>
                    <a:gd name="connsiteY40" fmla="*/ 6932 h 317399"/>
                    <a:gd name="connsiteX41" fmla="*/ 209372 w 519932"/>
                    <a:gd name="connsiteY41" fmla="*/ 15672 h 317399"/>
                    <a:gd name="connsiteX42" fmla="*/ 229304 w 519932"/>
                    <a:gd name="connsiteY42" fmla="*/ 11302 h 317399"/>
                    <a:gd name="connsiteX43" fmla="*/ 319610 w 519932"/>
                    <a:gd name="connsiteY43" fmla="*/ 17205 h 317399"/>
                    <a:gd name="connsiteX44" fmla="*/ 325743 w 519932"/>
                    <a:gd name="connsiteY44" fmla="*/ 19121 h 317399"/>
                    <a:gd name="connsiteX45" fmla="*/ 328579 w 519932"/>
                    <a:gd name="connsiteY45" fmla="*/ 20041 h 317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519932" h="317399">
                      <a:moveTo>
                        <a:pt x="328503" y="20195"/>
                      </a:moveTo>
                      <a:cubicBezTo>
                        <a:pt x="340002" y="23951"/>
                        <a:pt x="351041" y="28397"/>
                        <a:pt x="361620" y="33380"/>
                      </a:cubicBezTo>
                      <a:cubicBezTo>
                        <a:pt x="389601" y="46566"/>
                        <a:pt x="414363" y="63815"/>
                        <a:pt x="435444" y="84283"/>
                      </a:cubicBezTo>
                      <a:cubicBezTo>
                        <a:pt x="441500" y="85280"/>
                        <a:pt x="447327" y="87350"/>
                        <a:pt x="452693" y="90339"/>
                      </a:cubicBezTo>
                      <a:cubicBezTo>
                        <a:pt x="457369" y="92946"/>
                        <a:pt x="461662" y="96319"/>
                        <a:pt x="465802" y="99769"/>
                      </a:cubicBezTo>
                      <a:cubicBezTo>
                        <a:pt x="469405" y="102758"/>
                        <a:pt x="473545" y="105672"/>
                        <a:pt x="475155" y="110271"/>
                      </a:cubicBezTo>
                      <a:cubicBezTo>
                        <a:pt x="475768" y="111958"/>
                        <a:pt x="474235" y="113874"/>
                        <a:pt x="472471" y="113798"/>
                      </a:cubicBezTo>
                      <a:cubicBezTo>
                        <a:pt x="468562" y="113644"/>
                        <a:pt x="464575" y="113184"/>
                        <a:pt x="460666" y="112494"/>
                      </a:cubicBezTo>
                      <a:cubicBezTo>
                        <a:pt x="495163" y="157034"/>
                        <a:pt x="515708" y="212307"/>
                        <a:pt x="519925" y="272486"/>
                      </a:cubicBezTo>
                      <a:cubicBezTo>
                        <a:pt x="520001" y="273789"/>
                        <a:pt x="519541" y="274862"/>
                        <a:pt x="518851" y="275552"/>
                      </a:cubicBezTo>
                      <a:cubicBezTo>
                        <a:pt x="517855" y="277698"/>
                        <a:pt x="515632" y="279002"/>
                        <a:pt x="512795" y="277928"/>
                      </a:cubicBezTo>
                      <a:cubicBezTo>
                        <a:pt x="490640" y="269802"/>
                        <a:pt x="478298" y="249487"/>
                        <a:pt x="469405" y="228789"/>
                      </a:cubicBezTo>
                      <a:cubicBezTo>
                        <a:pt x="466109" y="221199"/>
                        <a:pt x="462199" y="214300"/>
                        <a:pt x="457063" y="207784"/>
                      </a:cubicBezTo>
                      <a:cubicBezTo>
                        <a:pt x="454916" y="205024"/>
                        <a:pt x="452463" y="202034"/>
                        <a:pt x="449857" y="199428"/>
                      </a:cubicBezTo>
                      <a:cubicBezTo>
                        <a:pt x="422259" y="179113"/>
                        <a:pt x="392054" y="167843"/>
                        <a:pt x="368749" y="171217"/>
                      </a:cubicBezTo>
                      <a:cubicBezTo>
                        <a:pt x="352727" y="173593"/>
                        <a:pt x="337548" y="179726"/>
                        <a:pt x="321680" y="182792"/>
                      </a:cubicBezTo>
                      <a:cubicBezTo>
                        <a:pt x="313784" y="184326"/>
                        <a:pt x="305274" y="185016"/>
                        <a:pt x="296382" y="185016"/>
                      </a:cubicBezTo>
                      <a:cubicBezTo>
                        <a:pt x="297838" y="188465"/>
                        <a:pt x="299295" y="191915"/>
                        <a:pt x="300828" y="195441"/>
                      </a:cubicBezTo>
                      <a:cubicBezTo>
                        <a:pt x="302361" y="199044"/>
                        <a:pt x="300675" y="203874"/>
                        <a:pt x="296075" y="203797"/>
                      </a:cubicBezTo>
                      <a:cubicBezTo>
                        <a:pt x="274763" y="203337"/>
                        <a:pt x="252915" y="193448"/>
                        <a:pt x="239039" y="177426"/>
                      </a:cubicBezTo>
                      <a:cubicBezTo>
                        <a:pt x="238963" y="177426"/>
                        <a:pt x="238886" y="177349"/>
                        <a:pt x="238886" y="177273"/>
                      </a:cubicBezTo>
                      <a:cubicBezTo>
                        <a:pt x="238886" y="176506"/>
                        <a:pt x="238809" y="175740"/>
                        <a:pt x="238809" y="174973"/>
                      </a:cubicBezTo>
                      <a:cubicBezTo>
                        <a:pt x="238196" y="174283"/>
                        <a:pt x="237736" y="173593"/>
                        <a:pt x="237200" y="172903"/>
                      </a:cubicBezTo>
                      <a:cubicBezTo>
                        <a:pt x="237046" y="173593"/>
                        <a:pt x="236970" y="174360"/>
                        <a:pt x="237046" y="175050"/>
                      </a:cubicBezTo>
                      <a:cubicBezTo>
                        <a:pt x="237660" y="175816"/>
                        <a:pt x="238273" y="176583"/>
                        <a:pt x="238963" y="177426"/>
                      </a:cubicBezTo>
                      <a:cubicBezTo>
                        <a:pt x="239193" y="184862"/>
                        <a:pt x="239729" y="192222"/>
                        <a:pt x="240726" y="199581"/>
                      </a:cubicBezTo>
                      <a:cubicBezTo>
                        <a:pt x="242643" y="213917"/>
                        <a:pt x="219338" y="193985"/>
                        <a:pt x="217114" y="192222"/>
                      </a:cubicBezTo>
                      <a:cubicBezTo>
                        <a:pt x="204619" y="181949"/>
                        <a:pt x="191510" y="172520"/>
                        <a:pt x="177787" y="163934"/>
                      </a:cubicBezTo>
                      <a:cubicBezTo>
                        <a:pt x="173571" y="161251"/>
                        <a:pt x="168972" y="158644"/>
                        <a:pt x="163912" y="158874"/>
                      </a:cubicBezTo>
                      <a:cubicBezTo>
                        <a:pt x="156322" y="159181"/>
                        <a:pt x="150803" y="165927"/>
                        <a:pt x="145973" y="171753"/>
                      </a:cubicBezTo>
                      <a:cubicBezTo>
                        <a:pt x="107106" y="218976"/>
                        <a:pt x="48077" y="250024"/>
                        <a:pt x="21553" y="305066"/>
                      </a:cubicBezTo>
                      <a:cubicBezTo>
                        <a:pt x="18563" y="311276"/>
                        <a:pt x="13580" y="319019"/>
                        <a:pt x="6987" y="317102"/>
                      </a:cubicBezTo>
                      <a:cubicBezTo>
                        <a:pt x="1314" y="315492"/>
                        <a:pt x="88" y="308209"/>
                        <a:pt x="11" y="302307"/>
                      </a:cubicBezTo>
                      <a:cubicBezTo>
                        <a:pt x="-909" y="196591"/>
                        <a:pt x="55130" y="92869"/>
                        <a:pt x="148120" y="40970"/>
                      </a:cubicBezTo>
                      <a:cubicBezTo>
                        <a:pt x="145283" y="40203"/>
                        <a:pt x="142370" y="39590"/>
                        <a:pt x="139457" y="39130"/>
                      </a:cubicBezTo>
                      <a:cubicBezTo>
                        <a:pt x="127651" y="37290"/>
                        <a:pt x="115002" y="40203"/>
                        <a:pt x="103657" y="35987"/>
                      </a:cubicBezTo>
                      <a:cubicBezTo>
                        <a:pt x="98367" y="34070"/>
                        <a:pt x="98444" y="27248"/>
                        <a:pt x="103657" y="25331"/>
                      </a:cubicBezTo>
                      <a:cubicBezTo>
                        <a:pt x="126041" y="16898"/>
                        <a:pt x="154866" y="8542"/>
                        <a:pt x="175794" y="22725"/>
                      </a:cubicBezTo>
                      <a:cubicBezTo>
                        <a:pt x="176254" y="19428"/>
                        <a:pt x="176791" y="16132"/>
                        <a:pt x="177634" y="12912"/>
                      </a:cubicBezTo>
                      <a:cubicBezTo>
                        <a:pt x="178707" y="8312"/>
                        <a:pt x="179781" y="2333"/>
                        <a:pt x="184764" y="493"/>
                      </a:cubicBezTo>
                      <a:cubicBezTo>
                        <a:pt x="190360" y="-1654"/>
                        <a:pt x="195113" y="3713"/>
                        <a:pt x="199023" y="6932"/>
                      </a:cubicBezTo>
                      <a:cubicBezTo>
                        <a:pt x="202549" y="9846"/>
                        <a:pt x="205999" y="12682"/>
                        <a:pt x="209372" y="15672"/>
                      </a:cubicBezTo>
                      <a:cubicBezTo>
                        <a:pt x="215965" y="13832"/>
                        <a:pt x="222634" y="12452"/>
                        <a:pt x="229304" y="11302"/>
                      </a:cubicBezTo>
                      <a:cubicBezTo>
                        <a:pt x="259355" y="6396"/>
                        <a:pt x="290095" y="8466"/>
                        <a:pt x="319610" y="17205"/>
                      </a:cubicBezTo>
                      <a:cubicBezTo>
                        <a:pt x="321680" y="17818"/>
                        <a:pt x="323750" y="18432"/>
                        <a:pt x="325743" y="19121"/>
                      </a:cubicBezTo>
                      <a:cubicBezTo>
                        <a:pt x="326663" y="19428"/>
                        <a:pt x="327659" y="19735"/>
                        <a:pt x="328579" y="20041"/>
                      </a:cubicBezTo>
                      <a:close/>
                    </a:path>
                  </a:pathLst>
                </a:custGeom>
                <a:solidFill>
                  <a:srgbClr val="E17B48"/>
                </a:solidFill>
                <a:ln w="7663" cap="flat">
                  <a:solidFill>
                    <a:srgbClr val="1D1D1B"/>
                  </a:solidFill>
                  <a:prstDash val="solid"/>
                  <a:miter/>
                </a:ln>
              </p:spPr>
              <p:txBody>
                <a:bodyPr rtlCol="0" anchor="ctr"/>
                <a:lstStyle/>
                <a:p>
                  <a:endParaRPr lang="en-GB"/>
                </a:p>
              </p:txBody>
            </p:sp>
            <p:sp>
              <p:nvSpPr>
                <p:cNvPr id="241" name="Freeform: Shape 964">
                  <a:extLst>
                    <a:ext uri="{FF2B5EF4-FFF2-40B4-BE49-F238E27FC236}">
                      <a16:creationId xmlns:a16="http://schemas.microsoft.com/office/drawing/2014/main" id="{4F8E8534-86BB-40A8-D6D4-9B491FE5226C}"/>
                    </a:ext>
                  </a:extLst>
                </p:cNvPr>
                <p:cNvSpPr/>
                <p:nvPr/>
              </p:nvSpPr>
              <p:spPr>
                <a:xfrm>
                  <a:off x="2099587" y="4069996"/>
                  <a:ext cx="1916" cy="4369"/>
                </a:xfrm>
                <a:custGeom>
                  <a:avLst/>
                  <a:gdLst>
                    <a:gd name="connsiteX0" fmla="*/ 1917 w 1916"/>
                    <a:gd name="connsiteY0" fmla="*/ 4370 h 4369"/>
                    <a:gd name="connsiteX1" fmla="*/ 0 w 1916"/>
                    <a:gd name="connsiteY1" fmla="*/ 2146 h 4369"/>
                    <a:gd name="connsiteX2" fmla="*/ 153 w 1916"/>
                    <a:gd name="connsiteY2" fmla="*/ 0 h 4369"/>
                    <a:gd name="connsiteX3" fmla="*/ 1763 w 1916"/>
                    <a:gd name="connsiteY3" fmla="*/ 2070 h 4369"/>
                    <a:gd name="connsiteX4" fmla="*/ 1840 w 1916"/>
                    <a:gd name="connsiteY4" fmla="*/ 4370 h 4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6" h="4369">
                      <a:moveTo>
                        <a:pt x="1917" y="4370"/>
                      </a:moveTo>
                      <a:cubicBezTo>
                        <a:pt x="1226" y="3680"/>
                        <a:pt x="613" y="2836"/>
                        <a:pt x="0" y="2146"/>
                      </a:cubicBezTo>
                      <a:cubicBezTo>
                        <a:pt x="0" y="1457"/>
                        <a:pt x="0" y="690"/>
                        <a:pt x="153" y="0"/>
                      </a:cubicBezTo>
                      <a:cubicBezTo>
                        <a:pt x="690" y="690"/>
                        <a:pt x="1226" y="1457"/>
                        <a:pt x="1763" y="2070"/>
                      </a:cubicBezTo>
                      <a:cubicBezTo>
                        <a:pt x="1763" y="2836"/>
                        <a:pt x="1763" y="3603"/>
                        <a:pt x="1840" y="4370"/>
                      </a:cubicBezTo>
                      <a:close/>
                    </a:path>
                  </a:pathLst>
                </a:custGeom>
                <a:solidFill>
                  <a:srgbClr val="E17B48"/>
                </a:solidFill>
                <a:ln w="3295" cap="flat">
                  <a:solidFill>
                    <a:srgbClr val="1D1D1B"/>
                  </a:solidFill>
                  <a:prstDash val="solid"/>
                  <a:miter/>
                </a:ln>
              </p:spPr>
              <p:txBody>
                <a:bodyPr rtlCol="0" anchor="ctr"/>
                <a:lstStyle/>
                <a:p>
                  <a:endParaRPr lang="en-GB"/>
                </a:p>
              </p:txBody>
            </p:sp>
            <p:sp>
              <p:nvSpPr>
                <p:cNvPr id="242" name="Freeform: Shape 965">
                  <a:extLst>
                    <a:ext uri="{FF2B5EF4-FFF2-40B4-BE49-F238E27FC236}">
                      <a16:creationId xmlns:a16="http://schemas.microsoft.com/office/drawing/2014/main" id="{CC9C524B-68CE-1034-8707-26FC88368D78}"/>
                    </a:ext>
                  </a:extLst>
                </p:cNvPr>
                <p:cNvSpPr/>
                <p:nvPr/>
              </p:nvSpPr>
              <p:spPr>
                <a:xfrm>
                  <a:off x="2101427" y="4074442"/>
                  <a:ext cx="153" cy="153"/>
                </a:xfrm>
                <a:custGeom>
                  <a:avLst/>
                  <a:gdLst>
                    <a:gd name="connsiteX0" fmla="*/ 153 w 153"/>
                    <a:gd name="connsiteY0" fmla="*/ 77 h 153"/>
                    <a:gd name="connsiteX1" fmla="*/ 0 w 153"/>
                    <a:gd name="connsiteY1" fmla="*/ 77 h 153"/>
                    <a:gd name="connsiteX2" fmla="*/ 0 w 153"/>
                    <a:gd name="connsiteY2" fmla="*/ 0 h 153"/>
                    <a:gd name="connsiteX3" fmla="*/ 153 w 153"/>
                    <a:gd name="connsiteY3" fmla="*/ 153 h 153"/>
                  </a:gdLst>
                  <a:ahLst/>
                  <a:cxnLst>
                    <a:cxn ang="0">
                      <a:pos x="connsiteX0" y="connsiteY0"/>
                    </a:cxn>
                    <a:cxn ang="0">
                      <a:pos x="connsiteX1" y="connsiteY1"/>
                    </a:cxn>
                    <a:cxn ang="0">
                      <a:pos x="connsiteX2" y="connsiteY2"/>
                    </a:cxn>
                    <a:cxn ang="0">
                      <a:pos x="connsiteX3" y="connsiteY3"/>
                    </a:cxn>
                  </a:cxnLst>
                  <a:rect l="l" t="t" r="r" b="b"/>
                  <a:pathLst>
                    <a:path w="153" h="153">
                      <a:moveTo>
                        <a:pt x="153" y="77"/>
                      </a:moveTo>
                      <a:cubicBezTo>
                        <a:pt x="153" y="77"/>
                        <a:pt x="77" y="77"/>
                        <a:pt x="0" y="77"/>
                      </a:cubicBezTo>
                      <a:cubicBezTo>
                        <a:pt x="0" y="77"/>
                        <a:pt x="0" y="51"/>
                        <a:pt x="0" y="0"/>
                      </a:cubicBezTo>
                      <a:cubicBezTo>
                        <a:pt x="0" y="0"/>
                        <a:pt x="0" y="77"/>
                        <a:pt x="153" y="153"/>
                      </a:cubicBezTo>
                      <a:close/>
                    </a:path>
                  </a:pathLst>
                </a:custGeom>
                <a:solidFill>
                  <a:srgbClr val="E17B48"/>
                </a:solidFill>
                <a:ln w="3295" cap="flat">
                  <a:solidFill>
                    <a:srgbClr val="1D1D1B"/>
                  </a:solidFill>
                  <a:prstDash val="solid"/>
                  <a:miter/>
                </a:ln>
              </p:spPr>
              <p:txBody>
                <a:bodyPr rtlCol="0" anchor="ctr"/>
                <a:lstStyle/>
                <a:p>
                  <a:endParaRPr lang="en-GB"/>
                </a:p>
              </p:txBody>
            </p:sp>
          </p:grpSp>
          <p:grpSp>
            <p:nvGrpSpPr>
              <p:cNvPr id="237" name="Graphic 725">
                <a:extLst>
                  <a:ext uri="{FF2B5EF4-FFF2-40B4-BE49-F238E27FC236}">
                    <a16:creationId xmlns:a16="http://schemas.microsoft.com/office/drawing/2014/main" id="{327F0AD8-EBAD-7C3C-16A1-6CF379912A24}"/>
                  </a:ext>
                </a:extLst>
              </p:cNvPr>
              <p:cNvGrpSpPr/>
              <p:nvPr/>
            </p:nvGrpSpPr>
            <p:grpSpPr>
              <a:xfrm>
                <a:off x="2099557" y="4069996"/>
                <a:ext cx="1946" cy="4369"/>
                <a:chOff x="2099557" y="4069996"/>
                <a:chExt cx="1946" cy="4369"/>
              </a:xfrm>
            </p:grpSpPr>
            <p:sp>
              <p:nvSpPr>
                <p:cNvPr id="238" name="Freeform: Shape 967">
                  <a:extLst>
                    <a:ext uri="{FF2B5EF4-FFF2-40B4-BE49-F238E27FC236}">
                      <a16:creationId xmlns:a16="http://schemas.microsoft.com/office/drawing/2014/main" id="{AD8F39FB-FDE1-1D22-1A90-35505D0BDB30}"/>
                    </a:ext>
                  </a:extLst>
                </p:cNvPr>
                <p:cNvSpPr/>
                <p:nvPr/>
              </p:nvSpPr>
              <p:spPr>
                <a:xfrm>
                  <a:off x="2099557" y="4069996"/>
                  <a:ext cx="1946" cy="4369"/>
                </a:xfrm>
                <a:custGeom>
                  <a:avLst/>
                  <a:gdLst>
                    <a:gd name="connsiteX0" fmla="*/ 1793 w 1946"/>
                    <a:gd name="connsiteY0" fmla="*/ 2070 h 4369"/>
                    <a:gd name="connsiteX1" fmla="*/ 183 w 1946"/>
                    <a:gd name="connsiteY1" fmla="*/ 0 h 4369"/>
                    <a:gd name="connsiteX2" fmla="*/ 30 w 1946"/>
                    <a:gd name="connsiteY2" fmla="*/ 2146 h 4369"/>
                    <a:gd name="connsiteX3" fmla="*/ 1947 w 1946"/>
                    <a:gd name="connsiteY3" fmla="*/ 4370 h 4369"/>
                    <a:gd name="connsiteX4" fmla="*/ 1870 w 1946"/>
                    <a:gd name="connsiteY4" fmla="*/ 2070 h 4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6" h="4369">
                      <a:moveTo>
                        <a:pt x="1793" y="2070"/>
                      </a:moveTo>
                      <a:cubicBezTo>
                        <a:pt x="1180" y="1380"/>
                        <a:pt x="720" y="690"/>
                        <a:pt x="183" y="0"/>
                      </a:cubicBezTo>
                      <a:cubicBezTo>
                        <a:pt x="30" y="690"/>
                        <a:pt x="-47" y="1457"/>
                        <a:pt x="30" y="2146"/>
                      </a:cubicBezTo>
                      <a:cubicBezTo>
                        <a:pt x="643" y="2913"/>
                        <a:pt x="1257" y="3680"/>
                        <a:pt x="1947" y="4370"/>
                      </a:cubicBezTo>
                      <a:cubicBezTo>
                        <a:pt x="1947" y="3603"/>
                        <a:pt x="1870" y="2836"/>
                        <a:pt x="1870" y="2070"/>
                      </a:cubicBezTo>
                      <a:close/>
                    </a:path>
                  </a:pathLst>
                </a:custGeom>
                <a:solidFill>
                  <a:srgbClr val="E17B48"/>
                </a:solidFill>
                <a:ln w="3295" cap="flat">
                  <a:solidFill>
                    <a:srgbClr val="1D1D1B"/>
                  </a:solidFill>
                  <a:prstDash val="solid"/>
                  <a:miter/>
                </a:ln>
              </p:spPr>
              <p:txBody>
                <a:bodyPr rtlCol="0" anchor="ctr"/>
                <a:lstStyle/>
                <a:p>
                  <a:endParaRPr lang="en-GB"/>
                </a:p>
              </p:txBody>
            </p:sp>
            <p:sp>
              <p:nvSpPr>
                <p:cNvPr id="239" name="Freeform: Shape 968">
                  <a:extLst>
                    <a:ext uri="{FF2B5EF4-FFF2-40B4-BE49-F238E27FC236}">
                      <a16:creationId xmlns:a16="http://schemas.microsoft.com/office/drawing/2014/main" id="{31F9AA37-8038-3D3E-45FC-2AB545392119}"/>
                    </a:ext>
                  </a:extLst>
                </p:cNvPr>
                <p:cNvSpPr/>
                <p:nvPr/>
              </p:nvSpPr>
              <p:spPr>
                <a:xfrm>
                  <a:off x="2099557" y="4069996"/>
                  <a:ext cx="1946" cy="4369"/>
                </a:xfrm>
                <a:custGeom>
                  <a:avLst/>
                  <a:gdLst>
                    <a:gd name="connsiteX0" fmla="*/ 1793 w 1946"/>
                    <a:gd name="connsiteY0" fmla="*/ 2070 h 4369"/>
                    <a:gd name="connsiteX1" fmla="*/ 183 w 1946"/>
                    <a:gd name="connsiteY1" fmla="*/ 0 h 4369"/>
                    <a:gd name="connsiteX2" fmla="*/ 30 w 1946"/>
                    <a:gd name="connsiteY2" fmla="*/ 2146 h 4369"/>
                    <a:gd name="connsiteX3" fmla="*/ 1947 w 1946"/>
                    <a:gd name="connsiteY3" fmla="*/ 4370 h 4369"/>
                    <a:gd name="connsiteX4" fmla="*/ 1870 w 1946"/>
                    <a:gd name="connsiteY4" fmla="*/ 2070 h 4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6" h="4369">
                      <a:moveTo>
                        <a:pt x="1793" y="2070"/>
                      </a:moveTo>
                      <a:cubicBezTo>
                        <a:pt x="1180" y="1380"/>
                        <a:pt x="720" y="690"/>
                        <a:pt x="183" y="0"/>
                      </a:cubicBezTo>
                      <a:cubicBezTo>
                        <a:pt x="30" y="690"/>
                        <a:pt x="-47" y="1457"/>
                        <a:pt x="30" y="2146"/>
                      </a:cubicBezTo>
                      <a:cubicBezTo>
                        <a:pt x="643" y="2913"/>
                        <a:pt x="1257" y="3680"/>
                        <a:pt x="1947" y="4370"/>
                      </a:cubicBezTo>
                      <a:cubicBezTo>
                        <a:pt x="1947" y="3603"/>
                        <a:pt x="1870" y="2836"/>
                        <a:pt x="1870" y="2070"/>
                      </a:cubicBezTo>
                      <a:close/>
                    </a:path>
                  </a:pathLst>
                </a:custGeom>
                <a:noFill/>
                <a:ln w="3295" cap="flat">
                  <a:solidFill>
                    <a:srgbClr val="1D1D1B"/>
                  </a:solidFill>
                  <a:prstDash val="solid"/>
                  <a:miter/>
                </a:ln>
              </p:spPr>
              <p:txBody>
                <a:bodyPr rtlCol="0" anchor="ctr"/>
                <a:lstStyle/>
                <a:p>
                  <a:endParaRPr lang="en-GB"/>
                </a:p>
              </p:txBody>
            </p:sp>
          </p:grpSp>
        </p:grpSp>
      </p:grpSp>
      <p:grpSp>
        <p:nvGrpSpPr>
          <p:cNvPr id="293" name="Group 292">
            <a:extLst>
              <a:ext uri="{FF2B5EF4-FFF2-40B4-BE49-F238E27FC236}">
                <a16:creationId xmlns:a16="http://schemas.microsoft.com/office/drawing/2014/main" id="{879CD8C0-44FF-8E37-FBF6-5514ADDA37B4}"/>
              </a:ext>
            </a:extLst>
          </p:cNvPr>
          <p:cNvGrpSpPr/>
          <p:nvPr/>
        </p:nvGrpSpPr>
        <p:grpSpPr>
          <a:xfrm>
            <a:off x="3306027" y="1672086"/>
            <a:ext cx="464018" cy="506953"/>
            <a:chOff x="9259549" y="3771731"/>
            <a:chExt cx="914642" cy="1095973"/>
          </a:xfrm>
        </p:grpSpPr>
        <p:sp>
          <p:nvSpPr>
            <p:cNvPr id="294" name="Freeform: Shape 754">
              <a:extLst>
                <a:ext uri="{FF2B5EF4-FFF2-40B4-BE49-F238E27FC236}">
                  <a16:creationId xmlns:a16="http://schemas.microsoft.com/office/drawing/2014/main" id="{CA2431EF-61A5-8530-7CCD-88060572826D}"/>
                </a:ext>
              </a:extLst>
            </p:cNvPr>
            <p:cNvSpPr/>
            <p:nvPr/>
          </p:nvSpPr>
          <p:spPr>
            <a:xfrm>
              <a:off x="9409880" y="3875814"/>
              <a:ext cx="658976" cy="850841"/>
            </a:xfrm>
            <a:custGeom>
              <a:avLst/>
              <a:gdLst>
                <a:gd name="connsiteX0" fmla="*/ 413891 w 658976"/>
                <a:gd name="connsiteY0" fmla="*/ 694854 h 850841"/>
                <a:gd name="connsiteX1" fmla="*/ 411362 w 658976"/>
                <a:gd name="connsiteY1" fmla="*/ 693934 h 850841"/>
                <a:gd name="connsiteX2" fmla="*/ 404692 w 658976"/>
                <a:gd name="connsiteY2" fmla="*/ 632222 h 850841"/>
                <a:gd name="connsiteX3" fmla="*/ 404692 w 658976"/>
                <a:gd name="connsiteY3" fmla="*/ 618346 h 850841"/>
                <a:gd name="connsiteX4" fmla="*/ 617810 w 658976"/>
                <a:gd name="connsiteY4" fmla="*/ 370808 h 850841"/>
                <a:gd name="connsiteX5" fmla="*/ 627392 w 658976"/>
                <a:gd name="connsiteY5" fmla="*/ 373415 h 850841"/>
                <a:gd name="connsiteX6" fmla="*/ 631455 w 658976"/>
                <a:gd name="connsiteY6" fmla="*/ 372878 h 850841"/>
                <a:gd name="connsiteX7" fmla="*/ 658977 w 658976"/>
                <a:gd name="connsiteY7" fmla="*/ 317452 h 850841"/>
                <a:gd name="connsiteX8" fmla="*/ 627392 w 658976"/>
                <a:gd name="connsiteY8" fmla="*/ 261413 h 850841"/>
                <a:gd name="connsiteX9" fmla="*/ 622026 w 658976"/>
                <a:gd name="connsiteY9" fmla="*/ 262180 h 850841"/>
                <a:gd name="connsiteX10" fmla="*/ 585229 w 658976"/>
                <a:gd name="connsiteY10" fmla="*/ 168270 h 850841"/>
                <a:gd name="connsiteX11" fmla="*/ 522367 w 658976"/>
                <a:gd name="connsiteY11" fmla="*/ 83330 h 850841"/>
                <a:gd name="connsiteX12" fmla="*/ 433133 w 658976"/>
                <a:gd name="connsiteY12" fmla="*/ 17019 h 850841"/>
                <a:gd name="connsiteX13" fmla="*/ 329489 w 658976"/>
                <a:gd name="connsiteY13" fmla="*/ 0 h 850841"/>
                <a:gd name="connsiteX14" fmla="*/ 258117 w 658976"/>
                <a:gd name="connsiteY14" fmla="*/ 10196 h 850841"/>
                <a:gd name="connsiteX15" fmla="*/ 113689 w 658976"/>
                <a:gd name="connsiteY15" fmla="*/ 124880 h 850841"/>
                <a:gd name="connsiteX16" fmla="*/ 39941 w 658976"/>
                <a:gd name="connsiteY16" fmla="*/ 257734 h 850841"/>
                <a:gd name="connsiteX17" fmla="*/ 32965 w 658976"/>
                <a:gd name="connsiteY17" fmla="*/ 256430 h 850841"/>
                <a:gd name="connsiteX18" fmla="*/ 0 w 658976"/>
                <a:gd name="connsiteY18" fmla="*/ 314923 h 850841"/>
                <a:gd name="connsiteX19" fmla="*/ 32352 w 658976"/>
                <a:gd name="connsiteY19" fmla="*/ 373338 h 850841"/>
                <a:gd name="connsiteX20" fmla="*/ 32965 w 658976"/>
                <a:gd name="connsiteY20" fmla="*/ 373338 h 850841"/>
                <a:gd name="connsiteX21" fmla="*/ 43544 w 658976"/>
                <a:gd name="connsiteY21" fmla="*/ 370272 h 850841"/>
                <a:gd name="connsiteX22" fmla="*/ 252521 w 658976"/>
                <a:gd name="connsiteY22" fmla="*/ 616966 h 850841"/>
                <a:gd name="connsiteX23" fmla="*/ 247154 w 658976"/>
                <a:gd name="connsiteY23" fmla="*/ 686421 h 850841"/>
                <a:gd name="connsiteX24" fmla="*/ 414045 w 658976"/>
                <a:gd name="connsiteY24" fmla="*/ 694777 h 85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8976" h="850841">
                  <a:moveTo>
                    <a:pt x="413891" y="694854"/>
                  </a:moveTo>
                  <a:cubicBezTo>
                    <a:pt x="413125" y="694547"/>
                    <a:pt x="412282" y="694240"/>
                    <a:pt x="411362" y="693934"/>
                  </a:cubicBezTo>
                  <a:cubicBezTo>
                    <a:pt x="408066" y="674079"/>
                    <a:pt x="406302" y="653534"/>
                    <a:pt x="404692" y="632222"/>
                  </a:cubicBezTo>
                  <a:lnTo>
                    <a:pt x="404692" y="618346"/>
                  </a:lnTo>
                  <a:cubicBezTo>
                    <a:pt x="511481" y="587529"/>
                    <a:pt x="594658" y="491549"/>
                    <a:pt x="617810" y="370808"/>
                  </a:cubicBezTo>
                  <a:cubicBezTo>
                    <a:pt x="620875" y="372495"/>
                    <a:pt x="624019" y="373415"/>
                    <a:pt x="627392" y="373415"/>
                  </a:cubicBezTo>
                  <a:cubicBezTo>
                    <a:pt x="628772" y="373415"/>
                    <a:pt x="630152" y="373185"/>
                    <a:pt x="631455" y="372878"/>
                  </a:cubicBezTo>
                  <a:cubicBezTo>
                    <a:pt x="646940" y="369352"/>
                    <a:pt x="658977" y="345894"/>
                    <a:pt x="658977" y="317452"/>
                  </a:cubicBezTo>
                  <a:cubicBezTo>
                    <a:pt x="658977" y="286558"/>
                    <a:pt x="644794" y="261413"/>
                    <a:pt x="627392" y="261413"/>
                  </a:cubicBezTo>
                  <a:cubicBezTo>
                    <a:pt x="625553" y="261413"/>
                    <a:pt x="623789" y="261720"/>
                    <a:pt x="622026" y="262180"/>
                  </a:cubicBezTo>
                  <a:cubicBezTo>
                    <a:pt x="618269" y="228373"/>
                    <a:pt x="597494" y="198092"/>
                    <a:pt x="585229" y="168270"/>
                  </a:cubicBezTo>
                  <a:cubicBezTo>
                    <a:pt x="570203" y="131857"/>
                    <a:pt x="547742" y="111005"/>
                    <a:pt x="522367" y="83330"/>
                  </a:cubicBezTo>
                  <a:cubicBezTo>
                    <a:pt x="495459" y="53969"/>
                    <a:pt x="468627" y="33194"/>
                    <a:pt x="433133" y="17019"/>
                  </a:cubicBezTo>
                  <a:cubicBezTo>
                    <a:pt x="397639" y="843"/>
                    <a:pt x="368815" y="0"/>
                    <a:pt x="329489" y="0"/>
                  </a:cubicBezTo>
                  <a:cubicBezTo>
                    <a:pt x="302810" y="0"/>
                    <a:pt x="282648" y="2836"/>
                    <a:pt x="258117" y="10196"/>
                  </a:cubicBezTo>
                  <a:cubicBezTo>
                    <a:pt x="195102" y="29208"/>
                    <a:pt x="152248" y="68918"/>
                    <a:pt x="113689" y="124880"/>
                  </a:cubicBezTo>
                  <a:cubicBezTo>
                    <a:pt x="83560" y="168654"/>
                    <a:pt x="46993" y="200468"/>
                    <a:pt x="39941" y="257734"/>
                  </a:cubicBezTo>
                  <a:cubicBezTo>
                    <a:pt x="37717" y="256890"/>
                    <a:pt x="35341" y="256430"/>
                    <a:pt x="32965" y="256430"/>
                  </a:cubicBezTo>
                  <a:cubicBezTo>
                    <a:pt x="14796" y="256430"/>
                    <a:pt x="0" y="282648"/>
                    <a:pt x="0" y="314923"/>
                  </a:cubicBezTo>
                  <a:cubicBezTo>
                    <a:pt x="0" y="347197"/>
                    <a:pt x="14412" y="372725"/>
                    <a:pt x="32352" y="373338"/>
                  </a:cubicBezTo>
                  <a:cubicBezTo>
                    <a:pt x="32581" y="373338"/>
                    <a:pt x="32811" y="373338"/>
                    <a:pt x="32965" y="373338"/>
                  </a:cubicBezTo>
                  <a:cubicBezTo>
                    <a:pt x="36644" y="373338"/>
                    <a:pt x="40170" y="372265"/>
                    <a:pt x="43544" y="370272"/>
                  </a:cubicBezTo>
                  <a:cubicBezTo>
                    <a:pt x="66235" y="489556"/>
                    <a:pt x="147649" y="584922"/>
                    <a:pt x="252521" y="616966"/>
                  </a:cubicBezTo>
                  <a:cubicBezTo>
                    <a:pt x="250758" y="640731"/>
                    <a:pt x="251141" y="662963"/>
                    <a:pt x="247154" y="686421"/>
                  </a:cubicBezTo>
                  <a:cubicBezTo>
                    <a:pt x="343824" y="970909"/>
                    <a:pt x="380161" y="827170"/>
                    <a:pt x="414045" y="694777"/>
                  </a:cubicBezTo>
                  <a:close/>
                </a:path>
              </a:pathLst>
            </a:custGeom>
            <a:solidFill>
              <a:srgbClr val="E2BFA6"/>
            </a:solidFill>
            <a:ln w="7663" cap="flat">
              <a:solidFill>
                <a:srgbClr val="1D1D1B"/>
              </a:solidFill>
              <a:prstDash val="solid"/>
              <a:miter/>
            </a:ln>
          </p:spPr>
          <p:txBody>
            <a:bodyPr rtlCol="0" anchor="ctr"/>
            <a:lstStyle/>
            <a:p>
              <a:endParaRPr lang="en-GB"/>
            </a:p>
          </p:txBody>
        </p:sp>
        <p:sp>
          <p:nvSpPr>
            <p:cNvPr id="295" name="Freeform: Shape 755">
              <a:extLst>
                <a:ext uri="{FF2B5EF4-FFF2-40B4-BE49-F238E27FC236}">
                  <a16:creationId xmlns:a16="http://schemas.microsoft.com/office/drawing/2014/main" id="{2FF1BDF0-539E-B525-5D44-38DF71ED7AC5}"/>
                </a:ext>
              </a:extLst>
            </p:cNvPr>
            <p:cNvSpPr/>
            <p:nvPr/>
          </p:nvSpPr>
          <p:spPr>
            <a:xfrm>
              <a:off x="9423910" y="4232057"/>
              <a:ext cx="46303" cy="43849"/>
            </a:xfrm>
            <a:custGeom>
              <a:avLst/>
              <a:gdLst>
                <a:gd name="connsiteX0" fmla="*/ 46303 w 46303"/>
                <a:gd name="connsiteY0" fmla="*/ 21925 h 43849"/>
                <a:gd name="connsiteX1" fmla="*/ 23151 w 46303"/>
                <a:gd name="connsiteY1" fmla="*/ 43850 h 43849"/>
                <a:gd name="connsiteX2" fmla="*/ -1 w 46303"/>
                <a:gd name="connsiteY2" fmla="*/ 21925 h 43849"/>
                <a:gd name="connsiteX3" fmla="*/ 23151 w 46303"/>
                <a:gd name="connsiteY3" fmla="*/ 0 h 43849"/>
                <a:gd name="connsiteX4" fmla="*/ 46303 w 46303"/>
                <a:gd name="connsiteY4" fmla="*/ 21925 h 43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03" h="43849">
                  <a:moveTo>
                    <a:pt x="46303" y="21925"/>
                  </a:moveTo>
                  <a:cubicBezTo>
                    <a:pt x="46303" y="34034"/>
                    <a:pt x="35938" y="43850"/>
                    <a:pt x="23151" y="43850"/>
                  </a:cubicBezTo>
                  <a:cubicBezTo>
                    <a:pt x="10365" y="43850"/>
                    <a:pt x="-1" y="34034"/>
                    <a:pt x="-1" y="21925"/>
                  </a:cubicBezTo>
                  <a:cubicBezTo>
                    <a:pt x="-1" y="9816"/>
                    <a:pt x="10364" y="0"/>
                    <a:pt x="23151" y="0"/>
                  </a:cubicBezTo>
                  <a:cubicBezTo>
                    <a:pt x="35937" y="0"/>
                    <a:pt x="46303" y="9816"/>
                    <a:pt x="46303" y="21925"/>
                  </a:cubicBezTo>
                  <a:close/>
                </a:path>
              </a:pathLst>
            </a:custGeom>
            <a:solidFill>
              <a:srgbClr val="396954"/>
            </a:solidFill>
            <a:ln w="5670" cap="flat">
              <a:solidFill>
                <a:srgbClr val="1D1D1B"/>
              </a:solidFill>
              <a:prstDash val="solid"/>
              <a:round/>
            </a:ln>
          </p:spPr>
          <p:txBody>
            <a:bodyPr rtlCol="0" anchor="ctr"/>
            <a:lstStyle/>
            <a:p>
              <a:endParaRPr lang="en-GB"/>
            </a:p>
          </p:txBody>
        </p:sp>
        <p:sp>
          <p:nvSpPr>
            <p:cNvPr id="296" name="Freeform: Shape 756">
              <a:extLst>
                <a:ext uri="{FF2B5EF4-FFF2-40B4-BE49-F238E27FC236}">
                  <a16:creationId xmlns:a16="http://schemas.microsoft.com/office/drawing/2014/main" id="{A2CE7D2D-8FA5-0EBA-1033-782863D1E6A1}"/>
                </a:ext>
              </a:extLst>
            </p:cNvPr>
            <p:cNvSpPr/>
            <p:nvPr/>
          </p:nvSpPr>
          <p:spPr>
            <a:xfrm>
              <a:off x="10006685" y="4232057"/>
              <a:ext cx="46303" cy="43849"/>
            </a:xfrm>
            <a:custGeom>
              <a:avLst/>
              <a:gdLst>
                <a:gd name="connsiteX0" fmla="*/ 46303 w 46303"/>
                <a:gd name="connsiteY0" fmla="*/ 21925 h 43849"/>
                <a:gd name="connsiteX1" fmla="*/ 23151 w 46303"/>
                <a:gd name="connsiteY1" fmla="*/ 43850 h 43849"/>
                <a:gd name="connsiteX2" fmla="*/ -1 w 46303"/>
                <a:gd name="connsiteY2" fmla="*/ 21925 h 43849"/>
                <a:gd name="connsiteX3" fmla="*/ 23151 w 46303"/>
                <a:gd name="connsiteY3" fmla="*/ 0 h 43849"/>
                <a:gd name="connsiteX4" fmla="*/ 46303 w 46303"/>
                <a:gd name="connsiteY4" fmla="*/ 21925 h 43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03" h="43849">
                  <a:moveTo>
                    <a:pt x="46303" y="21925"/>
                  </a:moveTo>
                  <a:cubicBezTo>
                    <a:pt x="46303" y="34034"/>
                    <a:pt x="35938" y="43850"/>
                    <a:pt x="23151" y="43850"/>
                  </a:cubicBezTo>
                  <a:cubicBezTo>
                    <a:pt x="10365" y="43850"/>
                    <a:pt x="-1" y="34034"/>
                    <a:pt x="-1" y="21925"/>
                  </a:cubicBezTo>
                  <a:cubicBezTo>
                    <a:pt x="-1" y="9816"/>
                    <a:pt x="10364" y="0"/>
                    <a:pt x="23151" y="0"/>
                  </a:cubicBezTo>
                  <a:cubicBezTo>
                    <a:pt x="35937" y="0"/>
                    <a:pt x="46303" y="9816"/>
                    <a:pt x="46303" y="21925"/>
                  </a:cubicBezTo>
                  <a:close/>
                </a:path>
              </a:pathLst>
            </a:custGeom>
            <a:solidFill>
              <a:srgbClr val="396954"/>
            </a:solidFill>
            <a:ln w="5670" cap="flat">
              <a:solidFill>
                <a:srgbClr val="1D1D1B"/>
              </a:solidFill>
              <a:prstDash val="solid"/>
              <a:round/>
            </a:ln>
          </p:spPr>
          <p:txBody>
            <a:bodyPr rtlCol="0" anchor="ctr"/>
            <a:lstStyle/>
            <a:p>
              <a:endParaRPr lang="en-GB"/>
            </a:p>
          </p:txBody>
        </p:sp>
        <p:sp>
          <p:nvSpPr>
            <p:cNvPr id="297" name="Freeform: Shape 757">
              <a:extLst>
                <a:ext uri="{FF2B5EF4-FFF2-40B4-BE49-F238E27FC236}">
                  <a16:creationId xmlns:a16="http://schemas.microsoft.com/office/drawing/2014/main" id="{5CE5DA01-A162-31FE-15B5-430E5589E8C8}"/>
                </a:ext>
              </a:extLst>
            </p:cNvPr>
            <p:cNvSpPr/>
            <p:nvPr/>
          </p:nvSpPr>
          <p:spPr>
            <a:xfrm>
              <a:off x="9613951" y="4041049"/>
              <a:ext cx="248611" cy="22813"/>
            </a:xfrm>
            <a:custGeom>
              <a:avLst/>
              <a:gdLst>
                <a:gd name="connsiteX0" fmla="*/ 0 w 248611"/>
                <a:gd name="connsiteY0" fmla="*/ 20437 h 22813"/>
                <a:gd name="connsiteX1" fmla="*/ 124038 w 248611"/>
                <a:gd name="connsiteY1" fmla="*/ 13691 h 22813"/>
                <a:gd name="connsiteX2" fmla="*/ 185979 w 248611"/>
                <a:gd name="connsiteY2" fmla="*/ 12235 h 22813"/>
                <a:gd name="connsiteX3" fmla="*/ 248611 w 248611"/>
                <a:gd name="connsiteY3" fmla="*/ 22814 h 22813"/>
              </a:gdLst>
              <a:ahLst/>
              <a:cxnLst>
                <a:cxn ang="0">
                  <a:pos x="connsiteX0" y="connsiteY0"/>
                </a:cxn>
                <a:cxn ang="0">
                  <a:pos x="connsiteX1" y="connsiteY1"/>
                </a:cxn>
                <a:cxn ang="0">
                  <a:pos x="connsiteX2" y="connsiteY2"/>
                </a:cxn>
                <a:cxn ang="0">
                  <a:pos x="connsiteX3" y="connsiteY3"/>
                </a:cxn>
              </a:cxnLst>
              <a:rect l="l" t="t" r="r" b="b"/>
              <a:pathLst>
                <a:path w="248611" h="22813">
                  <a:moveTo>
                    <a:pt x="0" y="20437"/>
                  </a:moveTo>
                  <a:cubicBezTo>
                    <a:pt x="51517" y="-11990"/>
                    <a:pt x="80341" y="812"/>
                    <a:pt x="124038" y="13691"/>
                  </a:cubicBezTo>
                  <a:cubicBezTo>
                    <a:pt x="144736" y="19824"/>
                    <a:pt x="165128" y="15224"/>
                    <a:pt x="185979" y="12235"/>
                  </a:cubicBezTo>
                  <a:cubicBezTo>
                    <a:pt x="206832" y="9245"/>
                    <a:pt x="231439" y="8095"/>
                    <a:pt x="248611" y="22814"/>
                  </a:cubicBezTo>
                </a:path>
              </a:pathLst>
            </a:custGeom>
            <a:noFill/>
            <a:ln w="7663" cap="rnd">
              <a:solidFill>
                <a:srgbClr val="1D1D1B"/>
              </a:solidFill>
              <a:prstDash val="solid"/>
              <a:round/>
            </a:ln>
          </p:spPr>
          <p:txBody>
            <a:bodyPr rtlCol="0" anchor="ctr"/>
            <a:lstStyle/>
            <a:p>
              <a:endParaRPr lang="en-GB"/>
            </a:p>
          </p:txBody>
        </p:sp>
        <p:sp>
          <p:nvSpPr>
            <p:cNvPr id="298" name="Freeform: Shape 758">
              <a:extLst>
                <a:ext uri="{FF2B5EF4-FFF2-40B4-BE49-F238E27FC236}">
                  <a16:creationId xmlns:a16="http://schemas.microsoft.com/office/drawing/2014/main" id="{40132176-7D58-9AD8-E42D-751B149B5B64}"/>
                </a:ext>
              </a:extLst>
            </p:cNvPr>
            <p:cNvSpPr/>
            <p:nvPr/>
          </p:nvSpPr>
          <p:spPr>
            <a:xfrm>
              <a:off x="9651438" y="4088161"/>
              <a:ext cx="173560" cy="15949"/>
            </a:xfrm>
            <a:custGeom>
              <a:avLst/>
              <a:gdLst>
                <a:gd name="connsiteX0" fmla="*/ 0 w 173560"/>
                <a:gd name="connsiteY0" fmla="*/ 14263 h 15949"/>
                <a:gd name="connsiteX1" fmla="*/ 86627 w 173560"/>
                <a:gd name="connsiteY1" fmla="*/ 9586 h 15949"/>
                <a:gd name="connsiteX2" fmla="*/ 129864 w 173560"/>
                <a:gd name="connsiteY2" fmla="*/ 8590 h 15949"/>
                <a:gd name="connsiteX3" fmla="*/ 173560 w 173560"/>
                <a:gd name="connsiteY3" fmla="*/ 15949 h 15949"/>
              </a:gdLst>
              <a:ahLst/>
              <a:cxnLst>
                <a:cxn ang="0">
                  <a:pos x="connsiteX0" y="connsiteY0"/>
                </a:cxn>
                <a:cxn ang="0">
                  <a:pos x="connsiteX1" y="connsiteY1"/>
                </a:cxn>
                <a:cxn ang="0">
                  <a:pos x="connsiteX2" y="connsiteY2"/>
                </a:cxn>
                <a:cxn ang="0">
                  <a:pos x="connsiteX3" y="connsiteY3"/>
                </a:cxn>
              </a:cxnLst>
              <a:rect l="l" t="t" r="r" b="b"/>
              <a:pathLst>
                <a:path w="173560" h="15949">
                  <a:moveTo>
                    <a:pt x="0" y="14263"/>
                  </a:moveTo>
                  <a:cubicBezTo>
                    <a:pt x="35954" y="-8352"/>
                    <a:pt x="56039" y="540"/>
                    <a:pt x="86627" y="9586"/>
                  </a:cubicBezTo>
                  <a:cubicBezTo>
                    <a:pt x="101116" y="13879"/>
                    <a:pt x="115298" y="10659"/>
                    <a:pt x="129864" y="8590"/>
                  </a:cubicBezTo>
                  <a:cubicBezTo>
                    <a:pt x="144430" y="6520"/>
                    <a:pt x="161601" y="5677"/>
                    <a:pt x="173560" y="15949"/>
                  </a:cubicBezTo>
                </a:path>
              </a:pathLst>
            </a:custGeom>
            <a:noFill/>
            <a:ln w="7663" cap="rnd">
              <a:solidFill>
                <a:srgbClr val="1D1D1B"/>
              </a:solidFill>
              <a:prstDash val="solid"/>
              <a:round/>
            </a:ln>
          </p:spPr>
          <p:txBody>
            <a:bodyPr rtlCol="0" anchor="ctr"/>
            <a:lstStyle/>
            <a:p>
              <a:endParaRPr lang="en-GB"/>
            </a:p>
          </p:txBody>
        </p:sp>
        <p:sp>
          <p:nvSpPr>
            <p:cNvPr id="299" name="Freeform: Shape 759">
              <a:extLst>
                <a:ext uri="{FF2B5EF4-FFF2-40B4-BE49-F238E27FC236}">
                  <a16:creationId xmlns:a16="http://schemas.microsoft.com/office/drawing/2014/main" id="{35DB5D02-286D-CE19-0BE8-AF2D70904888}"/>
                </a:ext>
              </a:extLst>
            </p:cNvPr>
            <p:cNvSpPr/>
            <p:nvPr/>
          </p:nvSpPr>
          <p:spPr>
            <a:xfrm>
              <a:off x="9436216" y="3771731"/>
              <a:ext cx="599741" cy="448749"/>
            </a:xfrm>
            <a:custGeom>
              <a:avLst/>
              <a:gdLst>
                <a:gd name="connsiteX0" fmla="*/ 216833 w 599741"/>
                <a:gd name="connsiteY0" fmla="*/ 37004 h 448749"/>
                <a:gd name="connsiteX1" fmla="*/ 196441 w 599741"/>
                <a:gd name="connsiteY1" fmla="*/ 86680 h 448749"/>
                <a:gd name="connsiteX2" fmla="*/ 160334 w 599741"/>
                <a:gd name="connsiteY2" fmla="*/ 113435 h 448749"/>
                <a:gd name="connsiteX3" fmla="*/ 105061 w 599741"/>
                <a:gd name="connsiteY3" fmla="*/ 154219 h 448749"/>
                <a:gd name="connsiteX4" fmla="*/ 78076 w 599741"/>
                <a:gd name="connsiteY4" fmla="*/ 206578 h 448749"/>
                <a:gd name="connsiteX5" fmla="*/ 37063 w 599741"/>
                <a:gd name="connsiteY5" fmla="*/ 257481 h 448749"/>
                <a:gd name="connsiteX6" fmla="*/ 24337 w 599741"/>
                <a:gd name="connsiteY6" fmla="*/ 298264 h 448749"/>
                <a:gd name="connsiteX7" fmla="*/ 113 w 599741"/>
                <a:gd name="connsiteY7" fmla="*/ 354380 h 448749"/>
                <a:gd name="connsiteX8" fmla="*/ 20504 w 599741"/>
                <a:gd name="connsiteY8" fmla="*/ 390104 h 448749"/>
                <a:gd name="connsiteX9" fmla="*/ 35836 w 599741"/>
                <a:gd name="connsiteY9" fmla="*/ 448749 h 448749"/>
                <a:gd name="connsiteX10" fmla="*/ 58375 w 599741"/>
                <a:gd name="connsiteY10" fmla="*/ 382055 h 448749"/>
                <a:gd name="connsiteX11" fmla="*/ 96321 w 599741"/>
                <a:gd name="connsiteY11" fmla="*/ 327855 h 448749"/>
                <a:gd name="connsiteX12" fmla="*/ 141628 w 599741"/>
                <a:gd name="connsiteY12" fmla="*/ 296271 h 448749"/>
                <a:gd name="connsiteX13" fmla="*/ 199431 w 599741"/>
                <a:gd name="connsiteY13" fmla="*/ 251271 h 448749"/>
                <a:gd name="connsiteX14" fmla="*/ 230018 w 599741"/>
                <a:gd name="connsiteY14" fmla="*/ 209644 h 448749"/>
                <a:gd name="connsiteX15" fmla="*/ 292037 w 599741"/>
                <a:gd name="connsiteY15" fmla="*/ 241919 h 448749"/>
                <a:gd name="connsiteX16" fmla="*/ 354055 w 599741"/>
                <a:gd name="connsiteY16" fmla="*/ 243605 h 448749"/>
                <a:gd name="connsiteX17" fmla="*/ 399055 w 599741"/>
                <a:gd name="connsiteY17" fmla="*/ 271663 h 448749"/>
                <a:gd name="connsiteX18" fmla="*/ 467897 w 599741"/>
                <a:gd name="connsiteY18" fmla="*/ 286995 h 448749"/>
                <a:gd name="connsiteX19" fmla="*/ 517189 w 599741"/>
                <a:gd name="connsiteY19" fmla="*/ 338818 h 448749"/>
                <a:gd name="connsiteX20" fmla="*/ 549463 w 599741"/>
                <a:gd name="connsiteY20" fmla="*/ 362583 h 448749"/>
                <a:gd name="connsiteX21" fmla="*/ 578748 w 599741"/>
                <a:gd name="connsiteY21" fmla="*/ 420768 h 448749"/>
                <a:gd name="connsiteX22" fmla="*/ 597837 w 599741"/>
                <a:gd name="connsiteY22" fmla="*/ 363426 h 448749"/>
                <a:gd name="connsiteX23" fmla="*/ 582504 w 599741"/>
                <a:gd name="connsiteY23" fmla="*/ 307310 h 448749"/>
                <a:gd name="connsiteX24" fmla="*/ 565102 w 599741"/>
                <a:gd name="connsiteY24" fmla="*/ 242302 h 448749"/>
                <a:gd name="connsiteX25" fmla="*/ 538117 w 599741"/>
                <a:gd name="connsiteY25" fmla="*/ 199908 h 448749"/>
                <a:gd name="connsiteX26" fmla="*/ 500937 w 599741"/>
                <a:gd name="connsiteY26" fmla="*/ 170471 h 448749"/>
                <a:gd name="connsiteX27" fmla="*/ 466593 w 599741"/>
                <a:gd name="connsiteY27" fmla="*/ 133137 h 448749"/>
                <a:gd name="connsiteX28" fmla="*/ 411704 w 599741"/>
                <a:gd name="connsiteY28" fmla="*/ 110139 h 448749"/>
                <a:gd name="connsiteX29" fmla="*/ 382420 w 599741"/>
                <a:gd name="connsiteY29" fmla="*/ 38307 h 448749"/>
                <a:gd name="connsiteX30" fmla="*/ 300853 w 599741"/>
                <a:gd name="connsiteY30" fmla="*/ 54 h 448749"/>
                <a:gd name="connsiteX31" fmla="*/ 216756 w 599741"/>
                <a:gd name="connsiteY31" fmla="*/ 37004 h 448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599741" h="448749">
                  <a:moveTo>
                    <a:pt x="216833" y="37004"/>
                  </a:moveTo>
                  <a:cubicBezTo>
                    <a:pt x="204797" y="58623"/>
                    <a:pt x="201501" y="72728"/>
                    <a:pt x="196441" y="86680"/>
                  </a:cubicBezTo>
                  <a:cubicBezTo>
                    <a:pt x="186935" y="112822"/>
                    <a:pt x="188391" y="103239"/>
                    <a:pt x="160334" y="113435"/>
                  </a:cubicBezTo>
                  <a:cubicBezTo>
                    <a:pt x="141015" y="120411"/>
                    <a:pt x="120087" y="141416"/>
                    <a:pt x="105061" y="154219"/>
                  </a:cubicBezTo>
                  <a:cubicBezTo>
                    <a:pt x="98085" y="160198"/>
                    <a:pt x="88196" y="181893"/>
                    <a:pt x="78076" y="206578"/>
                  </a:cubicBezTo>
                  <a:cubicBezTo>
                    <a:pt x="69413" y="227660"/>
                    <a:pt x="44423" y="240079"/>
                    <a:pt x="37063" y="257481"/>
                  </a:cubicBezTo>
                  <a:cubicBezTo>
                    <a:pt x="32080" y="269210"/>
                    <a:pt x="27404" y="294201"/>
                    <a:pt x="24337" y="298264"/>
                  </a:cubicBezTo>
                  <a:cubicBezTo>
                    <a:pt x="11228" y="315360"/>
                    <a:pt x="6782" y="334372"/>
                    <a:pt x="113" y="354380"/>
                  </a:cubicBezTo>
                  <a:cubicBezTo>
                    <a:pt x="-1191" y="358213"/>
                    <a:pt x="9005" y="363273"/>
                    <a:pt x="20504" y="390104"/>
                  </a:cubicBezTo>
                  <a:cubicBezTo>
                    <a:pt x="30163" y="412566"/>
                    <a:pt x="32694" y="424908"/>
                    <a:pt x="35836" y="448749"/>
                  </a:cubicBezTo>
                  <a:cubicBezTo>
                    <a:pt x="47106" y="425598"/>
                    <a:pt x="39976" y="400913"/>
                    <a:pt x="58375" y="382055"/>
                  </a:cubicBezTo>
                  <a:cubicBezTo>
                    <a:pt x="71483" y="368639"/>
                    <a:pt x="80683" y="338435"/>
                    <a:pt x="96321" y="327855"/>
                  </a:cubicBezTo>
                  <a:cubicBezTo>
                    <a:pt x="108817" y="319346"/>
                    <a:pt x="127982" y="302557"/>
                    <a:pt x="141628" y="296271"/>
                  </a:cubicBezTo>
                  <a:cubicBezTo>
                    <a:pt x="156117" y="289602"/>
                    <a:pt x="178885" y="267217"/>
                    <a:pt x="199431" y="251271"/>
                  </a:cubicBezTo>
                  <a:cubicBezTo>
                    <a:pt x="210469" y="242685"/>
                    <a:pt x="224115" y="217540"/>
                    <a:pt x="230018" y="209644"/>
                  </a:cubicBezTo>
                  <a:cubicBezTo>
                    <a:pt x="245350" y="224670"/>
                    <a:pt x="268731" y="232106"/>
                    <a:pt x="292037" y="241919"/>
                  </a:cubicBezTo>
                  <a:cubicBezTo>
                    <a:pt x="311355" y="250045"/>
                    <a:pt x="333893" y="235939"/>
                    <a:pt x="354055" y="243605"/>
                  </a:cubicBezTo>
                  <a:cubicBezTo>
                    <a:pt x="377437" y="252498"/>
                    <a:pt x="380503" y="259397"/>
                    <a:pt x="399055" y="271663"/>
                  </a:cubicBezTo>
                  <a:cubicBezTo>
                    <a:pt x="409634" y="278639"/>
                    <a:pt x="460460" y="277796"/>
                    <a:pt x="467897" y="286995"/>
                  </a:cubicBezTo>
                  <a:cubicBezTo>
                    <a:pt x="480393" y="302481"/>
                    <a:pt x="502394" y="325402"/>
                    <a:pt x="517189" y="338818"/>
                  </a:cubicBezTo>
                  <a:cubicBezTo>
                    <a:pt x="522709" y="343801"/>
                    <a:pt x="537581" y="348170"/>
                    <a:pt x="549463" y="362583"/>
                  </a:cubicBezTo>
                  <a:cubicBezTo>
                    <a:pt x="569702" y="387114"/>
                    <a:pt x="568935" y="419618"/>
                    <a:pt x="578748" y="420768"/>
                  </a:cubicBezTo>
                  <a:cubicBezTo>
                    <a:pt x="578902" y="405973"/>
                    <a:pt x="583885" y="381288"/>
                    <a:pt x="597837" y="363426"/>
                  </a:cubicBezTo>
                  <a:cubicBezTo>
                    <a:pt x="605963" y="353077"/>
                    <a:pt x="585648" y="319883"/>
                    <a:pt x="582504" y="307310"/>
                  </a:cubicBezTo>
                  <a:cubicBezTo>
                    <a:pt x="576678" y="283775"/>
                    <a:pt x="576065" y="263384"/>
                    <a:pt x="565102" y="242302"/>
                  </a:cubicBezTo>
                  <a:cubicBezTo>
                    <a:pt x="557359" y="227430"/>
                    <a:pt x="548314" y="213247"/>
                    <a:pt x="538117" y="199908"/>
                  </a:cubicBezTo>
                  <a:cubicBezTo>
                    <a:pt x="528458" y="187336"/>
                    <a:pt x="512667" y="181510"/>
                    <a:pt x="500937" y="170471"/>
                  </a:cubicBezTo>
                  <a:cubicBezTo>
                    <a:pt x="489208" y="159432"/>
                    <a:pt x="480852" y="142643"/>
                    <a:pt x="466593" y="133137"/>
                  </a:cubicBezTo>
                  <a:cubicBezTo>
                    <a:pt x="450725" y="122558"/>
                    <a:pt x="430026" y="118035"/>
                    <a:pt x="411704" y="110139"/>
                  </a:cubicBezTo>
                  <a:cubicBezTo>
                    <a:pt x="397368" y="104006"/>
                    <a:pt x="406568" y="82924"/>
                    <a:pt x="382420" y="38307"/>
                  </a:cubicBezTo>
                  <a:cubicBezTo>
                    <a:pt x="371074" y="17456"/>
                    <a:pt x="323774" y="1357"/>
                    <a:pt x="300853" y="54"/>
                  </a:cubicBezTo>
                  <a:cubicBezTo>
                    <a:pt x="280921" y="-1020"/>
                    <a:pt x="229481" y="14083"/>
                    <a:pt x="216756" y="37004"/>
                  </a:cubicBezTo>
                  <a:close/>
                </a:path>
              </a:pathLst>
            </a:custGeom>
            <a:solidFill>
              <a:srgbClr val="EDEDED"/>
            </a:solidFill>
            <a:ln w="7663" cap="rnd">
              <a:solidFill>
                <a:srgbClr val="1D1D1B"/>
              </a:solidFill>
              <a:prstDash val="solid"/>
              <a:round/>
            </a:ln>
          </p:spPr>
          <p:txBody>
            <a:bodyPr rtlCol="0" anchor="ctr"/>
            <a:lstStyle/>
            <a:p>
              <a:endParaRPr lang="en-GB"/>
            </a:p>
          </p:txBody>
        </p:sp>
        <p:sp>
          <p:nvSpPr>
            <p:cNvPr id="300" name="Freeform: Shape 760">
              <a:extLst>
                <a:ext uri="{FF2B5EF4-FFF2-40B4-BE49-F238E27FC236}">
                  <a16:creationId xmlns:a16="http://schemas.microsoft.com/office/drawing/2014/main" id="{2F40C25D-3522-0D24-28CB-4AD976BB8722}"/>
                </a:ext>
              </a:extLst>
            </p:cNvPr>
            <p:cNvSpPr/>
            <p:nvPr/>
          </p:nvSpPr>
          <p:spPr>
            <a:xfrm>
              <a:off x="9623687" y="3866757"/>
              <a:ext cx="221319" cy="13732"/>
            </a:xfrm>
            <a:custGeom>
              <a:avLst/>
              <a:gdLst>
                <a:gd name="connsiteX0" fmla="*/ 0 w 221319"/>
                <a:gd name="connsiteY0" fmla="*/ 10360 h 13732"/>
                <a:gd name="connsiteX1" fmla="*/ 117674 w 221319"/>
                <a:gd name="connsiteY1" fmla="*/ 164 h 13732"/>
                <a:gd name="connsiteX2" fmla="*/ 221320 w 221319"/>
                <a:gd name="connsiteY2" fmla="*/ 13733 h 13732"/>
              </a:gdLst>
              <a:ahLst/>
              <a:cxnLst>
                <a:cxn ang="0">
                  <a:pos x="connsiteX0" y="connsiteY0"/>
                </a:cxn>
                <a:cxn ang="0">
                  <a:pos x="connsiteX1" y="connsiteY1"/>
                </a:cxn>
                <a:cxn ang="0">
                  <a:pos x="connsiteX2" y="connsiteY2"/>
                </a:cxn>
              </a:cxnLst>
              <a:rect l="l" t="t" r="r" b="b"/>
              <a:pathLst>
                <a:path w="221319" h="13732">
                  <a:moveTo>
                    <a:pt x="0" y="10360"/>
                  </a:moveTo>
                  <a:cubicBezTo>
                    <a:pt x="0" y="10360"/>
                    <a:pt x="19088" y="-1523"/>
                    <a:pt x="117674" y="164"/>
                  </a:cubicBezTo>
                  <a:cubicBezTo>
                    <a:pt x="170340" y="1084"/>
                    <a:pt x="221320" y="13733"/>
                    <a:pt x="221320" y="13733"/>
                  </a:cubicBezTo>
                </a:path>
              </a:pathLst>
            </a:custGeom>
            <a:solidFill>
              <a:srgbClr val="EDEDED"/>
            </a:solidFill>
            <a:ln w="7663" cap="rnd">
              <a:solidFill>
                <a:srgbClr val="1D1D1B"/>
              </a:solidFill>
              <a:prstDash val="solid"/>
              <a:round/>
            </a:ln>
          </p:spPr>
          <p:txBody>
            <a:bodyPr rtlCol="0" anchor="ctr"/>
            <a:lstStyle/>
            <a:p>
              <a:endParaRPr lang="en-GB"/>
            </a:p>
          </p:txBody>
        </p:sp>
        <p:sp>
          <p:nvSpPr>
            <p:cNvPr id="301" name="Freeform: Shape 761">
              <a:extLst>
                <a:ext uri="{FF2B5EF4-FFF2-40B4-BE49-F238E27FC236}">
                  <a16:creationId xmlns:a16="http://schemas.microsoft.com/office/drawing/2014/main" id="{71D5F371-56BA-CF41-4160-3028AC532AB0}"/>
                </a:ext>
              </a:extLst>
            </p:cNvPr>
            <p:cNvSpPr/>
            <p:nvPr/>
          </p:nvSpPr>
          <p:spPr>
            <a:xfrm>
              <a:off x="9803984" y="4129346"/>
              <a:ext cx="114505" cy="28688"/>
            </a:xfrm>
            <a:custGeom>
              <a:avLst/>
              <a:gdLst>
                <a:gd name="connsiteX0" fmla="*/ 114157 w 114505"/>
                <a:gd name="connsiteY0" fmla="*/ 25283 h 28688"/>
                <a:gd name="connsiteX1" fmla="*/ 470 w 114505"/>
                <a:gd name="connsiteY1" fmla="*/ 25590 h 28688"/>
                <a:gd name="connsiteX2" fmla="*/ 2922 w 114505"/>
                <a:gd name="connsiteY2" fmla="*/ 28503 h 28688"/>
                <a:gd name="connsiteX3" fmla="*/ 111551 w 114505"/>
                <a:gd name="connsiteY3" fmla="*/ 28120 h 28688"/>
                <a:gd name="connsiteX4" fmla="*/ 114157 w 114505"/>
                <a:gd name="connsiteY4" fmla="*/ 25283 h 28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505" h="28688">
                  <a:moveTo>
                    <a:pt x="114157" y="25283"/>
                  </a:moveTo>
                  <a:cubicBezTo>
                    <a:pt x="86790" y="-10364"/>
                    <a:pt x="29524" y="-6531"/>
                    <a:pt x="470" y="25590"/>
                  </a:cubicBezTo>
                  <a:cubicBezTo>
                    <a:pt x="-911" y="27123"/>
                    <a:pt x="1006" y="29346"/>
                    <a:pt x="2922" y="28503"/>
                  </a:cubicBezTo>
                  <a:cubicBezTo>
                    <a:pt x="41943" y="11408"/>
                    <a:pt x="77897" y="12481"/>
                    <a:pt x="111551" y="28120"/>
                  </a:cubicBezTo>
                  <a:cubicBezTo>
                    <a:pt x="113391" y="28963"/>
                    <a:pt x="115307" y="26893"/>
                    <a:pt x="114157" y="25283"/>
                  </a:cubicBezTo>
                  <a:close/>
                </a:path>
              </a:pathLst>
            </a:custGeom>
            <a:solidFill>
              <a:srgbClr val="EDEDED"/>
            </a:solidFill>
            <a:ln w="3601" cap="flat">
              <a:solidFill>
                <a:srgbClr val="1D1D1B"/>
              </a:solidFill>
              <a:prstDash val="solid"/>
              <a:miter/>
            </a:ln>
          </p:spPr>
          <p:txBody>
            <a:bodyPr rtlCol="0" anchor="ctr"/>
            <a:lstStyle/>
            <a:p>
              <a:endParaRPr lang="en-GB"/>
            </a:p>
          </p:txBody>
        </p:sp>
        <p:sp>
          <p:nvSpPr>
            <p:cNvPr id="302" name="Freeform: Shape 762">
              <a:extLst>
                <a:ext uri="{FF2B5EF4-FFF2-40B4-BE49-F238E27FC236}">
                  <a16:creationId xmlns:a16="http://schemas.microsoft.com/office/drawing/2014/main" id="{AB36F13F-7401-31A8-5FA7-F12C0093A602}"/>
                </a:ext>
              </a:extLst>
            </p:cNvPr>
            <p:cNvSpPr/>
            <p:nvPr/>
          </p:nvSpPr>
          <p:spPr>
            <a:xfrm>
              <a:off x="9560555" y="4129346"/>
              <a:ext cx="114505" cy="28688"/>
            </a:xfrm>
            <a:custGeom>
              <a:avLst/>
              <a:gdLst>
                <a:gd name="connsiteX0" fmla="*/ 348 w 114505"/>
                <a:gd name="connsiteY0" fmla="*/ 25283 h 28688"/>
                <a:gd name="connsiteX1" fmla="*/ 114036 w 114505"/>
                <a:gd name="connsiteY1" fmla="*/ 25590 h 28688"/>
                <a:gd name="connsiteX2" fmla="*/ 111583 w 114505"/>
                <a:gd name="connsiteY2" fmla="*/ 28503 h 28688"/>
                <a:gd name="connsiteX3" fmla="*/ 2954 w 114505"/>
                <a:gd name="connsiteY3" fmla="*/ 28120 h 28688"/>
                <a:gd name="connsiteX4" fmla="*/ 348 w 114505"/>
                <a:gd name="connsiteY4" fmla="*/ 25283 h 28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505" h="28688">
                  <a:moveTo>
                    <a:pt x="348" y="25283"/>
                  </a:moveTo>
                  <a:cubicBezTo>
                    <a:pt x="27715" y="-10364"/>
                    <a:pt x="84981" y="-6531"/>
                    <a:pt x="114036" y="25590"/>
                  </a:cubicBezTo>
                  <a:cubicBezTo>
                    <a:pt x="115416" y="27123"/>
                    <a:pt x="113499" y="29346"/>
                    <a:pt x="111583" y="28503"/>
                  </a:cubicBezTo>
                  <a:cubicBezTo>
                    <a:pt x="72562" y="11408"/>
                    <a:pt x="36608" y="12481"/>
                    <a:pt x="2954" y="28120"/>
                  </a:cubicBezTo>
                  <a:cubicBezTo>
                    <a:pt x="1114" y="28963"/>
                    <a:pt x="-802" y="26893"/>
                    <a:pt x="348" y="25283"/>
                  </a:cubicBezTo>
                  <a:close/>
                </a:path>
              </a:pathLst>
            </a:custGeom>
            <a:solidFill>
              <a:srgbClr val="EDEDED"/>
            </a:solidFill>
            <a:ln w="3601" cap="flat">
              <a:solidFill>
                <a:srgbClr val="1D1D1B"/>
              </a:solidFill>
              <a:prstDash val="solid"/>
              <a:miter/>
            </a:ln>
          </p:spPr>
          <p:txBody>
            <a:bodyPr rtlCol="0" anchor="ctr"/>
            <a:lstStyle/>
            <a:p>
              <a:endParaRPr lang="en-GB"/>
            </a:p>
          </p:txBody>
        </p:sp>
        <p:sp>
          <p:nvSpPr>
            <p:cNvPr id="303" name="Freeform: Shape 763">
              <a:extLst>
                <a:ext uri="{FF2B5EF4-FFF2-40B4-BE49-F238E27FC236}">
                  <a16:creationId xmlns:a16="http://schemas.microsoft.com/office/drawing/2014/main" id="{5C5276E2-3101-F3D9-9895-D5CB295DB3DC}"/>
                </a:ext>
              </a:extLst>
            </p:cNvPr>
            <p:cNvSpPr/>
            <p:nvPr/>
          </p:nvSpPr>
          <p:spPr>
            <a:xfrm>
              <a:off x="9562359" y="4166677"/>
              <a:ext cx="110852" cy="35788"/>
            </a:xfrm>
            <a:custGeom>
              <a:avLst/>
              <a:gdLst>
                <a:gd name="connsiteX0" fmla="*/ 0 w 110852"/>
                <a:gd name="connsiteY0" fmla="*/ 35098 h 35788"/>
                <a:gd name="connsiteX1" fmla="*/ 110852 w 110852"/>
                <a:gd name="connsiteY1" fmla="*/ 35788 h 35788"/>
              </a:gdLst>
              <a:ahLst/>
              <a:cxnLst>
                <a:cxn ang="0">
                  <a:pos x="connsiteX0" y="connsiteY0"/>
                </a:cxn>
                <a:cxn ang="0">
                  <a:pos x="connsiteX1" y="connsiteY1"/>
                </a:cxn>
              </a:cxnLst>
              <a:rect l="l" t="t" r="r" b="b"/>
              <a:pathLst>
                <a:path w="110852" h="35788">
                  <a:moveTo>
                    <a:pt x="0" y="35098"/>
                  </a:moveTo>
                  <a:cubicBezTo>
                    <a:pt x="28135" y="-16648"/>
                    <a:pt x="94293" y="-6682"/>
                    <a:pt x="110852" y="35788"/>
                  </a:cubicBezTo>
                </a:path>
              </a:pathLst>
            </a:custGeom>
            <a:solidFill>
              <a:srgbClr val="000000"/>
            </a:solidFill>
            <a:ln w="3601" cap="flat">
              <a:solidFill>
                <a:srgbClr val="1D1D1B"/>
              </a:solidFill>
              <a:prstDash val="solid"/>
              <a:miter/>
            </a:ln>
          </p:spPr>
          <p:txBody>
            <a:bodyPr rtlCol="0" anchor="ctr"/>
            <a:lstStyle/>
            <a:p>
              <a:endParaRPr lang="en-GB"/>
            </a:p>
          </p:txBody>
        </p:sp>
        <p:sp>
          <p:nvSpPr>
            <p:cNvPr id="304" name="Freeform: Shape 764">
              <a:extLst>
                <a:ext uri="{FF2B5EF4-FFF2-40B4-BE49-F238E27FC236}">
                  <a16:creationId xmlns:a16="http://schemas.microsoft.com/office/drawing/2014/main" id="{6E7DA93B-7222-EDA9-318A-D257CD28C14D}"/>
                </a:ext>
              </a:extLst>
            </p:cNvPr>
            <p:cNvSpPr/>
            <p:nvPr/>
          </p:nvSpPr>
          <p:spPr>
            <a:xfrm>
              <a:off x="9561966" y="4171912"/>
              <a:ext cx="111887" cy="59709"/>
            </a:xfrm>
            <a:custGeom>
              <a:avLst/>
              <a:gdLst>
                <a:gd name="connsiteX0" fmla="*/ 1007 w 111887"/>
                <a:gd name="connsiteY0" fmla="*/ 28791 h 59709"/>
                <a:gd name="connsiteX1" fmla="*/ 110708 w 111887"/>
                <a:gd name="connsiteY1" fmla="*/ 29787 h 59709"/>
                <a:gd name="connsiteX2" fmla="*/ 109481 w 111887"/>
                <a:gd name="connsiteY2" fmla="*/ 38297 h 59709"/>
                <a:gd name="connsiteX3" fmla="*/ 1159 w 111887"/>
                <a:gd name="connsiteY3" fmla="*/ 34540 h 59709"/>
                <a:gd name="connsiteX4" fmla="*/ 1083 w 111887"/>
                <a:gd name="connsiteY4" fmla="*/ 28791 h 59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887" h="59709">
                  <a:moveTo>
                    <a:pt x="1007" y="28791"/>
                  </a:moveTo>
                  <a:cubicBezTo>
                    <a:pt x="39797" y="-13909"/>
                    <a:pt x="83953" y="-5323"/>
                    <a:pt x="110708" y="29787"/>
                  </a:cubicBezTo>
                  <a:cubicBezTo>
                    <a:pt x="112701" y="32394"/>
                    <a:pt x="112088" y="36380"/>
                    <a:pt x="109481" y="38297"/>
                  </a:cubicBezTo>
                  <a:cubicBezTo>
                    <a:pt x="68162" y="68731"/>
                    <a:pt x="32284" y="66048"/>
                    <a:pt x="1159" y="34540"/>
                  </a:cubicBezTo>
                  <a:cubicBezTo>
                    <a:pt x="-374" y="33007"/>
                    <a:pt x="-374" y="30324"/>
                    <a:pt x="1083" y="28791"/>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305" name="Freeform: Shape 765">
              <a:extLst>
                <a:ext uri="{FF2B5EF4-FFF2-40B4-BE49-F238E27FC236}">
                  <a16:creationId xmlns:a16="http://schemas.microsoft.com/office/drawing/2014/main" id="{E395F1DE-849B-0C8B-BCE3-0284033B2415}"/>
                </a:ext>
              </a:extLst>
            </p:cNvPr>
            <p:cNvSpPr/>
            <p:nvPr/>
          </p:nvSpPr>
          <p:spPr>
            <a:xfrm>
              <a:off x="9587887" y="4171934"/>
              <a:ext cx="60025" cy="57209"/>
            </a:xfrm>
            <a:custGeom>
              <a:avLst/>
              <a:gdLst>
                <a:gd name="connsiteX0" fmla="*/ 60025 w 60025"/>
                <a:gd name="connsiteY0" fmla="*/ 27926 h 57209"/>
                <a:gd name="connsiteX1" fmla="*/ 42087 w 60025"/>
                <a:gd name="connsiteY1" fmla="*/ 1094 h 57209"/>
                <a:gd name="connsiteX2" fmla="*/ 15945 w 60025"/>
                <a:gd name="connsiteY2" fmla="*/ 2014 h 57209"/>
                <a:gd name="connsiteX3" fmla="*/ 0 w 60025"/>
                <a:gd name="connsiteY3" fmla="*/ 27926 h 57209"/>
                <a:gd name="connsiteX4" fmla="*/ 29974 w 60025"/>
                <a:gd name="connsiteY4" fmla="*/ 57210 h 57209"/>
                <a:gd name="connsiteX5" fmla="*/ 59948 w 60025"/>
                <a:gd name="connsiteY5" fmla="*/ 27926 h 57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025" h="57209">
                  <a:moveTo>
                    <a:pt x="60025" y="27926"/>
                  </a:moveTo>
                  <a:cubicBezTo>
                    <a:pt x="60025" y="15966"/>
                    <a:pt x="52666" y="5694"/>
                    <a:pt x="42087" y="1094"/>
                  </a:cubicBezTo>
                  <a:cubicBezTo>
                    <a:pt x="33653" y="-592"/>
                    <a:pt x="24838" y="-362"/>
                    <a:pt x="15945" y="2014"/>
                  </a:cubicBezTo>
                  <a:cubicBezTo>
                    <a:pt x="6439" y="6920"/>
                    <a:pt x="0" y="16656"/>
                    <a:pt x="0" y="27926"/>
                  </a:cubicBezTo>
                  <a:cubicBezTo>
                    <a:pt x="0" y="44101"/>
                    <a:pt x="13416" y="57210"/>
                    <a:pt x="29974" y="57210"/>
                  </a:cubicBezTo>
                  <a:cubicBezTo>
                    <a:pt x="46533" y="57210"/>
                    <a:pt x="59948" y="44101"/>
                    <a:pt x="59948" y="27926"/>
                  </a:cubicBezTo>
                  <a:close/>
                </a:path>
              </a:pathLst>
            </a:custGeom>
            <a:solidFill>
              <a:srgbClr val="3666AF"/>
            </a:solidFill>
            <a:ln w="3601" cap="flat">
              <a:solidFill>
                <a:srgbClr val="1D1D1B"/>
              </a:solidFill>
              <a:prstDash val="solid"/>
              <a:miter/>
            </a:ln>
          </p:spPr>
          <p:txBody>
            <a:bodyPr rtlCol="0" anchor="ctr"/>
            <a:lstStyle/>
            <a:p>
              <a:endParaRPr lang="en-GB"/>
            </a:p>
          </p:txBody>
        </p:sp>
        <p:sp>
          <p:nvSpPr>
            <p:cNvPr id="306" name="Freeform: Shape 766">
              <a:extLst>
                <a:ext uri="{FF2B5EF4-FFF2-40B4-BE49-F238E27FC236}">
                  <a16:creationId xmlns:a16="http://schemas.microsoft.com/office/drawing/2014/main" id="{0B55FBBB-E53B-9FD7-32D8-C391E0FBE457}"/>
                </a:ext>
              </a:extLst>
            </p:cNvPr>
            <p:cNvSpPr/>
            <p:nvPr/>
          </p:nvSpPr>
          <p:spPr>
            <a:xfrm>
              <a:off x="9601762" y="4183837"/>
              <a:ext cx="32350" cy="30970"/>
            </a:xfrm>
            <a:custGeom>
              <a:avLst/>
              <a:gdLst>
                <a:gd name="connsiteX0" fmla="*/ 32351 w 32350"/>
                <a:gd name="connsiteY0" fmla="*/ 15485 h 30970"/>
                <a:gd name="connsiteX1" fmla="*/ 16175 w 32350"/>
                <a:gd name="connsiteY1" fmla="*/ 30971 h 30970"/>
                <a:gd name="connsiteX2" fmla="*/ 0 w 32350"/>
                <a:gd name="connsiteY2" fmla="*/ 15485 h 30970"/>
                <a:gd name="connsiteX3" fmla="*/ 16175 w 32350"/>
                <a:gd name="connsiteY3" fmla="*/ 0 h 30970"/>
                <a:gd name="connsiteX4" fmla="*/ 32351 w 32350"/>
                <a:gd name="connsiteY4" fmla="*/ 15485 h 309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50" h="30970">
                  <a:moveTo>
                    <a:pt x="32351" y="15485"/>
                  </a:moveTo>
                  <a:cubicBezTo>
                    <a:pt x="32351" y="24038"/>
                    <a:pt x="25108" y="30971"/>
                    <a:pt x="16175" y="30971"/>
                  </a:cubicBezTo>
                  <a:cubicBezTo>
                    <a:pt x="7242" y="30971"/>
                    <a:pt x="0" y="24038"/>
                    <a:pt x="0" y="15485"/>
                  </a:cubicBezTo>
                  <a:cubicBezTo>
                    <a:pt x="0" y="6933"/>
                    <a:pt x="7242" y="0"/>
                    <a:pt x="16175" y="0"/>
                  </a:cubicBezTo>
                  <a:cubicBezTo>
                    <a:pt x="25108" y="0"/>
                    <a:pt x="32351" y="6933"/>
                    <a:pt x="32351" y="15485"/>
                  </a:cubicBezTo>
                  <a:close/>
                </a:path>
              </a:pathLst>
            </a:custGeom>
            <a:solidFill>
              <a:srgbClr val="000000"/>
            </a:solidFill>
            <a:ln w="3601" cap="flat">
              <a:solidFill>
                <a:srgbClr val="1D1D1B"/>
              </a:solidFill>
              <a:prstDash val="solid"/>
              <a:miter/>
            </a:ln>
          </p:spPr>
          <p:txBody>
            <a:bodyPr rtlCol="0" anchor="ctr"/>
            <a:lstStyle/>
            <a:p>
              <a:endParaRPr lang="en-GB"/>
            </a:p>
          </p:txBody>
        </p:sp>
        <p:sp>
          <p:nvSpPr>
            <p:cNvPr id="307" name="Freeform: Shape 767">
              <a:extLst>
                <a:ext uri="{FF2B5EF4-FFF2-40B4-BE49-F238E27FC236}">
                  <a16:creationId xmlns:a16="http://schemas.microsoft.com/office/drawing/2014/main" id="{0DEFDE65-12FF-DF27-1F7B-D1F55DF74239}"/>
                </a:ext>
              </a:extLst>
            </p:cNvPr>
            <p:cNvSpPr/>
            <p:nvPr/>
          </p:nvSpPr>
          <p:spPr>
            <a:xfrm>
              <a:off x="9620084" y="4179621"/>
              <a:ext cx="15485" cy="14872"/>
            </a:xfrm>
            <a:custGeom>
              <a:avLst/>
              <a:gdLst>
                <a:gd name="connsiteX0" fmla="*/ 15486 w 15485"/>
                <a:gd name="connsiteY0" fmla="*/ 7436 h 14872"/>
                <a:gd name="connsiteX1" fmla="*/ 7743 w 15485"/>
                <a:gd name="connsiteY1" fmla="*/ 14872 h 14872"/>
                <a:gd name="connsiteX2" fmla="*/ 0 w 15485"/>
                <a:gd name="connsiteY2" fmla="*/ 7436 h 14872"/>
                <a:gd name="connsiteX3" fmla="*/ 7743 w 15485"/>
                <a:gd name="connsiteY3" fmla="*/ 0 h 14872"/>
                <a:gd name="connsiteX4" fmla="*/ 15486 w 15485"/>
                <a:gd name="connsiteY4" fmla="*/ 7436 h 14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85" h="14872">
                  <a:moveTo>
                    <a:pt x="15486" y="7436"/>
                  </a:moveTo>
                  <a:cubicBezTo>
                    <a:pt x="15486" y="11543"/>
                    <a:pt x="12019" y="14872"/>
                    <a:pt x="7743" y="14872"/>
                  </a:cubicBezTo>
                  <a:cubicBezTo>
                    <a:pt x="3466" y="14872"/>
                    <a:pt x="0" y="11543"/>
                    <a:pt x="0" y="7436"/>
                  </a:cubicBezTo>
                  <a:cubicBezTo>
                    <a:pt x="0" y="3329"/>
                    <a:pt x="3466" y="0"/>
                    <a:pt x="7743" y="0"/>
                  </a:cubicBezTo>
                  <a:cubicBezTo>
                    <a:pt x="12019" y="0"/>
                    <a:pt x="15486" y="3329"/>
                    <a:pt x="15486" y="7436"/>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308" name="Freeform: Shape 768">
              <a:extLst>
                <a:ext uri="{FF2B5EF4-FFF2-40B4-BE49-F238E27FC236}">
                  <a16:creationId xmlns:a16="http://schemas.microsoft.com/office/drawing/2014/main" id="{95D07BBF-07BB-845C-A591-DD10FB6D6B74}"/>
                </a:ext>
              </a:extLst>
            </p:cNvPr>
            <p:cNvSpPr/>
            <p:nvPr/>
          </p:nvSpPr>
          <p:spPr>
            <a:xfrm>
              <a:off x="9805833" y="4166831"/>
              <a:ext cx="110851" cy="35788"/>
            </a:xfrm>
            <a:custGeom>
              <a:avLst/>
              <a:gdLst>
                <a:gd name="connsiteX0" fmla="*/ 0 w 110851"/>
                <a:gd name="connsiteY0" fmla="*/ 35098 h 35788"/>
                <a:gd name="connsiteX1" fmla="*/ 110851 w 110851"/>
                <a:gd name="connsiteY1" fmla="*/ 35788 h 35788"/>
              </a:gdLst>
              <a:ahLst/>
              <a:cxnLst>
                <a:cxn ang="0">
                  <a:pos x="connsiteX0" y="connsiteY0"/>
                </a:cxn>
                <a:cxn ang="0">
                  <a:pos x="connsiteX1" y="connsiteY1"/>
                </a:cxn>
              </a:cxnLst>
              <a:rect l="l" t="t" r="r" b="b"/>
              <a:pathLst>
                <a:path w="110851" h="35788">
                  <a:moveTo>
                    <a:pt x="0" y="35098"/>
                  </a:moveTo>
                  <a:cubicBezTo>
                    <a:pt x="28135" y="-16648"/>
                    <a:pt x="94293" y="-6682"/>
                    <a:pt x="110851" y="35788"/>
                  </a:cubicBezTo>
                </a:path>
              </a:pathLst>
            </a:custGeom>
            <a:solidFill>
              <a:srgbClr val="000000"/>
            </a:solidFill>
            <a:ln w="3601" cap="flat">
              <a:solidFill>
                <a:srgbClr val="1D1D1B"/>
              </a:solidFill>
              <a:prstDash val="solid"/>
              <a:miter/>
            </a:ln>
          </p:spPr>
          <p:txBody>
            <a:bodyPr rtlCol="0" anchor="ctr"/>
            <a:lstStyle/>
            <a:p>
              <a:endParaRPr lang="en-GB"/>
            </a:p>
          </p:txBody>
        </p:sp>
        <p:sp>
          <p:nvSpPr>
            <p:cNvPr id="309" name="Freeform: Shape 769">
              <a:extLst>
                <a:ext uri="{FF2B5EF4-FFF2-40B4-BE49-F238E27FC236}">
                  <a16:creationId xmlns:a16="http://schemas.microsoft.com/office/drawing/2014/main" id="{2569D34C-8C15-3251-F78D-DEC81778F729}"/>
                </a:ext>
              </a:extLst>
            </p:cNvPr>
            <p:cNvSpPr/>
            <p:nvPr/>
          </p:nvSpPr>
          <p:spPr>
            <a:xfrm>
              <a:off x="9805517" y="4172065"/>
              <a:ext cx="111888" cy="59709"/>
            </a:xfrm>
            <a:custGeom>
              <a:avLst/>
              <a:gdLst>
                <a:gd name="connsiteX0" fmla="*/ 1006 w 111888"/>
                <a:gd name="connsiteY0" fmla="*/ 28791 h 59709"/>
                <a:gd name="connsiteX1" fmla="*/ 110708 w 111888"/>
                <a:gd name="connsiteY1" fmla="*/ 29787 h 59709"/>
                <a:gd name="connsiteX2" fmla="*/ 109481 w 111888"/>
                <a:gd name="connsiteY2" fmla="*/ 38297 h 59709"/>
                <a:gd name="connsiteX3" fmla="*/ 1159 w 111888"/>
                <a:gd name="connsiteY3" fmla="*/ 34540 h 59709"/>
                <a:gd name="connsiteX4" fmla="*/ 1083 w 111888"/>
                <a:gd name="connsiteY4" fmla="*/ 28791 h 59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888" h="59709">
                  <a:moveTo>
                    <a:pt x="1006" y="28791"/>
                  </a:moveTo>
                  <a:cubicBezTo>
                    <a:pt x="39797" y="-13909"/>
                    <a:pt x="83953" y="-5323"/>
                    <a:pt x="110708" y="29787"/>
                  </a:cubicBezTo>
                  <a:cubicBezTo>
                    <a:pt x="112701" y="32394"/>
                    <a:pt x="112088" y="36380"/>
                    <a:pt x="109481" y="38297"/>
                  </a:cubicBezTo>
                  <a:cubicBezTo>
                    <a:pt x="68161" y="68731"/>
                    <a:pt x="32284" y="66048"/>
                    <a:pt x="1159" y="34540"/>
                  </a:cubicBezTo>
                  <a:cubicBezTo>
                    <a:pt x="-373" y="33007"/>
                    <a:pt x="-373" y="30324"/>
                    <a:pt x="1083" y="28791"/>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310" name="Freeform: Shape 770">
              <a:extLst>
                <a:ext uri="{FF2B5EF4-FFF2-40B4-BE49-F238E27FC236}">
                  <a16:creationId xmlns:a16="http://schemas.microsoft.com/office/drawing/2014/main" id="{ADCF3EBC-790C-C7A3-7087-2DF096DE22E2}"/>
                </a:ext>
              </a:extLst>
            </p:cNvPr>
            <p:cNvSpPr/>
            <p:nvPr/>
          </p:nvSpPr>
          <p:spPr>
            <a:xfrm>
              <a:off x="9831362" y="4172087"/>
              <a:ext cx="60025" cy="57209"/>
            </a:xfrm>
            <a:custGeom>
              <a:avLst/>
              <a:gdLst>
                <a:gd name="connsiteX0" fmla="*/ 60025 w 60025"/>
                <a:gd name="connsiteY0" fmla="*/ 27926 h 57209"/>
                <a:gd name="connsiteX1" fmla="*/ 42087 w 60025"/>
                <a:gd name="connsiteY1" fmla="*/ 1094 h 57209"/>
                <a:gd name="connsiteX2" fmla="*/ 15945 w 60025"/>
                <a:gd name="connsiteY2" fmla="*/ 2014 h 57209"/>
                <a:gd name="connsiteX3" fmla="*/ 0 w 60025"/>
                <a:gd name="connsiteY3" fmla="*/ 27926 h 57209"/>
                <a:gd name="connsiteX4" fmla="*/ 29974 w 60025"/>
                <a:gd name="connsiteY4" fmla="*/ 57210 h 57209"/>
                <a:gd name="connsiteX5" fmla="*/ 59948 w 60025"/>
                <a:gd name="connsiteY5" fmla="*/ 27926 h 57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025" h="57209">
                  <a:moveTo>
                    <a:pt x="60025" y="27926"/>
                  </a:moveTo>
                  <a:cubicBezTo>
                    <a:pt x="60025" y="15966"/>
                    <a:pt x="52666" y="5694"/>
                    <a:pt x="42087" y="1094"/>
                  </a:cubicBezTo>
                  <a:cubicBezTo>
                    <a:pt x="33653" y="-592"/>
                    <a:pt x="24838" y="-362"/>
                    <a:pt x="15945" y="2014"/>
                  </a:cubicBezTo>
                  <a:cubicBezTo>
                    <a:pt x="6439" y="6920"/>
                    <a:pt x="0" y="16656"/>
                    <a:pt x="0" y="27926"/>
                  </a:cubicBezTo>
                  <a:cubicBezTo>
                    <a:pt x="0" y="44101"/>
                    <a:pt x="13416" y="57210"/>
                    <a:pt x="29974" y="57210"/>
                  </a:cubicBezTo>
                  <a:cubicBezTo>
                    <a:pt x="46533" y="57210"/>
                    <a:pt x="59948" y="44101"/>
                    <a:pt x="59948" y="27926"/>
                  </a:cubicBezTo>
                  <a:close/>
                </a:path>
              </a:pathLst>
            </a:custGeom>
            <a:solidFill>
              <a:srgbClr val="3666AF"/>
            </a:solidFill>
            <a:ln w="3601" cap="flat">
              <a:solidFill>
                <a:srgbClr val="1D1D1B"/>
              </a:solidFill>
              <a:prstDash val="solid"/>
              <a:miter/>
            </a:ln>
          </p:spPr>
          <p:txBody>
            <a:bodyPr rtlCol="0" anchor="ctr"/>
            <a:lstStyle/>
            <a:p>
              <a:endParaRPr lang="en-GB"/>
            </a:p>
          </p:txBody>
        </p:sp>
        <p:sp>
          <p:nvSpPr>
            <p:cNvPr id="311" name="Freeform: Shape 771">
              <a:extLst>
                <a:ext uri="{FF2B5EF4-FFF2-40B4-BE49-F238E27FC236}">
                  <a16:creationId xmlns:a16="http://schemas.microsoft.com/office/drawing/2014/main" id="{840F0E92-AA23-49A2-E6AC-E03E127EF40C}"/>
                </a:ext>
              </a:extLst>
            </p:cNvPr>
            <p:cNvSpPr/>
            <p:nvPr/>
          </p:nvSpPr>
          <p:spPr>
            <a:xfrm>
              <a:off x="9845237" y="4183990"/>
              <a:ext cx="32350" cy="30970"/>
            </a:xfrm>
            <a:custGeom>
              <a:avLst/>
              <a:gdLst>
                <a:gd name="connsiteX0" fmla="*/ 32351 w 32350"/>
                <a:gd name="connsiteY0" fmla="*/ 15485 h 30970"/>
                <a:gd name="connsiteX1" fmla="*/ 16175 w 32350"/>
                <a:gd name="connsiteY1" fmla="*/ 30971 h 30970"/>
                <a:gd name="connsiteX2" fmla="*/ 0 w 32350"/>
                <a:gd name="connsiteY2" fmla="*/ 15485 h 30970"/>
                <a:gd name="connsiteX3" fmla="*/ 16175 w 32350"/>
                <a:gd name="connsiteY3" fmla="*/ 0 h 30970"/>
                <a:gd name="connsiteX4" fmla="*/ 32351 w 32350"/>
                <a:gd name="connsiteY4" fmla="*/ 15485 h 309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50" h="30970">
                  <a:moveTo>
                    <a:pt x="32351" y="15485"/>
                  </a:moveTo>
                  <a:cubicBezTo>
                    <a:pt x="32351" y="24038"/>
                    <a:pt x="25108" y="30971"/>
                    <a:pt x="16175" y="30971"/>
                  </a:cubicBezTo>
                  <a:cubicBezTo>
                    <a:pt x="7242" y="30971"/>
                    <a:pt x="0" y="24038"/>
                    <a:pt x="0" y="15485"/>
                  </a:cubicBezTo>
                  <a:cubicBezTo>
                    <a:pt x="0" y="6933"/>
                    <a:pt x="7242" y="0"/>
                    <a:pt x="16175" y="0"/>
                  </a:cubicBezTo>
                  <a:cubicBezTo>
                    <a:pt x="25108" y="0"/>
                    <a:pt x="32351" y="6933"/>
                    <a:pt x="32351" y="15485"/>
                  </a:cubicBezTo>
                  <a:close/>
                </a:path>
              </a:pathLst>
            </a:custGeom>
            <a:solidFill>
              <a:srgbClr val="000000"/>
            </a:solidFill>
            <a:ln w="3601" cap="flat">
              <a:solidFill>
                <a:srgbClr val="1D1D1B"/>
              </a:solidFill>
              <a:prstDash val="solid"/>
              <a:miter/>
            </a:ln>
          </p:spPr>
          <p:txBody>
            <a:bodyPr rtlCol="0" anchor="ctr"/>
            <a:lstStyle/>
            <a:p>
              <a:endParaRPr lang="en-GB"/>
            </a:p>
          </p:txBody>
        </p:sp>
        <p:sp>
          <p:nvSpPr>
            <p:cNvPr id="312" name="Freeform: Shape 772">
              <a:extLst>
                <a:ext uri="{FF2B5EF4-FFF2-40B4-BE49-F238E27FC236}">
                  <a16:creationId xmlns:a16="http://schemas.microsoft.com/office/drawing/2014/main" id="{5125B8D5-CAF5-FE0F-472A-63A68650BE97}"/>
                </a:ext>
              </a:extLst>
            </p:cNvPr>
            <p:cNvSpPr/>
            <p:nvPr/>
          </p:nvSpPr>
          <p:spPr>
            <a:xfrm>
              <a:off x="9863559" y="4179774"/>
              <a:ext cx="15485" cy="14872"/>
            </a:xfrm>
            <a:custGeom>
              <a:avLst/>
              <a:gdLst>
                <a:gd name="connsiteX0" fmla="*/ 15486 w 15485"/>
                <a:gd name="connsiteY0" fmla="*/ 7436 h 14872"/>
                <a:gd name="connsiteX1" fmla="*/ 7743 w 15485"/>
                <a:gd name="connsiteY1" fmla="*/ 14872 h 14872"/>
                <a:gd name="connsiteX2" fmla="*/ 0 w 15485"/>
                <a:gd name="connsiteY2" fmla="*/ 7436 h 14872"/>
                <a:gd name="connsiteX3" fmla="*/ 7743 w 15485"/>
                <a:gd name="connsiteY3" fmla="*/ 0 h 14872"/>
                <a:gd name="connsiteX4" fmla="*/ 15486 w 15485"/>
                <a:gd name="connsiteY4" fmla="*/ 7436 h 14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85" h="14872">
                  <a:moveTo>
                    <a:pt x="15486" y="7436"/>
                  </a:moveTo>
                  <a:cubicBezTo>
                    <a:pt x="15486" y="11543"/>
                    <a:pt x="12019" y="14872"/>
                    <a:pt x="7743" y="14872"/>
                  </a:cubicBezTo>
                  <a:cubicBezTo>
                    <a:pt x="3466" y="14872"/>
                    <a:pt x="0" y="11543"/>
                    <a:pt x="0" y="7436"/>
                  </a:cubicBezTo>
                  <a:cubicBezTo>
                    <a:pt x="0" y="3329"/>
                    <a:pt x="3466" y="0"/>
                    <a:pt x="7743" y="0"/>
                  </a:cubicBezTo>
                  <a:cubicBezTo>
                    <a:pt x="12019" y="0"/>
                    <a:pt x="15486" y="3329"/>
                    <a:pt x="15486" y="7436"/>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313" name="Freeform: Shape 773">
              <a:extLst>
                <a:ext uri="{FF2B5EF4-FFF2-40B4-BE49-F238E27FC236}">
                  <a16:creationId xmlns:a16="http://schemas.microsoft.com/office/drawing/2014/main" id="{5B30F800-42B5-3231-BA4E-6B0FDDA8A498}"/>
                </a:ext>
              </a:extLst>
            </p:cNvPr>
            <p:cNvSpPr/>
            <p:nvPr/>
          </p:nvSpPr>
          <p:spPr>
            <a:xfrm>
              <a:off x="9649444" y="4352041"/>
              <a:ext cx="184369" cy="77870"/>
            </a:xfrm>
            <a:custGeom>
              <a:avLst/>
              <a:gdLst>
                <a:gd name="connsiteX0" fmla="*/ 10198 w 184369"/>
                <a:gd name="connsiteY0" fmla="*/ 526 h 77870"/>
                <a:gd name="connsiteX1" fmla="*/ 174252 w 184369"/>
                <a:gd name="connsiteY1" fmla="*/ 373 h 77870"/>
                <a:gd name="connsiteX2" fmla="*/ 184140 w 184369"/>
                <a:gd name="connsiteY2" fmla="*/ 8039 h 77870"/>
                <a:gd name="connsiteX3" fmla="*/ 137838 w 184369"/>
                <a:gd name="connsiteY3" fmla="*/ 65918 h 77870"/>
                <a:gd name="connsiteX4" fmla="*/ 45692 w 184369"/>
                <a:gd name="connsiteY4" fmla="*/ 67604 h 77870"/>
                <a:gd name="connsiteX5" fmla="*/ 231 w 184369"/>
                <a:gd name="connsiteY5" fmla="*/ 8346 h 77870"/>
                <a:gd name="connsiteX6" fmla="*/ 10121 w 184369"/>
                <a:gd name="connsiteY6" fmla="*/ 526 h 77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4369" h="77870">
                  <a:moveTo>
                    <a:pt x="10198" y="526"/>
                  </a:moveTo>
                  <a:cubicBezTo>
                    <a:pt x="64857" y="16855"/>
                    <a:pt x="119593" y="16778"/>
                    <a:pt x="174252" y="373"/>
                  </a:cubicBezTo>
                  <a:cubicBezTo>
                    <a:pt x="179848" y="-1314"/>
                    <a:pt x="185597" y="2979"/>
                    <a:pt x="184140" y="8039"/>
                  </a:cubicBezTo>
                  <a:cubicBezTo>
                    <a:pt x="177011" y="33797"/>
                    <a:pt x="160222" y="53576"/>
                    <a:pt x="137838" y="65918"/>
                  </a:cubicBezTo>
                  <a:cubicBezTo>
                    <a:pt x="109857" y="81403"/>
                    <a:pt x="74669" y="81710"/>
                    <a:pt x="45692" y="67604"/>
                  </a:cubicBezTo>
                  <a:cubicBezTo>
                    <a:pt x="19320" y="54802"/>
                    <a:pt x="7667" y="34257"/>
                    <a:pt x="231" y="8346"/>
                  </a:cubicBezTo>
                  <a:cubicBezTo>
                    <a:pt x="-1225" y="3286"/>
                    <a:pt x="4448" y="-1160"/>
                    <a:pt x="10121" y="526"/>
                  </a:cubicBezTo>
                  <a:close/>
                </a:path>
              </a:pathLst>
            </a:custGeom>
            <a:solidFill>
              <a:srgbClr val="1C0D0D"/>
            </a:solidFill>
            <a:ln w="3601" cap="flat">
              <a:solidFill>
                <a:srgbClr val="1D1D1B"/>
              </a:solidFill>
              <a:prstDash val="solid"/>
              <a:miter/>
            </a:ln>
          </p:spPr>
          <p:txBody>
            <a:bodyPr rtlCol="0" anchor="ctr"/>
            <a:lstStyle/>
            <a:p>
              <a:endParaRPr lang="en-GB"/>
            </a:p>
          </p:txBody>
        </p:sp>
        <p:sp>
          <p:nvSpPr>
            <p:cNvPr id="314" name="Freeform: Shape 774">
              <a:extLst>
                <a:ext uri="{FF2B5EF4-FFF2-40B4-BE49-F238E27FC236}">
                  <a16:creationId xmlns:a16="http://schemas.microsoft.com/office/drawing/2014/main" id="{264BC710-C2D3-D79B-8C8A-08FC88835319}"/>
                </a:ext>
              </a:extLst>
            </p:cNvPr>
            <p:cNvSpPr/>
            <p:nvPr/>
          </p:nvSpPr>
          <p:spPr>
            <a:xfrm>
              <a:off x="9659718" y="4352721"/>
              <a:ext cx="162213" cy="30875"/>
            </a:xfrm>
            <a:custGeom>
              <a:avLst/>
              <a:gdLst>
                <a:gd name="connsiteX0" fmla="*/ 0 w 162213"/>
                <a:gd name="connsiteY0" fmla="*/ 0 h 30875"/>
                <a:gd name="connsiteX1" fmla="*/ 3603 w 162213"/>
                <a:gd name="connsiteY1" fmla="*/ 7436 h 30875"/>
                <a:gd name="connsiteX2" fmla="*/ 27980 w 162213"/>
                <a:gd name="connsiteY2" fmla="*/ 25911 h 30875"/>
                <a:gd name="connsiteX3" fmla="*/ 134156 w 162213"/>
                <a:gd name="connsiteY3" fmla="*/ 25835 h 30875"/>
                <a:gd name="connsiteX4" fmla="*/ 157307 w 162213"/>
                <a:gd name="connsiteY4" fmla="*/ 9199 h 30875"/>
                <a:gd name="connsiteX5" fmla="*/ 162214 w 162213"/>
                <a:gd name="connsiteY5" fmla="*/ 460 h 30875"/>
                <a:gd name="connsiteX6" fmla="*/ 0 w 162213"/>
                <a:gd name="connsiteY6" fmla="*/ 77 h 30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2213" h="30875">
                  <a:moveTo>
                    <a:pt x="0" y="0"/>
                  </a:moveTo>
                  <a:lnTo>
                    <a:pt x="3603" y="7436"/>
                  </a:lnTo>
                  <a:cubicBezTo>
                    <a:pt x="8279" y="17019"/>
                    <a:pt x="17325" y="23995"/>
                    <a:pt x="27980" y="25911"/>
                  </a:cubicBezTo>
                  <a:cubicBezTo>
                    <a:pt x="64701" y="32504"/>
                    <a:pt x="98662" y="32581"/>
                    <a:pt x="134156" y="25835"/>
                  </a:cubicBezTo>
                  <a:cubicBezTo>
                    <a:pt x="143968" y="23918"/>
                    <a:pt x="152402" y="17785"/>
                    <a:pt x="157307" y="9199"/>
                  </a:cubicBezTo>
                  <a:lnTo>
                    <a:pt x="162214" y="460"/>
                  </a:lnTo>
                  <a:cubicBezTo>
                    <a:pt x="109011" y="16099"/>
                    <a:pt x="53202" y="15715"/>
                    <a:pt x="0" y="77"/>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315" name="Freeform: Shape 775">
              <a:extLst>
                <a:ext uri="{FF2B5EF4-FFF2-40B4-BE49-F238E27FC236}">
                  <a16:creationId xmlns:a16="http://schemas.microsoft.com/office/drawing/2014/main" id="{433E8F96-3F78-8C95-9CA5-82C9425DF122}"/>
                </a:ext>
              </a:extLst>
            </p:cNvPr>
            <p:cNvSpPr/>
            <p:nvPr/>
          </p:nvSpPr>
          <p:spPr>
            <a:xfrm>
              <a:off x="9686396" y="4394251"/>
              <a:ext cx="101268" cy="35660"/>
            </a:xfrm>
            <a:custGeom>
              <a:avLst/>
              <a:gdLst>
                <a:gd name="connsiteX0" fmla="*/ 0 w 101268"/>
                <a:gd name="connsiteY0" fmla="*/ 20412 h 35660"/>
                <a:gd name="connsiteX1" fmla="*/ 8893 w 101268"/>
                <a:gd name="connsiteY1" fmla="*/ 25395 h 35660"/>
                <a:gd name="connsiteX2" fmla="*/ 101038 w 101268"/>
                <a:gd name="connsiteY2" fmla="*/ 23708 h 35660"/>
                <a:gd name="connsiteX3" fmla="*/ 101269 w 101268"/>
                <a:gd name="connsiteY3" fmla="*/ 23555 h 35660"/>
                <a:gd name="connsiteX4" fmla="*/ 0 w 101268"/>
                <a:gd name="connsiteY4" fmla="*/ 20412 h 35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268" h="35660">
                  <a:moveTo>
                    <a:pt x="0" y="20412"/>
                  </a:moveTo>
                  <a:cubicBezTo>
                    <a:pt x="2760" y="22175"/>
                    <a:pt x="5750" y="23861"/>
                    <a:pt x="8893" y="25395"/>
                  </a:cubicBezTo>
                  <a:cubicBezTo>
                    <a:pt x="37870" y="39500"/>
                    <a:pt x="72981" y="39194"/>
                    <a:pt x="101038" y="23708"/>
                  </a:cubicBezTo>
                  <a:cubicBezTo>
                    <a:pt x="101038" y="23708"/>
                    <a:pt x="101192" y="23631"/>
                    <a:pt x="101269" y="23555"/>
                  </a:cubicBezTo>
                  <a:cubicBezTo>
                    <a:pt x="78347" y="-7110"/>
                    <a:pt x="28211" y="-7493"/>
                    <a:pt x="0" y="20412"/>
                  </a:cubicBezTo>
                  <a:close/>
                </a:path>
              </a:pathLst>
            </a:custGeom>
            <a:solidFill>
              <a:srgbClr val="A96565"/>
            </a:solidFill>
            <a:ln w="3601" cap="flat">
              <a:solidFill>
                <a:srgbClr val="1D1D1B"/>
              </a:solidFill>
              <a:prstDash val="solid"/>
              <a:miter/>
            </a:ln>
          </p:spPr>
          <p:txBody>
            <a:bodyPr rtlCol="0" anchor="ctr"/>
            <a:lstStyle/>
            <a:p>
              <a:endParaRPr lang="en-GB"/>
            </a:p>
          </p:txBody>
        </p:sp>
        <p:sp>
          <p:nvSpPr>
            <p:cNvPr id="316" name="Freeform: Shape 776">
              <a:extLst>
                <a:ext uri="{FF2B5EF4-FFF2-40B4-BE49-F238E27FC236}">
                  <a16:creationId xmlns:a16="http://schemas.microsoft.com/office/drawing/2014/main" id="{49C0CF22-39EA-57C0-56F8-7D811CA3F571}"/>
                </a:ext>
              </a:extLst>
            </p:cNvPr>
            <p:cNvSpPr/>
            <p:nvPr/>
          </p:nvSpPr>
          <p:spPr>
            <a:xfrm>
              <a:off x="9720839" y="4221861"/>
              <a:ext cx="40147" cy="90138"/>
            </a:xfrm>
            <a:custGeom>
              <a:avLst/>
              <a:gdLst>
                <a:gd name="connsiteX0" fmla="*/ 40148 w 40147"/>
                <a:gd name="connsiteY0" fmla="*/ 90000 h 90138"/>
                <a:gd name="connsiteX1" fmla="*/ 17226 w 40147"/>
                <a:gd name="connsiteY1" fmla="*/ 88160 h 90138"/>
                <a:gd name="connsiteX2" fmla="*/ 821 w 40147"/>
                <a:gd name="connsiteY2" fmla="*/ 73211 h 90138"/>
                <a:gd name="connsiteX3" fmla="*/ 821 w 40147"/>
                <a:gd name="connsiteY3" fmla="*/ 58876 h 90138"/>
                <a:gd name="connsiteX4" fmla="*/ 18606 w 40147"/>
                <a:gd name="connsiteY4" fmla="*/ 0 h 90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 h="90138">
                  <a:moveTo>
                    <a:pt x="40148" y="90000"/>
                  </a:moveTo>
                  <a:cubicBezTo>
                    <a:pt x="32482" y="90230"/>
                    <a:pt x="24586" y="90460"/>
                    <a:pt x="17226" y="88160"/>
                  </a:cubicBezTo>
                  <a:cubicBezTo>
                    <a:pt x="9867" y="85860"/>
                    <a:pt x="2968" y="80647"/>
                    <a:pt x="821" y="73211"/>
                  </a:cubicBezTo>
                  <a:cubicBezTo>
                    <a:pt x="-559" y="68611"/>
                    <a:pt x="54" y="63628"/>
                    <a:pt x="821" y="58876"/>
                  </a:cubicBezTo>
                  <a:cubicBezTo>
                    <a:pt x="4118" y="38560"/>
                    <a:pt x="10097" y="18705"/>
                    <a:pt x="18606" y="0"/>
                  </a:cubicBezTo>
                </a:path>
              </a:pathLst>
            </a:custGeom>
            <a:noFill/>
            <a:ln w="3601" cap="flat">
              <a:solidFill>
                <a:srgbClr val="1D1D1B"/>
              </a:solidFill>
              <a:prstDash val="solid"/>
              <a:miter/>
            </a:ln>
          </p:spPr>
          <p:txBody>
            <a:bodyPr rtlCol="0" anchor="ctr"/>
            <a:lstStyle/>
            <a:p>
              <a:endParaRPr lang="en-GB"/>
            </a:p>
          </p:txBody>
        </p:sp>
        <p:sp>
          <p:nvSpPr>
            <p:cNvPr id="317" name="Freeform: Shape 777">
              <a:extLst>
                <a:ext uri="{FF2B5EF4-FFF2-40B4-BE49-F238E27FC236}">
                  <a16:creationId xmlns:a16="http://schemas.microsoft.com/office/drawing/2014/main" id="{35408764-B499-CEA3-CBEC-A82FA0525BDB}"/>
                </a:ext>
              </a:extLst>
            </p:cNvPr>
            <p:cNvSpPr/>
            <p:nvPr/>
          </p:nvSpPr>
          <p:spPr>
            <a:xfrm>
              <a:off x="9440775" y="4110166"/>
              <a:ext cx="591054" cy="172158"/>
            </a:xfrm>
            <a:custGeom>
              <a:avLst/>
              <a:gdLst>
                <a:gd name="connsiteX0" fmla="*/ 590901 w 591054"/>
                <a:gd name="connsiteY0" fmla="*/ 22155 h 172158"/>
                <a:gd name="connsiteX1" fmla="*/ 590518 w 591054"/>
                <a:gd name="connsiteY1" fmla="*/ 0 h 172158"/>
                <a:gd name="connsiteX2" fmla="*/ 523976 w 591054"/>
                <a:gd name="connsiteY2" fmla="*/ 34651 h 172158"/>
                <a:gd name="connsiteX3" fmla="*/ 523976 w 591054"/>
                <a:gd name="connsiteY3" fmla="*/ 34574 h 172158"/>
                <a:gd name="connsiteX4" fmla="*/ 513704 w 591054"/>
                <a:gd name="connsiteY4" fmla="*/ 29668 h 172158"/>
                <a:gd name="connsiteX5" fmla="*/ 503968 w 591054"/>
                <a:gd name="connsiteY5" fmla="*/ 31738 h 172158"/>
                <a:gd name="connsiteX6" fmla="*/ 457128 w 591054"/>
                <a:gd name="connsiteY6" fmla="*/ 25988 h 172158"/>
                <a:gd name="connsiteX7" fmla="*/ 312086 w 591054"/>
                <a:gd name="connsiteY7" fmla="*/ 33117 h 172158"/>
                <a:gd name="connsiteX8" fmla="*/ 278202 w 591054"/>
                <a:gd name="connsiteY8" fmla="*/ 33117 h 172158"/>
                <a:gd name="connsiteX9" fmla="*/ 133083 w 591054"/>
                <a:gd name="connsiteY9" fmla="*/ 25988 h 172158"/>
                <a:gd name="connsiteX10" fmla="*/ 86320 w 591054"/>
                <a:gd name="connsiteY10" fmla="*/ 31738 h 172158"/>
                <a:gd name="connsiteX11" fmla="*/ 76584 w 591054"/>
                <a:gd name="connsiteY11" fmla="*/ 29668 h 172158"/>
                <a:gd name="connsiteX12" fmla="*/ 66235 w 591054"/>
                <a:gd name="connsiteY12" fmla="*/ 34574 h 172158"/>
                <a:gd name="connsiteX13" fmla="*/ 66158 w 591054"/>
                <a:gd name="connsiteY13" fmla="*/ 34804 h 172158"/>
                <a:gd name="connsiteX14" fmla="*/ 384 w 591054"/>
                <a:gd name="connsiteY14" fmla="*/ 307 h 172158"/>
                <a:gd name="connsiteX15" fmla="*/ 0 w 591054"/>
                <a:gd name="connsiteY15" fmla="*/ 22385 h 172158"/>
                <a:gd name="connsiteX16" fmla="*/ 60716 w 591054"/>
                <a:gd name="connsiteY16" fmla="*/ 52206 h 172158"/>
                <a:gd name="connsiteX17" fmla="*/ 60409 w 591054"/>
                <a:gd name="connsiteY17" fmla="*/ 55886 h 172158"/>
                <a:gd name="connsiteX18" fmla="*/ 60409 w 591054"/>
                <a:gd name="connsiteY18" fmla="*/ 56422 h 172158"/>
                <a:gd name="connsiteX19" fmla="*/ 70298 w 591054"/>
                <a:gd name="connsiteY19" fmla="*/ 68688 h 172158"/>
                <a:gd name="connsiteX20" fmla="*/ 76891 w 591054"/>
                <a:gd name="connsiteY20" fmla="*/ 78271 h 172158"/>
                <a:gd name="connsiteX21" fmla="*/ 77964 w 591054"/>
                <a:gd name="connsiteY21" fmla="*/ 112998 h 172158"/>
                <a:gd name="connsiteX22" fmla="*/ 262563 w 591054"/>
                <a:gd name="connsiteY22" fmla="*/ 107248 h 172158"/>
                <a:gd name="connsiteX23" fmla="*/ 295144 w 591054"/>
                <a:gd name="connsiteY23" fmla="*/ 66005 h 172158"/>
                <a:gd name="connsiteX24" fmla="*/ 327725 w 591054"/>
                <a:gd name="connsiteY24" fmla="*/ 107248 h 172158"/>
                <a:gd name="connsiteX25" fmla="*/ 512324 w 591054"/>
                <a:gd name="connsiteY25" fmla="*/ 112998 h 172158"/>
                <a:gd name="connsiteX26" fmla="*/ 513397 w 591054"/>
                <a:gd name="connsiteY26" fmla="*/ 78271 h 172158"/>
                <a:gd name="connsiteX27" fmla="*/ 519990 w 591054"/>
                <a:gd name="connsiteY27" fmla="*/ 68688 h 172158"/>
                <a:gd name="connsiteX28" fmla="*/ 529879 w 591054"/>
                <a:gd name="connsiteY28" fmla="*/ 56422 h 172158"/>
                <a:gd name="connsiteX29" fmla="*/ 529879 w 591054"/>
                <a:gd name="connsiteY29" fmla="*/ 55886 h 172158"/>
                <a:gd name="connsiteX30" fmla="*/ 529572 w 591054"/>
                <a:gd name="connsiteY30" fmla="*/ 52283 h 172158"/>
                <a:gd name="connsiteX31" fmla="*/ 591054 w 591054"/>
                <a:gd name="connsiteY31" fmla="*/ 22155 h 172158"/>
                <a:gd name="connsiteX32" fmla="*/ 269002 w 591054"/>
                <a:gd name="connsiteY32" fmla="*/ 58722 h 172158"/>
                <a:gd name="connsiteX33" fmla="*/ 268620 w 591054"/>
                <a:gd name="connsiteY33" fmla="*/ 60715 h 172158"/>
                <a:gd name="connsiteX34" fmla="*/ 259957 w 591054"/>
                <a:gd name="connsiteY34" fmla="*/ 80877 h 172158"/>
                <a:gd name="connsiteX35" fmla="*/ 256124 w 591054"/>
                <a:gd name="connsiteY35" fmla="*/ 87700 h 172158"/>
                <a:gd name="connsiteX36" fmla="*/ 242325 w 591054"/>
                <a:gd name="connsiteY36" fmla="*/ 107555 h 172158"/>
                <a:gd name="connsiteX37" fmla="*/ 236345 w 591054"/>
                <a:gd name="connsiteY37" fmla="*/ 114608 h 172158"/>
                <a:gd name="connsiteX38" fmla="*/ 186363 w 591054"/>
                <a:gd name="connsiteY38" fmla="*/ 151482 h 172158"/>
                <a:gd name="connsiteX39" fmla="*/ 117981 w 591054"/>
                <a:gd name="connsiteY39" fmla="*/ 144429 h 172158"/>
                <a:gd name="connsiteX40" fmla="*/ 94983 w 591054"/>
                <a:gd name="connsiteY40" fmla="*/ 112921 h 172158"/>
                <a:gd name="connsiteX41" fmla="*/ 94983 w 591054"/>
                <a:gd name="connsiteY41" fmla="*/ 75741 h 172158"/>
                <a:gd name="connsiteX42" fmla="*/ 96592 w 591054"/>
                <a:gd name="connsiteY42" fmla="*/ 70835 h 172158"/>
                <a:gd name="connsiteX43" fmla="*/ 103646 w 591054"/>
                <a:gd name="connsiteY43" fmla="*/ 55732 h 172158"/>
                <a:gd name="connsiteX44" fmla="*/ 118978 w 591054"/>
                <a:gd name="connsiteY44" fmla="*/ 44080 h 172158"/>
                <a:gd name="connsiteX45" fmla="*/ 261490 w 591054"/>
                <a:gd name="connsiteY45" fmla="*/ 45690 h 172158"/>
                <a:gd name="connsiteX46" fmla="*/ 268926 w 591054"/>
                <a:gd name="connsiteY46" fmla="*/ 55349 h 172158"/>
                <a:gd name="connsiteX47" fmla="*/ 268926 w 591054"/>
                <a:gd name="connsiteY47" fmla="*/ 58646 h 172158"/>
                <a:gd name="connsiteX48" fmla="*/ 497682 w 591054"/>
                <a:gd name="connsiteY48" fmla="*/ 98356 h 172158"/>
                <a:gd name="connsiteX49" fmla="*/ 497375 w 591054"/>
                <a:gd name="connsiteY49" fmla="*/ 101806 h 172158"/>
                <a:gd name="connsiteX50" fmla="*/ 472001 w 591054"/>
                <a:gd name="connsiteY50" fmla="*/ 144199 h 172158"/>
                <a:gd name="connsiteX51" fmla="*/ 469777 w 591054"/>
                <a:gd name="connsiteY51" fmla="*/ 145656 h 172158"/>
                <a:gd name="connsiteX52" fmla="*/ 465255 w 591054"/>
                <a:gd name="connsiteY52" fmla="*/ 148415 h 172158"/>
                <a:gd name="connsiteX53" fmla="*/ 465178 w 591054"/>
                <a:gd name="connsiteY53" fmla="*/ 148415 h 172158"/>
                <a:gd name="connsiteX54" fmla="*/ 460425 w 591054"/>
                <a:gd name="connsiteY54" fmla="*/ 150715 h 172158"/>
                <a:gd name="connsiteX55" fmla="*/ 456821 w 591054"/>
                <a:gd name="connsiteY55" fmla="*/ 152172 h 172158"/>
                <a:gd name="connsiteX56" fmla="*/ 452988 w 591054"/>
                <a:gd name="connsiteY56" fmla="*/ 153475 h 172158"/>
                <a:gd name="connsiteX57" fmla="*/ 417648 w 591054"/>
                <a:gd name="connsiteY57" fmla="*/ 155238 h 172158"/>
                <a:gd name="connsiteX58" fmla="*/ 414122 w 591054"/>
                <a:gd name="connsiteY58" fmla="*/ 154472 h 172158"/>
                <a:gd name="connsiteX59" fmla="*/ 403773 w 591054"/>
                <a:gd name="connsiteY59" fmla="*/ 151175 h 172158"/>
                <a:gd name="connsiteX60" fmla="*/ 321516 w 591054"/>
                <a:gd name="connsiteY60" fmla="*/ 60715 h 172158"/>
                <a:gd name="connsiteX61" fmla="*/ 320979 w 591054"/>
                <a:gd name="connsiteY61" fmla="*/ 56882 h 172158"/>
                <a:gd name="connsiteX62" fmla="*/ 320979 w 591054"/>
                <a:gd name="connsiteY62" fmla="*/ 56652 h 172158"/>
                <a:gd name="connsiteX63" fmla="*/ 328568 w 591054"/>
                <a:gd name="connsiteY63" fmla="*/ 45383 h 172158"/>
                <a:gd name="connsiteX64" fmla="*/ 471081 w 591054"/>
                <a:gd name="connsiteY64" fmla="*/ 43773 h 172158"/>
                <a:gd name="connsiteX65" fmla="*/ 486413 w 591054"/>
                <a:gd name="connsiteY65" fmla="*/ 55426 h 172158"/>
                <a:gd name="connsiteX66" fmla="*/ 496609 w 591054"/>
                <a:gd name="connsiteY66" fmla="*/ 81950 h 172158"/>
                <a:gd name="connsiteX67" fmla="*/ 497759 w 591054"/>
                <a:gd name="connsiteY67" fmla="*/ 90306 h 172158"/>
                <a:gd name="connsiteX68" fmla="*/ 497759 w 591054"/>
                <a:gd name="connsiteY68" fmla="*/ 98356 h 172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591054" h="172158">
                  <a:moveTo>
                    <a:pt x="590901" y="22155"/>
                  </a:moveTo>
                  <a:lnTo>
                    <a:pt x="590518" y="0"/>
                  </a:lnTo>
                  <a:lnTo>
                    <a:pt x="523976" y="34651"/>
                  </a:lnTo>
                  <a:cubicBezTo>
                    <a:pt x="523976" y="34651"/>
                    <a:pt x="523976" y="34651"/>
                    <a:pt x="523976" y="34574"/>
                  </a:cubicBezTo>
                  <a:cubicBezTo>
                    <a:pt x="522213" y="30894"/>
                    <a:pt x="517921" y="28824"/>
                    <a:pt x="513704" y="29668"/>
                  </a:cubicBezTo>
                  <a:cubicBezTo>
                    <a:pt x="510867" y="30204"/>
                    <a:pt x="507571" y="30971"/>
                    <a:pt x="503968" y="31738"/>
                  </a:cubicBezTo>
                  <a:cubicBezTo>
                    <a:pt x="488099" y="35187"/>
                    <a:pt x="471617" y="32887"/>
                    <a:pt x="457128" y="25988"/>
                  </a:cubicBezTo>
                  <a:cubicBezTo>
                    <a:pt x="420945" y="8739"/>
                    <a:pt x="366592" y="18475"/>
                    <a:pt x="312086" y="33117"/>
                  </a:cubicBezTo>
                  <a:cubicBezTo>
                    <a:pt x="300970" y="36031"/>
                    <a:pt x="289241" y="36031"/>
                    <a:pt x="278202" y="33117"/>
                  </a:cubicBezTo>
                  <a:cubicBezTo>
                    <a:pt x="223620" y="18399"/>
                    <a:pt x="169343" y="8663"/>
                    <a:pt x="133083" y="25988"/>
                  </a:cubicBezTo>
                  <a:cubicBezTo>
                    <a:pt x="118594" y="32887"/>
                    <a:pt x="102113" y="35187"/>
                    <a:pt x="86320" y="31738"/>
                  </a:cubicBezTo>
                  <a:cubicBezTo>
                    <a:pt x="82717" y="30971"/>
                    <a:pt x="79420" y="30281"/>
                    <a:pt x="76584" y="29668"/>
                  </a:cubicBezTo>
                  <a:cubicBezTo>
                    <a:pt x="72292" y="28824"/>
                    <a:pt x="68075" y="30894"/>
                    <a:pt x="66235" y="34574"/>
                  </a:cubicBezTo>
                  <a:cubicBezTo>
                    <a:pt x="66235" y="34651"/>
                    <a:pt x="66158" y="34727"/>
                    <a:pt x="66158" y="34804"/>
                  </a:cubicBezTo>
                  <a:lnTo>
                    <a:pt x="384" y="307"/>
                  </a:lnTo>
                  <a:lnTo>
                    <a:pt x="0" y="22385"/>
                  </a:lnTo>
                  <a:lnTo>
                    <a:pt x="60716" y="52206"/>
                  </a:lnTo>
                  <a:cubicBezTo>
                    <a:pt x="60562" y="53433"/>
                    <a:pt x="60485" y="54659"/>
                    <a:pt x="60409" y="55886"/>
                  </a:cubicBezTo>
                  <a:lnTo>
                    <a:pt x="60409" y="56422"/>
                  </a:lnTo>
                  <a:cubicBezTo>
                    <a:pt x="60409" y="62095"/>
                    <a:pt x="64395" y="67078"/>
                    <a:pt x="70298" y="68688"/>
                  </a:cubicBezTo>
                  <a:cubicBezTo>
                    <a:pt x="74744" y="69915"/>
                    <a:pt x="77581" y="74054"/>
                    <a:pt x="76891" y="78271"/>
                  </a:cubicBezTo>
                  <a:cubicBezTo>
                    <a:pt x="74821" y="90690"/>
                    <a:pt x="75357" y="102342"/>
                    <a:pt x="77964" y="112998"/>
                  </a:cubicBezTo>
                  <a:cubicBezTo>
                    <a:pt x="94370" y="179616"/>
                    <a:pt x="193261" y="205451"/>
                    <a:pt x="262563" y="107248"/>
                  </a:cubicBezTo>
                  <a:cubicBezTo>
                    <a:pt x="270536" y="95903"/>
                    <a:pt x="281728" y="65392"/>
                    <a:pt x="295144" y="66005"/>
                  </a:cubicBezTo>
                  <a:cubicBezTo>
                    <a:pt x="307409" y="66542"/>
                    <a:pt x="320519" y="96976"/>
                    <a:pt x="327725" y="107248"/>
                  </a:cubicBezTo>
                  <a:cubicBezTo>
                    <a:pt x="397026" y="205451"/>
                    <a:pt x="495919" y="179616"/>
                    <a:pt x="512324" y="112998"/>
                  </a:cubicBezTo>
                  <a:cubicBezTo>
                    <a:pt x="514931" y="102342"/>
                    <a:pt x="515467" y="90690"/>
                    <a:pt x="513397" y="78271"/>
                  </a:cubicBezTo>
                  <a:cubicBezTo>
                    <a:pt x="512707" y="73978"/>
                    <a:pt x="515467" y="69915"/>
                    <a:pt x="519990" y="68688"/>
                  </a:cubicBezTo>
                  <a:cubicBezTo>
                    <a:pt x="525816" y="67078"/>
                    <a:pt x="529879" y="62095"/>
                    <a:pt x="529879" y="56422"/>
                  </a:cubicBezTo>
                  <a:lnTo>
                    <a:pt x="529879" y="55886"/>
                  </a:lnTo>
                  <a:cubicBezTo>
                    <a:pt x="529879" y="54736"/>
                    <a:pt x="529726" y="53509"/>
                    <a:pt x="529572" y="52283"/>
                  </a:cubicBezTo>
                  <a:lnTo>
                    <a:pt x="591054" y="22155"/>
                  </a:lnTo>
                  <a:close/>
                  <a:moveTo>
                    <a:pt x="269002" y="58722"/>
                  </a:moveTo>
                  <a:cubicBezTo>
                    <a:pt x="269002" y="59412"/>
                    <a:pt x="268773" y="60025"/>
                    <a:pt x="268620" y="60715"/>
                  </a:cubicBezTo>
                  <a:cubicBezTo>
                    <a:pt x="266550" y="67308"/>
                    <a:pt x="263560" y="74131"/>
                    <a:pt x="259957" y="80877"/>
                  </a:cubicBezTo>
                  <a:cubicBezTo>
                    <a:pt x="258807" y="83177"/>
                    <a:pt x="257503" y="85477"/>
                    <a:pt x="256124" y="87700"/>
                  </a:cubicBezTo>
                  <a:cubicBezTo>
                    <a:pt x="252137" y="94523"/>
                    <a:pt x="247461" y="101192"/>
                    <a:pt x="242325" y="107555"/>
                  </a:cubicBezTo>
                  <a:cubicBezTo>
                    <a:pt x="240408" y="109932"/>
                    <a:pt x="238415" y="112308"/>
                    <a:pt x="236345" y="114608"/>
                  </a:cubicBezTo>
                  <a:cubicBezTo>
                    <a:pt x="221933" y="130707"/>
                    <a:pt x="204455" y="144276"/>
                    <a:pt x="186363" y="151482"/>
                  </a:cubicBezTo>
                  <a:cubicBezTo>
                    <a:pt x="163747" y="160528"/>
                    <a:pt x="137530" y="158535"/>
                    <a:pt x="117981" y="144429"/>
                  </a:cubicBezTo>
                  <a:cubicBezTo>
                    <a:pt x="106866" y="136456"/>
                    <a:pt x="98816" y="125570"/>
                    <a:pt x="94983" y="112921"/>
                  </a:cubicBezTo>
                  <a:cubicBezTo>
                    <a:pt x="91457" y="101652"/>
                    <a:pt x="91226" y="89003"/>
                    <a:pt x="94983" y="75741"/>
                  </a:cubicBezTo>
                  <a:cubicBezTo>
                    <a:pt x="95443" y="74131"/>
                    <a:pt x="95979" y="72444"/>
                    <a:pt x="96592" y="70835"/>
                  </a:cubicBezTo>
                  <a:cubicBezTo>
                    <a:pt x="98355" y="65852"/>
                    <a:pt x="100732" y="60792"/>
                    <a:pt x="103646" y="55732"/>
                  </a:cubicBezTo>
                  <a:cubicBezTo>
                    <a:pt x="106942" y="50136"/>
                    <a:pt x="112462" y="45996"/>
                    <a:pt x="118978" y="44080"/>
                  </a:cubicBezTo>
                  <a:cubicBezTo>
                    <a:pt x="175937" y="27445"/>
                    <a:pt x="223466" y="29591"/>
                    <a:pt x="261490" y="45690"/>
                  </a:cubicBezTo>
                  <a:cubicBezTo>
                    <a:pt x="265783" y="47530"/>
                    <a:pt x="268466" y="51209"/>
                    <a:pt x="268926" y="55349"/>
                  </a:cubicBezTo>
                  <a:cubicBezTo>
                    <a:pt x="269156" y="56422"/>
                    <a:pt x="269156" y="57572"/>
                    <a:pt x="268926" y="58646"/>
                  </a:cubicBezTo>
                  <a:close/>
                  <a:moveTo>
                    <a:pt x="497682" y="98356"/>
                  </a:moveTo>
                  <a:cubicBezTo>
                    <a:pt x="497682" y="99506"/>
                    <a:pt x="497529" y="100732"/>
                    <a:pt x="497375" y="101806"/>
                  </a:cubicBezTo>
                  <a:cubicBezTo>
                    <a:pt x="495459" y="119054"/>
                    <a:pt x="486260" y="134003"/>
                    <a:pt x="472001" y="144199"/>
                  </a:cubicBezTo>
                  <a:cubicBezTo>
                    <a:pt x="471310" y="144736"/>
                    <a:pt x="470544" y="145196"/>
                    <a:pt x="469777" y="145656"/>
                  </a:cubicBezTo>
                  <a:cubicBezTo>
                    <a:pt x="468320" y="146729"/>
                    <a:pt x="466787" y="147572"/>
                    <a:pt x="465255" y="148415"/>
                  </a:cubicBezTo>
                  <a:cubicBezTo>
                    <a:pt x="465255" y="148415"/>
                    <a:pt x="465178" y="148415"/>
                    <a:pt x="465178" y="148415"/>
                  </a:cubicBezTo>
                  <a:cubicBezTo>
                    <a:pt x="463567" y="149259"/>
                    <a:pt x="462035" y="150025"/>
                    <a:pt x="460425" y="150715"/>
                  </a:cubicBezTo>
                  <a:cubicBezTo>
                    <a:pt x="459275" y="151252"/>
                    <a:pt x="458048" y="151788"/>
                    <a:pt x="456821" y="152172"/>
                  </a:cubicBezTo>
                  <a:cubicBezTo>
                    <a:pt x="455519" y="152708"/>
                    <a:pt x="454215" y="153092"/>
                    <a:pt x="452988" y="153475"/>
                  </a:cubicBezTo>
                  <a:cubicBezTo>
                    <a:pt x="441719" y="156925"/>
                    <a:pt x="429530" y="157461"/>
                    <a:pt x="417648" y="155238"/>
                  </a:cubicBezTo>
                  <a:cubicBezTo>
                    <a:pt x="416498" y="155008"/>
                    <a:pt x="415348" y="154702"/>
                    <a:pt x="414122" y="154472"/>
                  </a:cubicBezTo>
                  <a:cubicBezTo>
                    <a:pt x="410595" y="153628"/>
                    <a:pt x="407145" y="152555"/>
                    <a:pt x="403773" y="151175"/>
                  </a:cubicBezTo>
                  <a:cubicBezTo>
                    <a:pt x="367052" y="136533"/>
                    <a:pt x="332861" y="96056"/>
                    <a:pt x="321516" y="60715"/>
                  </a:cubicBezTo>
                  <a:cubicBezTo>
                    <a:pt x="321132" y="59412"/>
                    <a:pt x="320979" y="58186"/>
                    <a:pt x="320979" y="56882"/>
                  </a:cubicBezTo>
                  <a:lnTo>
                    <a:pt x="320979" y="56652"/>
                  </a:lnTo>
                  <a:cubicBezTo>
                    <a:pt x="320979" y="51899"/>
                    <a:pt x="323815" y="47453"/>
                    <a:pt x="328568" y="45383"/>
                  </a:cubicBezTo>
                  <a:cubicBezTo>
                    <a:pt x="366592" y="29284"/>
                    <a:pt x="414198" y="27061"/>
                    <a:pt x="471081" y="43773"/>
                  </a:cubicBezTo>
                  <a:cubicBezTo>
                    <a:pt x="477520" y="45690"/>
                    <a:pt x="483040" y="49753"/>
                    <a:pt x="486413" y="55426"/>
                  </a:cubicBezTo>
                  <a:cubicBezTo>
                    <a:pt x="491626" y="64395"/>
                    <a:pt x="494999" y="73288"/>
                    <a:pt x="496609" y="81950"/>
                  </a:cubicBezTo>
                  <a:cubicBezTo>
                    <a:pt x="497145" y="84710"/>
                    <a:pt x="497529" y="87547"/>
                    <a:pt x="497759" y="90306"/>
                  </a:cubicBezTo>
                  <a:cubicBezTo>
                    <a:pt x="497912" y="93066"/>
                    <a:pt x="497988" y="95749"/>
                    <a:pt x="497759" y="98356"/>
                  </a:cubicBezTo>
                  <a:close/>
                </a:path>
              </a:pathLst>
            </a:custGeom>
            <a:solidFill>
              <a:srgbClr val="3C7B85"/>
            </a:solidFill>
            <a:ln w="3831" cap="flat">
              <a:solidFill>
                <a:srgbClr val="1D1D1B"/>
              </a:solidFill>
              <a:prstDash val="solid"/>
              <a:miter/>
            </a:ln>
          </p:spPr>
          <p:txBody>
            <a:bodyPr rtlCol="0" anchor="ctr"/>
            <a:lstStyle/>
            <a:p>
              <a:endParaRPr lang="en-GB"/>
            </a:p>
          </p:txBody>
        </p:sp>
        <p:grpSp>
          <p:nvGrpSpPr>
            <p:cNvPr id="318" name="Graphic 725">
              <a:extLst>
                <a:ext uri="{FF2B5EF4-FFF2-40B4-BE49-F238E27FC236}">
                  <a16:creationId xmlns:a16="http://schemas.microsoft.com/office/drawing/2014/main" id="{FADAB646-6F21-BC8D-8C2E-AEFB21A2DDA4}"/>
                </a:ext>
              </a:extLst>
            </p:cNvPr>
            <p:cNvGrpSpPr/>
            <p:nvPr/>
          </p:nvGrpSpPr>
          <p:grpSpPr>
            <a:xfrm>
              <a:off x="9533026" y="4142398"/>
              <a:ext cx="405652" cy="124715"/>
              <a:chOff x="9533026" y="4142398"/>
              <a:chExt cx="405652" cy="124715"/>
            </a:xfrm>
          </p:grpSpPr>
          <p:sp>
            <p:nvSpPr>
              <p:cNvPr id="322" name="Freeform: Shape 779">
                <a:extLst>
                  <a:ext uri="{FF2B5EF4-FFF2-40B4-BE49-F238E27FC236}">
                    <a16:creationId xmlns:a16="http://schemas.microsoft.com/office/drawing/2014/main" id="{8D0B3473-26FE-D32B-3E7A-3C4136D6165D}"/>
                  </a:ext>
                </a:extLst>
              </p:cNvPr>
              <p:cNvSpPr/>
              <p:nvPr/>
            </p:nvSpPr>
            <p:spPr>
              <a:xfrm>
                <a:off x="9535758" y="4142429"/>
                <a:ext cx="402699" cy="124684"/>
              </a:xfrm>
              <a:custGeom>
                <a:avLst/>
                <a:gdLst>
                  <a:gd name="connsiteX0" fmla="*/ 91380 w 402699"/>
                  <a:gd name="connsiteY0" fmla="*/ 118913 h 124684"/>
                  <a:gd name="connsiteX1" fmla="*/ 22998 w 402699"/>
                  <a:gd name="connsiteY1" fmla="*/ 111936 h 124684"/>
                  <a:gd name="connsiteX2" fmla="*/ 0 w 402699"/>
                  <a:gd name="connsiteY2" fmla="*/ 80659 h 124684"/>
                  <a:gd name="connsiteX3" fmla="*/ 22998 w 402699"/>
                  <a:gd name="connsiteY3" fmla="*/ 112166 h 124684"/>
                  <a:gd name="connsiteX4" fmla="*/ 91380 w 402699"/>
                  <a:gd name="connsiteY4" fmla="*/ 119219 h 124684"/>
                  <a:gd name="connsiteX5" fmla="*/ 141362 w 402699"/>
                  <a:gd name="connsiteY5" fmla="*/ 82345 h 124684"/>
                  <a:gd name="connsiteX6" fmla="*/ 91380 w 402699"/>
                  <a:gd name="connsiteY6" fmla="*/ 118913 h 124684"/>
                  <a:gd name="connsiteX7" fmla="*/ 166584 w 402699"/>
                  <a:gd name="connsiteY7" fmla="*/ 13504 h 124684"/>
                  <a:gd name="connsiteX8" fmla="*/ 24072 w 402699"/>
                  <a:gd name="connsiteY8" fmla="*/ 11894 h 124684"/>
                  <a:gd name="connsiteX9" fmla="*/ 8739 w 402699"/>
                  <a:gd name="connsiteY9" fmla="*/ 23546 h 124684"/>
                  <a:gd name="connsiteX10" fmla="*/ 1686 w 402699"/>
                  <a:gd name="connsiteY10" fmla="*/ 38649 h 124684"/>
                  <a:gd name="connsiteX11" fmla="*/ 8739 w 402699"/>
                  <a:gd name="connsiteY11" fmla="*/ 23776 h 124684"/>
                  <a:gd name="connsiteX12" fmla="*/ 24072 w 402699"/>
                  <a:gd name="connsiteY12" fmla="*/ 12201 h 124684"/>
                  <a:gd name="connsiteX13" fmla="*/ 166584 w 402699"/>
                  <a:gd name="connsiteY13" fmla="*/ 13810 h 124684"/>
                  <a:gd name="connsiteX14" fmla="*/ 174020 w 402699"/>
                  <a:gd name="connsiteY14" fmla="*/ 23163 h 124684"/>
                  <a:gd name="connsiteX15" fmla="*/ 166584 w 402699"/>
                  <a:gd name="connsiteY15" fmla="*/ 13504 h 124684"/>
                  <a:gd name="connsiteX16" fmla="*/ 401549 w 402699"/>
                  <a:gd name="connsiteY16" fmla="*/ 49688 h 124684"/>
                  <a:gd name="connsiteX17" fmla="*/ 402699 w 402699"/>
                  <a:gd name="connsiteY17" fmla="*/ 58044 h 124684"/>
                  <a:gd name="connsiteX18" fmla="*/ 401549 w 402699"/>
                  <a:gd name="connsiteY18" fmla="*/ 49688 h 124684"/>
                  <a:gd name="connsiteX19" fmla="*/ 376021 w 402699"/>
                  <a:gd name="connsiteY19" fmla="*/ 11511 h 124684"/>
                  <a:gd name="connsiteX20" fmla="*/ 233508 w 402699"/>
                  <a:gd name="connsiteY20" fmla="*/ 13121 h 124684"/>
                  <a:gd name="connsiteX21" fmla="*/ 225919 w 402699"/>
                  <a:gd name="connsiteY21" fmla="*/ 24390 h 124684"/>
                  <a:gd name="connsiteX22" fmla="*/ 233508 w 402699"/>
                  <a:gd name="connsiteY22" fmla="*/ 13810 h 124684"/>
                  <a:gd name="connsiteX23" fmla="*/ 376021 w 402699"/>
                  <a:gd name="connsiteY23" fmla="*/ 12201 h 124684"/>
                  <a:gd name="connsiteX24" fmla="*/ 391354 w 402699"/>
                  <a:gd name="connsiteY24" fmla="*/ 23776 h 124684"/>
                  <a:gd name="connsiteX25" fmla="*/ 401549 w 402699"/>
                  <a:gd name="connsiteY25" fmla="*/ 49764 h 124684"/>
                  <a:gd name="connsiteX26" fmla="*/ 391354 w 402699"/>
                  <a:gd name="connsiteY26" fmla="*/ 23240 h 124684"/>
                  <a:gd name="connsiteX27" fmla="*/ 376021 w 402699"/>
                  <a:gd name="connsiteY27" fmla="*/ 11587 h 124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02699" h="124684">
                    <a:moveTo>
                      <a:pt x="91380" y="118913"/>
                    </a:moveTo>
                    <a:cubicBezTo>
                      <a:pt x="68764" y="127882"/>
                      <a:pt x="42547" y="125812"/>
                      <a:pt x="22998" y="111936"/>
                    </a:cubicBezTo>
                    <a:cubicBezTo>
                      <a:pt x="11883" y="104040"/>
                      <a:pt x="3910" y="93231"/>
                      <a:pt x="0" y="80659"/>
                    </a:cubicBezTo>
                    <a:cubicBezTo>
                      <a:pt x="3833" y="93308"/>
                      <a:pt x="11883" y="104194"/>
                      <a:pt x="22998" y="112166"/>
                    </a:cubicBezTo>
                    <a:cubicBezTo>
                      <a:pt x="42547" y="126195"/>
                      <a:pt x="68764" y="128265"/>
                      <a:pt x="91380" y="119219"/>
                    </a:cubicBezTo>
                    <a:cubicBezTo>
                      <a:pt x="109472" y="111936"/>
                      <a:pt x="126874" y="98444"/>
                      <a:pt x="141362" y="82345"/>
                    </a:cubicBezTo>
                    <a:cubicBezTo>
                      <a:pt x="126874" y="98367"/>
                      <a:pt x="109472" y="111706"/>
                      <a:pt x="91380" y="118913"/>
                    </a:cubicBezTo>
                    <a:close/>
                    <a:moveTo>
                      <a:pt x="166584" y="13504"/>
                    </a:moveTo>
                    <a:cubicBezTo>
                      <a:pt x="128560" y="-2595"/>
                      <a:pt x="80954" y="-4818"/>
                      <a:pt x="24072" y="11894"/>
                    </a:cubicBezTo>
                    <a:cubicBezTo>
                      <a:pt x="17632" y="13810"/>
                      <a:pt x="12112" y="17950"/>
                      <a:pt x="8739" y="23546"/>
                    </a:cubicBezTo>
                    <a:cubicBezTo>
                      <a:pt x="5826" y="28606"/>
                      <a:pt x="3449" y="33666"/>
                      <a:pt x="1686" y="38649"/>
                    </a:cubicBezTo>
                    <a:cubicBezTo>
                      <a:pt x="3449" y="33742"/>
                      <a:pt x="5826" y="28759"/>
                      <a:pt x="8739" y="23776"/>
                    </a:cubicBezTo>
                    <a:cubicBezTo>
                      <a:pt x="12035" y="18257"/>
                      <a:pt x="17556" y="14117"/>
                      <a:pt x="24072" y="12201"/>
                    </a:cubicBezTo>
                    <a:cubicBezTo>
                      <a:pt x="81030" y="-4358"/>
                      <a:pt x="128560" y="-2212"/>
                      <a:pt x="166584" y="13810"/>
                    </a:cubicBezTo>
                    <a:cubicBezTo>
                      <a:pt x="170724" y="15574"/>
                      <a:pt x="173483" y="19177"/>
                      <a:pt x="174020" y="23163"/>
                    </a:cubicBezTo>
                    <a:cubicBezTo>
                      <a:pt x="173560" y="19023"/>
                      <a:pt x="170800" y="15344"/>
                      <a:pt x="166584" y="13504"/>
                    </a:cubicBezTo>
                    <a:close/>
                    <a:moveTo>
                      <a:pt x="401549" y="49688"/>
                    </a:moveTo>
                    <a:cubicBezTo>
                      <a:pt x="402085" y="52524"/>
                      <a:pt x="402469" y="55284"/>
                      <a:pt x="402699" y="58044"/>
                    </a:cubicBezTo>
                    <a:cubicBezTo>
                      <a:pt x="402469" y="55284"/>
                      <a:pt x="402162" y="52524"/>
                      <a:pt x="401549" y="49688"/>
                    </a:cubicBezTo>
                    <a:close/>
                    <a:moveTo>
                      <a:pt x="376021" y="11511"/>
                    </a:moveTo>
                    <a:cubicBezTo>
                      <a:pt x="319062" y="-5125"/>
                      <a:pt x="271533" y="-2978"/>
                      <a:pt x="233508" y="13121"/>
                    </a:cubicBezTo>
                    <a:cubicBezTo>
                      <a:pt x="228755" y="15190"/>
                      <a:pt x="225919" y="19637"/>
                      <a:pt x="225919" y="24390"/>
                    </a:cubicBezTo>
                    <a:cubicBezTo>
                      <a:pt x="226149" y="19943"/>
                      <a:pt x="228986" y="15727"/>
                      <a:pt x="233508" y="13810"/>
                    </a:cubicBezTo>
                    <a:cubicBezTo>
                      <a:pt x="271533" y="-2212"/>
                      <a:pt x="319139" y="-4358"/>
                      <a:pt x="376021" y="12201"/>
                    </a:cubicBezTo>
                    <a:cubicBezTo>
                      <a:pt x="382461" y="14117"/>
                      <a:pt x="387980" y="18180"/>
                      <a:pt x="391354" y="23776"/>
                    </a:cubicBezTo>
                    <a:cubicBezTo>
                      <a:pt x="396566" y="32592"/>
                      <a:pt x="399863" y="41332"/>
                      <a:pt x="401549" y="49764"/>
                    </a:cubicBezTo>
                    <a:cubicBezTo>
                      <a:pt x="399940" y="41102"/>
                      <a:pt x="396566" y="32209"/>
                      <a:pt x="391354" y="23240"/>
                    </a:cubicBezTo>
                    <a:cubicBezTo>
                      <a:pt x="388057" y="17567"/>
                      <a:pt x="382537" y="13504"/>
                      <a:pt x="376021" y="11587"/>
                    </a:cubicBezTo>
                    <a:close/>
                  </a:path>
                </a:pathLst>
              </a:custGeom>
              <a:solidFill>
                <a:srgbClr val="1D1D1B"/>
              </a:solidFill>
              <a:ln w="3831" cap="flat">
                <a:solidFill>
                  <a:srgbClr val="1D1D1B"/>
                </a:solidFill>
                <a:prstDash val="solid"/>
                <a:miter/>
              </a:ln>
            </p:spPr>
            <p:txBody>
              <a:bodyPr rtlCol="0" anchor="ctr"/>
              <a:lstStyle/>
              <a:p>
                <a:endParaRPr lang="en-GB"/>
              </a:p>
            </p:txBody>
          </p:sp>
          <p:sp>
            <p:nvSpPr>
              <p:cNvPr id="323" name="Freeform: Shape 780">
                <a:extLst>
                  <a:ext uri="{FF2B5EF4-FFF2-40B4-BE49-F238E27FC236}">
                    <a16:creationId xmlns:a16="http://schemas.microsoft.com/office/drawing/2014/main" id="{A60E6BC6-7C67-83F2-3BBB-1C6DC0AC3170}"/>
                  </a:ext>
                </a:extLst>
              </p:cNvPr>
              <p:cNvSpPr/>
              <p:nvPr/>
            </p:nvSpPr>
            <p:spPr>
              <a:xfrm>
                <a:off x="9761753" y="4142398"/>
                <a:ext cx="176925" cy="124339"/>
              </a:xfrm>
              <a:custGeom>
                <a:avLst/>
                <a:gdLst>
                  <a:gd name="connsiteX0" fmla="*/ 176703 w 176925"/>
                  <a:gd name="connsiteY0" fmla="*/ 66123 h 124339"/>
                  <a:gd name="connsiteX1" fmla="*/ 176396 w 176925"/>
                  <a:gd name="connsiteY1" fmla="*/ 69573 h 124339"/>
                  <a:gd name="connsiteX2" fmla="*/ 151022 w 176925"/>
                  <a:gd name="connsiteY2" fmla="*/ 111890 h 124339"/>
                  <a:gd name="connsiteX3" fmla="*/ 148799 w 176925"/>
                  <a:gd name="connsiteY3" fmla="*/ 113423 h 124339"/>
                  <a:gd name="connsiteX4" fmla="*/ 144276 w 176925"/>
                  <a:gd name="connsiteY4" fmla="*/ 116183 h 124339"/>
                  <a:gd name="connsiteX5" fmla="*/ 144199 w 176925"/>
                  <a:gd name="connsiteY5" fmla="*/ 116183 h 124339"/>
                  <a:gd name="connsiteX6" fmla="*/ 139446 w 176925"/>
                  <a:gd name="connsiteY6" fmla="*/ 118483 h 124339"/>
                  <a:gd name="connsiteX7" fmla="*/ 135843 w 176925"/>
                  <a:gd name="connsiteY7" fmla="*/ 119939 h 124339"/>
                  <a:gd name="connsiteX8" fmla="*/ 132010 w 176925"/>
                  <a:gd name="connsiteY8" fmla="*/ 121243 h 124339"/>
                  <a:gd name="connsiteX9" fmla="*/ 96669 w 176925"/>
                  <a:gd name="connsiteY9" fmla="*/ 123006 h 124339"/>
                  <a:gd name="connsiteX10" fmla="*/ 93143 w 176925"/>
                  <a:gd name="connsiteY10" fmla="*/ 122239 h 124339"/>
                  <a:gd name="connsiteX11" fmla="*/ 82794 w 176925"/>
                  <a:gd name="connsiteY11" fmla="*/ 118866 h 124339"/>
                  <a:gd name="connsiteX12" fmla="*/ 537 w 176925"/>
                  <a:gd name="connsiteY12" fmla="*/ 27870 h 124339"/>
                  <a:gd name="connsiteX13" fmla="*/ 0 w 176925"/>
                  <a:gd name="connsiteY13" fmla="*/ 24650 h 124339"/>
                  <a:gd name="connsiteX14" fmla="*/ 0 w 176925"/>
                  <a:gd name="connsiteY14" fmla="*/ 24420 h 124339"/>
                  <a:gd name="connsiteX15" fmla="*/ 7589 w 176925"/>
                  <a:gd name="connsiteY15" fmla="*/ 13151 h 124339"/>
                  <a:gd name="connsiteX16" fmla="*/ 150102 w 176925"/>
                  <a:gd name="connsiteY16" fmla="*/ 11541 h 124339"/>
                  <a:gd name="connsiteX17" fmla="*/ 165435 w 176925"/>
                  <a:gd name="connsiteY17" fmla="*/ 23193 h 124339"/>
                  <a:gd name="connsiteX18" fmla="*/ 175630 w 176925"/>
                  <a:gd name="connsiteY18" fmla="*/ 49718 h 124339"/>
                  <a:gd name="connsiteX19" fmla="*/ 176780 w 176925"/>
                  <a:gd name="connsiteY19" fmla="*/ 58074 h 124339"/>
                  <a:gd name="connsiteX20" fmla="*/ 176780 w 176925"/>
                  <a:gd name="connsiteY20" fmla="*/ 66123 h 124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76925" h="124339">
                    <a:moveTo>
                      <a:pt x="176703" y="66123"/>
                    </a:moveTo>
                    <a:cubicBezTo>
                      <a:pt x="176703" y="67273"/>
                      <a:pt x="176550" y="68500"/>
                      <a:pt x="176396" y="69573"/>
                    </a:cubicBezTo>
                    <a:cubicBezTo>
                      <a:pt x="174327" y="86745"/>
                      <a:pt x="165204" y="101617"/>
                      <a:pt x="151022" y="111890"/>
                    </a:cubicBezTo>
                    <a:cubicBezTo>
                      <a:pt x="150332" y="112427"/>
                      <a:pt x="149565" y="112887"/>
                      <a:pt x="148799" y="113423"/>
                    </a:cubicBezTo>
                    <a:cubicBezTo>
                      <a:pt x="147342" y="114420"/>
                      <a:pt x="145809" y="115340"/>
                      <a:pt x="144276" y="116183"/>
                    </a:cubicBezTo>
                    <a:cubicBezTo>
                      <a:pt x="144276" y="116183"/>
                      <a:pt x="144199" y="116183"/>
                      <a:pt x="144199" y="116183"/>
                    </a:cubicBezTo>
                    <a:cubicBezTo>
                      <a:pt x="142589" y="117026"/>
                      <a:pt x="141056" y="117793"/>
                      <a:pt x="139446" y="118483"/>
                    </a:cubicBezTo>
                    <a:cubicBezTo>
                      <a:pt x="138296" y="119019"/>
                      <a:pt x="137069" y="119479"/>
                      <a:pt x="135843" y="119939"/>
                    </a:cubicBezTo>
                    <a:cubicBezTo>
                      <a:pt x="134540" y="120476"/>
                      <a:pt x="133313" y="120859"/>
                      <a:pt x="132010" y="121243"/>
                    </a:cubicBezTo>
                    <a:cubicBezTo>
                      <a:pt x="120741" y="124692"/>
                      <a:pt x="108552" y="125229"/>
                      <a:pt x="96669" y="123006"/>
                    </a:cubicBezTo>
                    <a:cubicBezTo>
                      <a:pt x="95519" y="122776"/>
                      <a:pt x="94370" y="122469"/>
                      <a:pt x="93143" y="122239"/>
                    </a:cubicBezTo>
                    <a:cubicBezTo>
                      <a:pt x="89617" y="121396"/>
                      <a:pt x="86167" y="120169"/>
                      <a:pt x="82794" y="118866"/>
                    </a:cubicBezTo>
                    <a:cubicBezTo>
                      <a:pt x="46073" y="104147"/>
                      <a:pt x="11883" y="63440"/>
                      <a:pt x="537" y="27870"/>
                    </a:cubicBezTo>
                    <a:cubicBezTo>
                      <a:pt x="230" y="26796"/>
                      <a:pt x="0" y="25647"/>
                      <a:pt x="0" y="24650"/>
                    </a:cubicBezTo>
                    <a:lnTo>
                      <a:pt x="0" y="24420"/>
                    </a:lnTo>
                    <a:cubicBezTo>
                      <a:pt x="0" y="19667"/>
                      <a:pt x="2836" y="15221"/>
                      <a:pt x="7589" y="13151"/>
                    </a:cubicBezTo>
                    <a:cubicBezTo>
                      <a:pt x="45614" y="-2948"/>
                      <a:pt x="93220" y="-5171"/>
                      <a:pt x="150102" y="11541"/>
                    </a:cubicBezTo>
                    <a:cubicBezTo>
                      <a:pt x="156542" y="13457"/>
                      <a:pt x="162061" y="17521"/>
                      <a:pt x="165435" y="23193"/>
                    </a:cubicBezTo>
                    <a:cubicBezTo>
                      <a:pt x="170647" y="32163"/>
                      <a:pt x="174020" y="41055"/>
                      <a:pt x="175630" y="49718"/>
                    </a:cubicBezTo>
                    <a:cubicBezTo>
                      <a:pt x="176166" y="52478"/>
                      <a:pt x="176550" y="55314"/>
                      <a:pt x="176780" y="58074"/>
                    </a:cubicBezTo>
                    <a:cubicBezTo>
                      <a:pt x="176934" y="60834"/>
                      <a:pt x="177009" y="63517"/>
                      <a:pt x="176780" y="66123"/>
                    </a:cubicBezTo>
                    <a:close/>
                  </a:path>
                </a:pathLst>
              </a:custGeom>
              <a:solidFill>
                <a:srgbClr val="FFFFFF">
                  <a:alpha val="40000"/>
                </a:srgbClr>
              </a:solidFill>
              <a:ln w="3831" cap="flat">
                <a:solidFill>
                  <a:srgbClr val="1D1D1B">
                    <a:alpha val="40000"/>
                  </a:srgbClr>
                </a:solidFill>
                <a:prstDash val="solid"/>
                <a:miter/>
              </a:ln>
            </p:spPr>
            <p:txBody>
              <a:bodyPr rtlCol="0" anchor="ctr"/>
              <a:lstStyle/>
              <a:p>
                <a:endParaRPr lang="en-GB"/>
              </a:p>
            </p:txBody>
          </p:sp>
          <p:sp>
            <p:nvSpPr>
              <p:cNvPr id="324" name="Freeform: Shape 781">
                <a:extLst>
                  <a:ext uri="{FF2B5EF4-FFF2-40B4-BE49-F238E27FC236}">
                    <a16:creationId xmlns:a16="http://schemas.microsoft.com/office/drawing/2014/main" id="{2E7BDF77-188E-E975-C841-7840BA3D699B}"/>
                  </a:ext>
                </a:extLst>
              </p:cNvPr>
              <p:cNvSpPr/>
              <p:nvPr/>
            </p:nvSpPr>
            <p:spPr>
              <a:xfrm>
                <a:off x="9533026" y="4142659"/>
                <a:ext cx="176847" cy="124400"/>
              </a:xfrm>
              <a:custGeom>
                <a:avLst/>
                <a:gdLst>
                  <a:gd name="connsiteX0" fmla="*/ 176751 w 176847"/>
                  <a:gd name="connsiteY0" fmla="*/ 26230 h 124400"/>
                  <a:gd name="connsiteX1" fmla="*/ 176368 w 176847"/>
                  <a:gd name="connsiteY1" fmla="*/ 27993 h 124400"/>
                  <a:gd name="connsiteX2" fmla="*/ 167706 w 176847"/>
                  <a:gd name="connsiteY2" fmla="*/ 48308 h 124400"/>
                  <a:gd name="connsiteX3" fmla="*/ 163873 w 176847"/>
                  <a:gd name="connsiteY3" fmla="*/ 55131 h 124400"/>
                  <a:gd name="connsiteX4" fmla="*/ 150073 w 176847"/>
                  <a:gd name="connsiteY4" fmla="*/ 74986 h 124400"/>
                  <a:gd name="connsiteX5" fmla="*/ 144094 w 176847"/>
                  <a:gd name="connsiteY5" fmla="*/ 82039 h 124400"/>
                  <a:gd name="connsiteX6" fmla="*/ 94112 w 176847"/>
                  <a:gd name="connsiteY6" fmla="*/ 118912 h 124400"/>
                  <a:gd name="connsiteX7" fmla="*/ 25730 w 176847"/>
                  <a:gd name="connsiteY7" fmla="*/ 111860 h 124400"/>
                  <a:gd name="connsiteX8" fmla="*/ 2732 w 176847"/>
                  <a:gd name="connsiteY8" fmla="*/ 80352 h 124400"/>
                  <a:gd name="connsiteX9" fmla="*/ 2732 w 176847"/>
                  <a:gd name="connsiteY9" fmla="*/ 43172 h 124400"/>
                  <a:gd name="connsiteX10" fmla="*/ 4341 w 176847"/>
                  <a:gd name="connsiteY10" fmla="*/ 38265 h 124400"/>
                  <a:gd name="connsiteX11" fmla="*/ 11394 w 176847"/>
                  <a:gd name="connsiteY11" fmla="*/ 23163 h 124400"/>
                  <a:gd name="connsiteX12" fmla="*/ 26726 w 176847"/>
                  <a:gd name="connsiteY12" fmla="*/ 11511 h 124400"/>
                  <a:gd name="connsiteX13" fmla="*/ 169239 w 176847"/>
                  <a:gd name="connsiteY13" fmla="*/ 13121 h 124400"/>
                  <a:gd name="connsiteX14" fmla="*/ 176674 w 176847"/>
                  <a:gd name="connsiteY14" fmla="*/ 22780 h 124400"/>
                  <a:gd name="connsiteX15" fmla="*/ 176674 w 176847"/>
                  <a:gd name="connsiteY15" fmla="*/ 26076 h 12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76847" h="124400">
                    <a:moveTo>
                      <a:pt x="176751" y="26230"/>
                    </a:moveTo>
                    <a:cubicBezTo>
                      <a:pt x="176674" y="26843"/>
                      <a:pt x="176522" y="27379"/>
                      <a:pt x="176368" y="27993"/>
                    </a:cubicBezTo>
                    <a:cubicBezTo>
                      <a:pt x="174298" y="34662"/>
                      <a:pt x="171309" y="41485"/>
                      <a:pt x="167706" y="48308"/>
                    </a:cubicBezTo>
                    <a:cubicBezTo>
                      <a:pt x="166556" y="50608"/>
                      <a:pt x="165252" y="52908"/>
                      <a:pt x="163873" y="55131"/>
                    </a:cubicBezTo>
                    <a:cubicBezTo>
                      <a:pt x="159886" y="61953"/>
                      <a:pt x="155210" y="68623"/>
                      <a:pt x="150073" y="74986"/>
                    </a:cubicBezTo>
                    <a:cubicBezTo>
                      <a:pt x="148157" y="77362"/>
                      <a:pt x="146164" y="79739"/>
                      <a:pt x="144094" y="82039"/>
                    </a:cubicBezTo>
                    <a:cubicBezTo>
                      <a:pt x="129682" y="98137"/>
                      <a:pt x="112203" y="111706"/>
                      <a:pt x="94112" y="118912"/>
                    </a:cubicBezTo>
                    <a:cubicBezTo>
                      <a:pt x="71496" y="127958"/>
                      <a:pt x="45279" y="125965"/>
                      <a:pt x="25730" y="111860"/>
                    </a:cubicBezTo>
                    <a:cubicBezTo>
                      <a:pt x="14614" y="103887"/>
                      <a:pt x="6565" y="93001"/>
                      <a:pt x="2732" y="80352"/>
                    </a:cubicBezTo>
                    <a:cubicBezTo>
                      <a:pt x="-795" y="69083"/>
                      <a:pt x="-1025" y="56434"/>
                      <a:pt x="2732" y="43172"/>
                    </a:cubicBezTo>
                    <a:cubicBezTo>
                      <a:pt x="3192" y="41562"/>
                      <a:pt x="3728" y="39875"/>
                      <a:pt x="4341" y="38265"/>
                    </a:cubicBezTo>
                    <a:cubicBezTo>
                      <a:pt x="6104" y="33282"/>
                      <a:pt x="8481" y="28223"/>
                      <a:pt x="11394" y="23163"/>
                    </a:cubicBezTo>
                    <a:cubicBezTo>
                      <a:pt x="14691" y="17567"/>
                      <a:pt x="20210" y="13427"/>
                      <a:pt x="26726" y="11511"/>
                    </a:cubicBezTo>
                    <a:cubicBezTo>
                      <a:pt x="83686" y="-5125"/>
                      <a:pt x="131215" y="-2978"/>
                      <a:pt x="169239" y="13121"/>
                    </a:cubicBezTo>
                    <a:cubicBezTo>
                      <a:pt x="173532" y="14960"/>
                      <a:pt x="176215" y="18640"/>
                      <a:pt x="176674" y="22780"/>
                    </a:cubicBezTo>
                    <a:cubicBezTo>
                      <a:pt x="176905" y="23853"/>
                      <a:pt x="176905" y="25003"/>
                      <a:pt x="176674" y="26076"/>
                    </a:cubicBezTo>
                    <a:close/>
                  </a:path>
                </a:pathLst>
              </a:custGeom>
              <a:solidFill>
                <a:srgbClr val="FFFFFF">
                  <a:alpha val="40000"/>
                </a:srgbClr>
              </a:solidFill>
              <a:ln w="3831" cap="flat">
                <a:solidFill>
                  <a:srgbClr val="1D1D1B">
                    <a:alpha val="40000"/>
                  </a:srgbClr>
                </a:solidFill>
                <a:prstDash val="solid"/>
                <a:miter/>
              </a:ln>
            </p:spPr>
            <p:txBody>
              <a:bodyPr rtlCol="0" anchor="ctr"/>
              <a:lstStyle/>
              <a:p>
                <a:endParaRPr lang="en-GB"/>
              </a:p>
            </p:txBody>
          </p:sp>
        </p:grpSp>
        <p:sp>
          <p:nvSpPr>
            <p:cNvPr id="319" name="Freeform: Shape 1007">
              <a:extLst>
                <a:ext uri="{FF2B5EF4-FFF2-40B4-BE49-F238E27FC236}">
                  <a16:creationId xmlns:a16="http://schemas.microsoft.com/office/drawing/2014/main" id="{3F884690-B0A7-2749-EE5A-48F7F86CF47B}"/>
                </a:ext>
              </a:extLst>
            </p:cNvPr>
            <p:cNvSpPr/>
            <p:nvPr/>
          </p:nvSpPr>
          <p:spPr>
            <a:xfrm>
              <a:off x="9398304" y="4541076"/>
              <a:ext cx="588142" cy="326628"/>
            </a:xfrm>
            <a:custGeom>
              <a:avLst/>
              <a:gdLst>
                <a:gd name="connsiteX0" fmla="*/ 511328 w 588142"/>
                <a:gd name="connsiteY0" fmla="*/ 32504 h 326628"/>
                <a:gd name="connsiteX1" fmla="*/ 418415 w 588142"/>
                <a:gd name="connsiteY1" fmla="*/ 0 h 326628"/>
                <a:gd name="connsiteX2" fmla="*/ 261184 w 588142"/>
                <a:gd name="connsiteY2" fmla="*/ 77 h 326628"/>
                <a:gd name="connsiteX3" fmla="*/ 65699 w 588142"/>
                <a:gd name="connsiteY3" fmla="*/ 60945 h 326628"/>
                <a:gd name="connsiteX4" fmla="*/ 0 w 588142"/>
                <a:gd name="connsiteY4" fmla="*/ 101882 h 326628"/>
                <a:gd name="connsiteX5" fmla="*/ 119361 w 588142"/>
                <a:gd name="connsiteY5" fmla="*/ 234122 h 326628"/>
                <a:gd name="connsiteX6" fmla="*/ 131473 w 588142"/>
                <a:gd name="connsiteY6" fmla="*/ 239105 h 326628"/>
                <a:gd name="connsiteX7" fmla="*/ 152325 w 588142"/>
                <a:gd name="connsiteY7" fmla="*/ 325425 h 326628"/>
                <a:gd name="connsiteX8" fmla="*/ 553568 w 588142"/>
                <a:gd name="connsiteY8" fmla="*/ 325425 h 326628"/>
                <a:gd name="connsiteX9" fmla="*/ 532640 w 588142"/>
                <a:gd name="connsiteY9" fmla="*/ 222470 h 326628"/>
                <a:gd name="connsiteX10" fmla="*/ 538772 w 588142"/>
                <a:gd name="connsiteY10" fmla="*/ 236959 h 326628"/>
                <a:gd name="connsiteX11" fmla="*/ 588142 w 588142"/>
                <a:gd name="connsiteY11" fmla="*/ 65008 h 326628"/>
                <a:gd name="connsiteX12" fmla="*/ 511405 w 588142"/>
                <a:gd name="connsiteY12" fmla="*/ 32427 h 326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8142" h="326628">
                  <a:moveTo>
                    <a:pt x="511328" y="32504"/>
                  </a:moveTo>
                  <a:cubicBezTo>
                    <a:pt x="484727" y="21542"/>
                    <a:pt x="444939" y="11039"/>
                    <a:pt x="418415" y="0"/>
                  </a:cubicBezTo>
                  <a:cubicBezTo>
                    <a:pt x="367589" y="70988"/>
                    <a:pt x="314157" y="74131"/>
                    <a:pt x="261184" y="77"/>
                  </a:cubicBezTo>
                  <a:lnTo>
                    <a:pt x="65699" y="60945"/>
                  </a:lnTo>
                  <a:cubicBezTo>
                    <a:pt x="40324" y="69225"/>
                    <a:pt x="17479" y="83100"/>
                    <a:pt x="0" y="101882"/>
                  </a:cubicBezTo>
                  <a:lnTo>
                    <a:pt x="119361" y="234122"/>
                  </a:lnTo>
                  <a:cubicBezTo>
                    <a:pt x="140750" y="213577"/>
                    <a:pt x="133313" y="235272"/>
                    <a:pt x="131473" y="239105"/>
                  </a:cubicBezTo>
                  <a:lnTo>
                    <a:pt x="152325" y="325425"/>
                  </a:lnTo>
                  <a:cubicBezTo>
                    <a:pt x="163134" y="327648"/>
                    <a:pt x="422018" y="326268"/>
                    <a:pt x="553568" y="325425"/>
                  </a:cubicBezTo>
                  <a:lnTo>
                    <a:pt x="532640" y="222470"/>
                  </a:lnTo>
                  <a:cubicBezTo>
                    <a:pt x="534249" y="226149"/>
                    <a:pt x="536243" y="230979"/>
                    <a:pt x="538772" y="236959"/>
                  </a:cubicBezTo>
                  <a:cubicBezTo>
                    <a:pt x="573576" y="186592"/>
                    <a:pt x="578406" y="122581"/>
                    <a:pt x="588142" y="65008"/>
                  </a:cubicBezTo>
                  <a:cubicBezTo>
                    <a:pt x="563381" y="53203"/>
                    <a:pt x="537545" y="43237"/>
                    <a:pt x="511405" y="32427"/>
                  </a:cubicBezTo>
                  <a:close/>
                </a:path>
              </a:pathLst>
            </a:custGeom>
            <a:solidFill>
              <a:srgbClr val="D9E288"/>
            </a:solidFill>
            <a:ln w="7969" cap="flat">
              <a:solidFill>
                <a:srgbClr val="1D1D1B"/>
              </a:solidFill>
              <a:prstDash val="solid"/>
              <a:round/>
            </a:ln>
          </p:spPr>
          <p:txBody>
            <a:bodyPr rtlCol="0" anchor="ctr"/>
            <a:lstStyle/>
            <a:p>
              <a:endParaRPr lang="en-GB"/>
            </a:p>
          </p:txBody>
        </p:sp>
        <p:sp>
          <p:nvSpPr>
            <p:cNvPr id="320" name="Freeform: Shape 1008">
              <a:extLst>
                <a:ext uri="{FF2B5EF4-FFF2-40B4-BE49-F238E27FC236}">
                  <a16:creationId xmlns:a16="http://schemas.microsoft.com/office/drawing/2014/main" id="{EAE1BADB-5A5D-EFBA-D9A3-BDD7D59D3A4E}"/>
                </a:ext>
              </a:extLst>
            </p:cNvPr>
            <p:cNvSpPr/>
            <p:nvPr/>
          </p:nvSpPr>
          <p:spPr>
            <a:xfrm>
              <a:off x="9836774" y="4566221"/>
              <a:ext cx="337417" cy="301200"/>
            </a:xfrm>
            <a:custGeom>
              <a:avLst/>
              <a:gdLst>
                <a:gd name="connsiteX0" fmla="*/ 170754 w 337417"/>
                <a:gd name="connsiteY0" fmla="*/ 42777 h 301200"/>
                <a:gd name="connsiteX1" fmla="*/ 236222 w 337417"/>
                <a:gd name="connsiteY1" fmla="*/ 97206 h 301200"/>
                <a:gd name="connsiteX2" fmla="*/ 337415 w 337417"/>
                <a:gd name="connsiteY2" fmla="*/ 300357 h 301200"/>
                <a:gd name="connsiteX3" fmla="*/ 107 w 337417"/>
                <a:gd name="connsiteY3" fmla="*/ 301200 h 301200"/>
                <a:gd name="connsiteX4" fmla="*/ 3480 w 337417"/>
                <a:gd name="connsiteY4" fmla="*/ 243935 h 301200"/>
                <a:gd name="connsiteX5" fmla="*/ 54460 w 337417"/>
                <a:gd name="connsiteY5" fmla="*/ 0 h 301200"/>
                <a:gd name="connsiteX6" fmla="*/ 170754 w 337417"/>
                <a:gd name="connsiteY6" fmla="*/ 42700 h 30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7417" h="301200">
                  <a:moveTo>
                    <a:pt x="170754" y="42777"/>
                  </a:moveTo>
                  <a:cubicBezTo>
                    <a:pt x="199042" y="53126"/>
                    <a:pt x="222193" y="72444"/>
                    <a:pt x="236222" y="97206"/>
                  </a:cubicBezTo>
                  <a:cubicBezTo>
                    <a:pt x="286665" y="186132"/>
                    <a:pt x="337874" y="282342"/>
                    <a:pt x="337415" y="300357"/>
                  </a:cubicBezTo>
                  <a:lnTo>
                    <a:pt x="107" y="301200"/>
                  </a:lnTo>
                  <a:cubicBezTo>
                    <a:pt x="-430" y="286711"/>
                    <a:pt x="1104" y="258270"/>
                    <a:pt x="3480" y="243935"/>
                  </a:cubicBezTo>
                  <a:lnTo>
                    <a:pt x="54460" y="0"/>
                  </a:lnTo>
                  <a:lnTo>
                    <a:pt x="170754" y="42700"/>
                  </a:lnTo>
                  <a:close/>
                </a:path>
              </a:pathLst>
            </a:custGeom>
            <a:solidFill>
              <a:srgbClr val="84B9C5"/>
            </a:solidFill>
            <a:ln w="7969" cap="flat">
              <a:solidFill>
                <a:srgbClr val="1D1D1B"/>
              </a:solidFill>
              <a:prstDash val="solid"/>
              <a:round/>
            </a:ln>
          </p:spPr>
          <p:txBody>
            <a:bodyPr rtlCol="0" anchor="ctr"/>
            <a:lstStyle/>
            <a:p>
              <a:endParaRPr lang="en-GB"/>
            </a:p>
          </p:txBody>
        </p:sp>
        <p:sp>
          <p:nvSpPr>
            <p:cNvPr id="321" name="Freeform: Shape 1009">
              <a:extLst>
                <a:ext uri="{FF2B5EF4-FFF2-40B4-BE49-F238E27FC236}">
                  <a16:creationId xmlns:a16="http://schemas.microsoft.com/office/drawing/2014/main" id="{6D87F720-6490-DE11-25C5-D4F86658632E}"/>
                </a:ext>
              </a:extLst>
            </p:cNvPr>
            <p:cNvSpPr/>
            <p:nvPr/>
          </p:nvSpPr>
          <p:spPr>
            <a:xfrm>
              <a:off x="9259549" y="4562158"/>
              <a:ext cx="371651" cy="305263"/>
            </a:xfrm>
            <a:custGeom>
              <a:avLst/>
              <a:gdLst>
                <a:gd name="connsiteX0" fmla="*/ 0 w 371651"/>
                <a:gd name="connsiteY0" fmla="*/ 304420 h 305263"/>
                <a:gd name="connsiteX1" fmla="*/ 371651 w 371651"/>
                <a:gd name="connsiteY1" fmla="*/ 305263 h 305263"/>
                <a:gd name="connsiteX2" fmla="*/ 370962 w 371651"/>
                <a:gd name="connsiteY2" fmla="*/ 256814 h 305263"/>
                <a:gd name="connsiteX3" fmla="*/ 332018 w 371651"/>
                <a:gd name="connsiteY3" fmla="*/ 0 h 305263"/>
                <a:gd name="connsiteX4" fmla="*/ 181226 w 371651"/>
                <a:gd name="connsiteY4" fmla="*/ 46533 h 305263"/>
                <a:gd name="connsiteX5" fmla="*/ 108936 w 371651"/>
                <a:gd name="connsiteY5" fmla="*/ 119821 h 305263"/>
                <a:gd name="connsiteX6" fmla="*/ 77 w 371651"/>
                <a:gd name="connsiteY6" fmla="*/ 304420 h 305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1651" h="305263">
                  <a:moveTo>
                    <a:pt x="0" y="304420"/>
                  </a:moveTo>
                  <a:lnTo>
                    <a:pt x="371651" y="305263"/>
                  </a:lnTo>
                  <a:cubicBezTo>
                    <a:pt x="371651" y="305263"/>
                    <a:pt x="371651" y="270843"/>
                    <a:pt x="370962" y="256814"/>
                  </a:cubicBezTo>
                  <a:cubicBezTo>
                    <a:pt x="370272" y="242785"/>
                    <a:pt x="332018" y="0"/>
                    <a:pt x="332018" y="0"/>
                  </a:cubicBezTo>
                  <a:cubicBezTo>
                    <a:pt x="332018" y="0"/>
                    <a:pt x="203765" y="38330"/>
                    <a:pt x="181226" y="46533"/>
                  </a:cubicBezTo>
                  <a:cubicBezTo>
                    <a:pt x="158688" y="54736"/>
                    <a:pt x="130707" y="81720"/>
                    <a:pt x="108936" y="119821"/>
                  </a:cubicBezTo>
                  <a:cubicBezTo>
                    <a:pt x="101270" y="133236"/>
                    <a:pt x="77" y="304420"/>
                    <a:pt x="77" y="304420"/>
                  </a:cubicBezTo>
                  <a:close/>
                </a:path>
              </a:pathLst>
            </a:custGeom>
            <a:solidFill>
              <a:srgbClr val="84B9C5"/>
            </a:solidFill>
            <a:ln w="7969" cap="flat">
              <a:solidFill>
                <a:srgbClr val="1D1D1B"/>
              </a:solidFill>
              <a:prstDash val="solid"/>
              <a:round/>
            </a:ln>
          </p:spPr>
          <p:txBody>
            <a:bodyPr rtlCol="0" anchor="ctr"/>
            <a:lstStyle/>
            <a:p>
              <a:endParaRPr lang="en-GB"/>
            </a:p>
          </p:txBody>
        </p:sp>
      </p:grpSp>
      <p:grpSp>
        <p:nvGrpSpPr>
          <p:cNvPr id="612" name="Group 611">
            <a:extLst>
              <a:ext uri="{FF2B5EF4-FFF2-40B4-BE49-F238E27FC236}">
                <a16:creationId xmlns:a16="http://schemas.microsoft.com/office/drawing/2014/main" id="{BF9058F9-D628-2CCC-E4CB-D6A1382A85BF}"/>
              </a:ext>
            </a:extLst>
          </p:cNvPr>
          <p:cNvGrpSpPr/>
          <p:nvPr/>
        </p:nvGrpSpPr>
        <p:grpSpPr>
          <a:xfrm>
            <a:off x="2891725" y="2438553"/>
            <a:ext cx="431114" cy="497511"/>
            <a:chOff x="7703259" y="3791707"/>
            <a:chExt cx="849784" cy="1075560"/>
          </a:xfrm>
        </p:grpSpPr>
        <p:sp>
          <p:nvSpPr>
            <p:cNvPr id="613" name="Freeform: Shape 727">
              <a:extLst>
                <a:ext uri="{FF2B5EF4-FFF2-40B4-BE49-F238E27FC236}">
                  <a16:creationId xmlns:a16="http://schemas.microsoft.com/office/drawing/2014/main" id="{1AA28E4D-84AC-625F-5E52-098FEB057326}"/>
                </a:ext>
              </a:extLst>
            </p:cNvPr>
            <p:cNvSpPr/>
            <p:nvPr/>
          </p:nvSpPr>
          <p:spPr>
            <a:xfrm>
              <a:off x="7818173" y="3810499"/>
              <a:ext cx="691633" cy="917828"/>
            </a:xfrm>
            <a:custGeom>
              <a:avLst/>
              <a:gdLst>
                <a:gd name="connsiteX0" fmla="*/ 691634 w 691633"/>
                <a:gd name="connsiteY0" fmla="*/ 358006 h 917828"/>
                <a:gd name="connsiteX1" fmla="*/ 662732 w 691633"/>
                <a:gd name="connsiteY1" fmla="*/ 416192 h 917828"/>
                <a:gd name="connsiteX2" fmla="*/ 658439 w 691633"/>
                <a:gd name="connsiteY2" fmla="*/ 416728 h 917828"/>
                <a:gd name="connsiteX3" fmla="*/ 648397 w 691633"/>
                <a:gd name="connsiteY3" fmla="*/ 413968 h 917828"/>
                <a:gd name="connsiteX4" fmla="*/ 424777 w 691633"/>
                <a:gd name="connsiteY4" fmla="*/ 673772 h 917828"/>
                <a:gd name="connsiteX5" fmla="*/ 424777 w 691633"/>
                <a:gd name="connsiteY5" fmla="*/ 688337 h 917828"/>
                <a:gd name="connsiteX6" fmla="*/ 430680 w 691633"/>
                <a:gd name="connsiteY6" fmla="*/ 745680 h 917828"/>
                <a:gd name="connsiteX7" fmla="*/ 431753 w 691633"/>
                <a:gd name="connsiteY7" fmla="*/ 753116 h 917828"/>
                <a:gd name="connsiteX8" fmla="*/ 434436 w 691633"/>
                <a:gd name="connsiteY8" fmla="*/ 754036 h 917828"/>
                <a:gd name="connsiteX9" fmla="*/ 260033 w 691633"/>
                <a:gd name="connsiteY9" fmla="*/ 747290 h 917828"/>
                <a:gd name="connsiteX10" fmla="*/ 259343 w 691633"/>
                <a:gd name="connsiteY10" fmla="*/ 745296 h 917828"/>
                <a:gd name="connsiteX11" fmla="*/ 265016 w 691633"/>
                <a:gd name="connsiteY11" fmla="*/ 672392 h 917828"/>
                <a:gd name="connsiteX12" fmla="*/ 45690 w 691633"/>
                <a:gd name="connsiteY12" fmla="*/ 413508 h 917828"/>
                <a:gd name="connsiteX13" fmla="*/ 34574 w 691633"/>
                <a:gd name="connsiteY13" fmla="*/ 416728 h 917828"/>
                <a:gd name="connsiteX14" fmla="*/ 33884 w 691633"/>
                <a:gd name="connsiteY14" fmla="*/ 416652 h 917828"/>
                <a:gd name="connsiteX15" fmla="*/ 0 w 691633"/>
                <a:gd name="connsiteY15" fmla="*/ 355400 h 917828"/>
                <a:gd name="connsiteX16" fmla="*/ 34574 w 691633"/>
                <a:gd name="connsiteY16" fmla="*/ 293994 h 917828"/>
                <a:gd name="connsiteX17" fmla="*/ 41856 w 691633"/>
                <a:gd name="connsiteY17" fmla="*/ 295374 h 917828"/>
                <a:gd name="connsiteX18" fmla="*/ 116371 w 691633"/>
                <a:gd name="connsiteY18" fmla="*/ 115451 h 917828"/>
                <a:gd name="connsiteX19" fmla="*/ 347043 w 691633"/>
                <a:gd name="connsiteY19" fmla="*/ 0 h 917828"/>
                <a:gd name="connsiteX20" fmla="*/ 652843 w 691633"/>
                <a:gd name="connsiteY20" fmla="*/ 300050 h 917828"/>
                <a:gd name="connsiteX21" fmla="*/ 658439 w 691633"/>
                <a:gd name="connsiteY21" fmla="*/ 299207 h 917828"/>
                <a:gd name="connsiteX22" fmla="*/ 691634 w 691633"/>
                <a:gd name="connsiteY22" fmla="*/ 358006 h 917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91633" h="917828">
                  <a:moveTo>
                    <a:pt x="691634" y="358006"/>
                  </a:moveTo>
                  <a:cubicBezTo>
                    <a:pt x="691634" y="387827"/>
                    <a:pt x="678984" y="412435"/>
                    <a:pt x="662732" y="416192"/>
                  </a:cubicBezTo>
                  <a:cubicBezTo>
                    <a:pt x="661352" y="416498"/>
                    <a:pt x="659896" y="416728"/>
                    <a:pt x="658439" y="416728"/>
                  </a:cubicBezTo>
                  <a:cubicBezTo>
                    <a:pt x="654990" y="416728"/>
                    <a:pt x="651616" y="415732"/>
                    <a:pt x="648397" y="413968"/>
                  </a:cubicBezTo>
                  <a:cubicBezTo>
                    <a:pt x="624172" y="540689"/>
                    <a:pt x="536855" y="641421"/>
                    <a:pt x="424777" y="673772"/>
                  </a:cubicBezTo>
                  <a:lnTo>
                    <a:pt x="424777" y="688337"/>
                  </a:lnTo>
                  <a:cubicBezTo>
                    <a:pt x="426234" y="708039"/>
                    <a:pt x="427844" y="727128"/>
                    <a:pt x="430680" y="745680"/>
                  </a:cubicBezTo>
                  <a:cubicBezTo>
                    <a:pt x="430987" y="748133"/>
                    <a:pt x="431370" y="750663"/>
                    <a:pt x="431753" y="753116"/>
                  </a:cubicBezTo>
                  <a:cubicBezTo>
                    <a:pt x="432750" y="753423"/>
                    <a:pt x="433670" y="753729"/>
                    <a:pt x="434436" y="754036"/>
                  </a:cubicBezTo>
                  <a:cubicBezTo>
                    <a:pt x="399019" y="892715"/>
                    <a:pt x="360995" y="1043124"/>
                    <a:pt x="260033" y="747290"/>
                  </a:cubicBezTo>
                  <a:cubicBezTo>
                    <a:pt x="259803" y="746676"/>
                    <a:pt x="259573" y="745986"/>
                    <a:pt x="259343" y="745296"/>
                  </a:cubicBezTo>
                  <a:cubicBezTo>
                    <a:pt x="263560" y="720688"/>
                    <a:pt x="263177" y="697307"/>
                    <a:pt x="265016" y="672392"/>
                  </a:cubicBezTo>
                  <a:cubicBezTo>
                    <a:pt x="154931" y="638738"/>
                    <a:pt x="69455" y="538696"/>
                    <a:pt x="45690" y="413508"/>
                  </a:cubicBezTo>
                  <a:cubicBezTo>
                    <a:pt x="42163" y="415578"/>
                    <a:pt x="38483" y="416728"/>
                    <a:pt x="34574" y="416728"/>
                  </a:cubicBezTo>
                  <a:cubicBezTo>
                    <a:pt x="34344" y="416728"/>
                    <a:pt x="34114" y="416652"/>
                    <a:pt x="33884" y="416652"/>
                  </a:cubicBezTo>
                  <a:cubicBezTo>
                    <a:pt x="15102" y="416038"/>
                    <a:pt x="0" y="388900"/>
                    <a:pt x="0" y="355400"/>
                  </a:cubicBezTo>
                  <a:cubicBezTo>
                    <a:pt x="0" y="321899"/>
                    <a:pt x="15485" y="293994"/>
                    <a:pt x="34574" y="293994"/>
                  </a:cubicBezTo>
                  <a:cubicBezTo>
                    <a:pt x="37027" y="293994"/>
                    <a:pt x="39557" y="294531"/>
                    <a:pt x="41856" y="295374"/>
                  </a:cubicBezTo>
                  <a:cubicBezTo>
                    <a:pt x="50366" y="226839"/>
                    <a:pt x="77044" y="164821"/>
                    <a:pt x="116371" y="115451"/>
                  </a:cubicBezTo>
                  <a:lnTo>
                    <a:pt x="347043" y="0"/>
                  </a:lnTo>
                  <a:cubicBezTo>
                    <a:pt x="504351" y="0"/>
                    <a:pt x="634138" y="130937"/>
                    <a:pt x="652843" y="300050"/>
                  </a:cubicBezTo>
                  <a:cubicBezTo>
                    <a:pt x="654683" y="299514"/>
                    <a:pt x="656599" y="299207"/>
                    <a:pt x="658439" y="299207"/>
                  </a:cubicBezTo>
                  <a:cubicBezTo>
                    <a:pt x="676761" y="299207"/>
                    <a:pt x="691634" y="325578"/>
                    <a:pt x="691634" y="358006"/>
                  </a:cubicBezTo>
                  <a:close/>
                </a:path>
              </a:pathLst>
            </a:custGeom>
            <a:solidFill>
              <a:srgbClr val="E2BFA6"/>
            </a:solidFill>
            <a:ln w="7663" cap="flat">
              <a:solidFill>
                <a:srgbClr val="1D1D1B"/>
              </a:solidFill>
              <a:prstDash val="solid"/>
              <a:miter/>
            </a:ln>
          </p:spPr>
          <p:txBody>
            <a:bodyPr rtlCol="0" anchor="ctr"/>
            <a:lstStyle/>
            <a:p>
              <a:endParaRPr lang="en-GB"/>
            </a:p>
          </p:txBody>
        </p:sp>
        <p:grpSp>
          <p:nvGrpSpPr>
            <p:cNvPr id="614" name="Graphic 725">
              <a:extLst>
                <a:ext uri="{FF2B5EF4-FFF2-40B4-BE49-F238E27FC236}">
                  <a16:creationId xmlns:a16="http://schemas.microsoft.com/office/drawing/2014/main" id="{55E1EFDE-1F0C-331F-6A58-62799171AC26}"/>
                </a:ext>
              </a:extLst>
            </p:cNvPr>
            <p:cNvGrpSpPr/>
            <p:nvPr/>
          </p:nvGrpSpPr>
          <p:grpSpPr>
            <a:xfrm>
              <a:off x="7853412" y="3791707"/>
              <a:ext cx="625338" cy="374757"/>
              <a:chOff x="7853412" y="3791707"/>
              <a:chExt cx="625338" cy="374757"/>
            </a:xfrm>
          </p:grpSpPr>
          <p:sp>
            <p:nvSpPr>
              <p:cNvPr id="638" name="Freeform: Shape 729">
                <a:extLst>
                  <a:ext uri="{FF2B5EF4-FFF2-40B4-BE49-F238E27FC236}">
                    <a16:creationId xmlns:a16="http://schemas.microsoft.com/office/drawing/2014/main" id="{4A7E4D61-1884-7B1C-253E-C7D513AEA369}"/>
                  </a:ext>
                </a:extLst>
              </p:cNvPr>
              <p:cNvSpPr/>
              <p:nvPr/>
            </p:nvSpPr>
            <p:spPr>
              <a:xfrm>
                <a:off x="7858244" y="3796474"/>
                <a:ext cx="615608" cy="365438"/>
              </a:xfrm>
              <a:custGeom>
                <a:avLst/>
                <a:gdLst>
                  <a:gd name="connsiteX0" fmla="*/ 466887 w 615608"/>
                  <a:gd name="connsiteY0" fmla="*/ 183369 h 365438"/>
                  <a:gd name="connsiteX1" fmla="*/ 615609 w 615608"/>
                  <a:gd name="connsiteY1" fmla="*/ 334621 h 365438"/>
                  <a:gd name="connsiteX2" fmla="*/ 612083 w 615608"/>
                  <a:gd name="connsiteY2" fmla="*/ 277509 h 365438"/>
                  <a:gd name="connsiteX3" fmla="*/ 598053 w 615608"/>
                  <a:gd name="connsiteY3" fmla="*/ 216257 h 365438"/>
                  <a:gd name="connsiteX4" fmla="*/ 419664 w 615608"/>
                  <a:gd name="connsiteY4" fmla="*/ 19545 h 365438"/>
                  <a:gd name="connsiteX5" fmla="*/ 308046 w 615608"/>
                  <a:gd name="connsiteY5" fmla="*/ 2680 h 365438"/>
                  <a:gd name="connsiteX6" fmla="*/ 214367 w 615608"/>
                  <a:gd name="connsiteY6" fmla="*/ 51053 h 365438"/>
                  <a:gd name="connsiteX7" fmla="*/ 126744 w 615608"/>
                  <a:gd name="connsiteY7" fmla="*/ 77117 h 365438"/>
                  <a:gd name="connsiteX8" fmla="*/ 51692 w 615608"/>
                  <a:gd name="connsiteY8" fmla="*/ 151555 h 365438"/>
                  <a:gd name="connsiteX9" fmla="*/ 2476 w 615608"/>
                  <a:gd name="connsiteY9" fmla="*/ 365439 h 365438"/>
                  <a:gd name="connsiteX10" fmla="*/ 9759 w 615608"/>
                  <a:gd name="connsiteY10" fmla="*/ 350873 h 365438"/>
                  <a:gd name="connsiteX11" fmla="*/ 19495 w 615608"/>
                  <a:gd name="connsiteY11" fmla="*/ 332934 h 365438"/>
                  <a:gd name="connsiteX12" fmla="*/ 43797 w 615608"/>
                  <a:gd name="connsiteY12" fmla="*/ 295447 h 365438"/>
                  <a:gd name="connsiteX13" fmla="*/ 104665 w 615608"/>
                  <a:gd name="connsiteY13" fmla="*/ 238565 h 365438"/>
                  <a:gd name="connsiteX14" fmla="*/ 128736 w 615608"/>
                  <a:gd name="connsiteY14" fmla="*/ 224613 h 365438"/>
                  <a:gd name="connsiteX15" fmla="*/ 206318 w 615608"/>
                  <a:gd name="connsiteY15" fmla="*/ 232892 h 365438"/>
                  <a:gd name="connsiteX16" fmla="*/ 297390 w 615608"/>
                  <a:gd name="connsiteY16" fmla="*/ 259187 h 365438"/>
                  <a:gd name="connsiteX17" fmla="*/ 467040 w 615608"/>
                  <a:gd name="connsiteY17" fmla="*/ 183369 h 365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5608" h="365438">
                    <a:moveTo>
                      <a:pt x="466887" y="183369"/>
                    </a:moveTo>
                    <a:cubicBezTo>
                      <a:pt x="498625" y="162594"/>
                      <a:pt x="584945" y="263863"/>
                      <a:pt x="615609" y="334621"/>
                    </a:cubicBezTo>
                    <a:cubicBezTo>
                      <a:pt x="609629" y="320822"/>
                      <a:pt x="614230" y="293224"/>
                      <a:pt x="612083" y="277509"/>
                    </a:cubicBezTo>
                    <a:cubicBezTo>
                      <a:pt x="609170" y="256734"/>
                      <a:pt x="604570" y="236188"/>
                      <a:pt x="598053" y="216257"/>
                    </a:cubicBezTo>
                    <a:cubicBezTo>
                      <a:pt x="569613" y="128940"/>
                      <a:pt x="502765" y="58182"/>
                      <a:pt x="419664" y="19545"/>
                    </a:cubicBezTo>
                    <a:cubicBezTo>
                      <a:pt x="385320" y="3599"/>
                      <a:pt x="345687" y="-4603"/>
                      <a:pt x="308046" y="2680"/>
                    </a:cubicBezTo>
                    <a:cubicBezTo>
                      <a:pt x="272092" y="9656"/>
                      <a:pt x="249247" y="41010"/>
                      <a:pt x="214367" y="51053"/>
                    </a:cubicBezTo>
                    <a:cubicBezTo>
                      <a:pt x="184776" y="59562"/>
                      <a:pt x="153728" y="60865"/>
                      <a:pt x="126744" y="77117"/>
                    </a:cubicBezTo>
                    <a:cubicBezTo>
                      <a:pt x="96232" y="95439"/>
                      <a:pt x="71088" y="121810"/>
                      <a:pt x="51692" y="151555"/>
                    </a:cubicBezTo>
                    <a:cubicBezTo>
                      <a:pt x="11139" y="213573"/>
                      <a:pt x="-7030" y="291998"/>
                      <a:pt x="2476" y="365439"/>
                    </a:cubicBezTo>
                    <a:cubicBezTo>
                      <a:pt x="2016" y="362142"/>
                      <a:pt x="8226" y="353863"/>
                      <a:pt x="9759" y="350873"/>
                    </a:cubicBezTo>
                    <a:cubicBezTo>
                      <a:pt x="12902" y="344817"/>
                      <a:pt x="16122" y="338837"/>
                      <a:pt x="19495" y="332934"/>
                    </a:cubicBezTo>
                    <a:cubicBezTo>
                      <a:pt x="26854" y="319979"/>
                      <a:pt x="34904" y="307406"/>
                      <a:pt x="43797" y="295447"/>
                    </a:cubicBezTo>
                    <a:cubicBezTo>
                      <a:pt x="60815" y="272679"/>
                      <a:pt x="80900" y="254050"/>
                      <a:pt x="104665" y="238565"/>
                    </a:cubicBezTo>
                    <a:cubicBezTo>
                      <a:pt x="113404" y="232892"/>
                      <a:pt x="118004" y="226836"/>
                      <a:pt x="128736" y="224613"/>
                    </a:cubicBezTo>
                    <a:cubicBezTo>
                      <a:pt x="154648" y="219170"/>
                      <a:pt x="181633" y="224843"/>
                      <a:pt x="206318" y="232892"/>
                    </a:cubicBezTo>
                    <a:cubicBezTo>
                      <a:pt x="236445" y="242705"/>
                      <a:pt x="265806" y="256274"/>
                      <a:pt x="297390" y="259187"/>
                    </a:cubicBezTo>
                    <a:cubicBezTo>
                      <a:pt x="352816" y="264400"/>
                      <a:pt x="420508" y="213957"/>
                      <a:pt x="467040" y="183369"/>
                    </a:cubicBezTo>
                  </a:path>
                </a:pathLst>
              </a:custGeom>
              <a:solidFill>
                <a:srgbClr val="E17B48"/>
              </a:solidFill>
              <a:ln w="7663" cap="flat">
                <a:noFill/>
                <a:prstDash val="solid"/>
                <a:miter/>
              </a:ln>
            </p:spPr>
            <p:txBody>
              <a:bodyPr rtlCol="0" anchor="ctr"/>
              <a:lstStyle/>
              <a:p>
                <a:endParaRPr lang="en-GB"/>
              </a:p>
            </p:txBody>
          </p:sp>
          <p:sp>
            <p:nvSpPr>
              <p:cNvPr id="639" name="Freeform: Shape 730">
                <a:extLst>
                  <a:ext uri="{FF2B5EF4-FFF2-40B4-BE49-F238E27FC236}">
                    <a16:creationId xmlns:a16="http://schemas.microsoft.com/office/drawing/2014/main" id="{FCE261AE-9575-476E-687A-6145DCF70617}"/>
                  </a:ext>
                </a:extLst>
              </p:cNvPr>
              <p:cNvSpPr/>
              <p:nvPr/>
            </p:nvSpPr>
            <p:spPr>
              <a:xfrm>
                <a:off x="7853412" y="3791707"/>
                <a:ext cx="625338" cy="374757"/>
              </a:xfrm>
              <a:custGeom>
                <a:avLst/>
                <a:gdLst>
                  <a:gd name="connsiteX0" fmla="*/ 474096 w 625338"/>
                  <a:gd name="connsiteY0" fmla="*/ 192276 h 374757"/>
                  <a:gd name="connsiteX1" fmla="*/ 505757 w 625338"/>
                  <a:gd name="connsiteY1" fmla="*/ 199788 h 374757"/>
                  <a:gd name="connsiteX2" fmla="*/ 546463 w 625338"/>
                  <a:gd name="connsiteY2" fmla="*/ 236509 h 374757"/>
                  <a:gd name="connsiteX3" fmla="*/ 616301 w 625338"/>
                  <a:gd name="connsiteY3" fmla="*/ 341841 h 374757"/>
                  <a:gd name="connsiteX4" fmla="*/ 625040 w 625338"/>
                  <a:gd name="connsiteY4" fmla="*/ 338161 h 374757"/>
                  <a:gd name="connsiteX5" fmla="*/ 622281 w 625338"/>
                  <a:gd name="connsiteY5" fmla="*/ 294005 h 374757"/>
                  <a:gd name="connsiteX6" fmla="*/ 613771 w 625338"/>
                  <a:gd name="connsiteY6" fmla="*/ 241645 h 374757"/>
                  <a:gd name="connsiteX7" fmla="*/ 574675 w 625338"/>
                  <a:gd name="connsiteY7" fmla="*/ 149806 h 374757"/>
                  <a:gd name="connsiteX8" fmla="*/ 432085 w 625338"/>
                  <a:gd name="connsiteY8" fmla="*/ 22702 h 374757"/>
                  <a:gd name="connsiteX9" fmla="*/ 326141 w 625338"/>
                  <a:gd name="connsiteY9" fmla="*/ 777 h 374757"/>
                  <a:gd name="connsiteX10" fmla="*/ 280604 w 625338"/>
                  <a:gd name="connsiteY10" fmla="*/ 15112 h 374757"/>
                  <a:gd name="connsiteX11" fmla="*/ 240970 w 625338"/>
                  <a:gd name="connsiteY11" fmla="*/ 40870 h 374757"/>
                  <a:gd name="connsiteX12" fmla="*/ 137862 w 625338"/>
                  <a:gd name="connsiteY12" fmla="*/ 72991 h 374757"/>
                  <a:gd name="connsiteX13" fmla="*/ 61201 w 625338"/>
                  <a:gd name="connsiteY13" fmla="*/ 140990 h 374757"/>
                  <a:gd name="connsiteX14" fmla="*/ 2402 w 625338"/>
                  <a:gd name="connsiteY14" fmla="*/ 370129 h 374757"/>
                  <a:gd name="connsiteX15" fmla="*/ 11984 w 625338"/>
                  <a:gd name="connsiteY15" fmla="*/ 370129 h 374757"/>
                  <a:gd name="connsiteX16" fmla="*/ 21030 w 625338"/>
                  <a:gd name="connsiteY16" fmla="*/ 353493 h 374757"/>
                  <a:gd name="connsiteX17" fmla="*/ 36286 w 625338"/>
                  <a:gd name="connsiteY17" fmla="*/ 326739 h 374757"/>
                  <a:gd name="connsiteX18" fmla="*/ 71856 w 625338"/>
                  <a:gd name="connsiteY18" fmla="*/ 280206 h 374757"/>
                  <a:gd name="connsiteX19" fmla="*/ 116627 w 625338"/>
                  <a:gd name="connsiteY19" fmla="*/ 244022 h 374757"/>
                  <a:gd name="connsiteX20" fmla="*/ 138168 w 625338"/>
                  <a:gd name="connsiteY20" fmla="*/ 233289 h 374757"/>
                  <a:gd name="connsiteX21" fmla="*/ 171055 w 625338"/>
                  <a:gd name="connsiteY21" fmla="*/ 232983 h 374757"/>
                  <a:gd name="connsiteX22" fmla="*/ 288730 w 625338"/>
                  <a:gd name="connsiteY22" fmla="*/ 266867 h 374757"/>
                  <a:gd name="connsiteX23" fmla="*/ 378040 w 625338"/>
                  <a:gd name="connsiteY23" fmla="*/ 250921 h 374757"/>
                  <a:gd name="connsiteX24" fmla="*/ 474172 w 625338"/>
                  <a:gd name="connsiteY24" fmla="*/ 192276 h 374757"/>
                  <a:gd name="connsiteX25" fmla="*/ 469343 w 625338"/>
                  <a:gd name="connsiteY25" fmla="*/ 183996 h 374757"/>
                  <a:gd name="connsiteX26" fmla="*/ 381183 w 625338"/>
                  <a:gd name="connsiteY26" fmla="*/ 238732 h 374757"/>
                  <a:gd name="connsiteX27" fmla="*/ 331583 w 625338"/>
                  <a:gd name="connsiteY27" fmla="*/ 257131 h 374757"/>
                  <a:gd name="connsiteX28" fmla="*/ 275774 w 625338"/>
                  <a:gd name="connsiteY28" fmla="*/ 254218 h 374757"/>
                  <a:gd name="connsiteX29" fmla="*/ 157257 w 625338"/>
                  <a:gd name="connsiteY29" fmla="*/ 222327 h 374757"/>
                  <a:gd name="connsiteX30" fmla="*/ 129122 w 625338"/>
                  <a:gd name="connsiteY30" fmla="*/ 225393 h 374757"/>
                  <a:gd name="connsiteX31" fmla="*/ 109420 w 625338"/>
                  <a:gd name="connsiteY31" fmla="*/ 237352 h 374757"/>
                  <a:gd name="connsiteX32" fmla="*/ 66107 w 625338"/>
                  <a:gd name="connsiteY32" fmla="*/ 272233 h 374757"/>
                  <a:gd name="connsiteX33" fmla="*/ 27010 w 625338"/>
                  <a:gd name="connsiteY33" fmla="*/ 323366 h 374757"/>
                  <a:gd name="connsiteX34" fmla="*/ 9915 w 625338"/>
                  <a:gd name="connsiteY34" fmla="*/ 353723 h 374757"/>
                  <a:gd name="connsiteX35" fmla="*/ 2249 w 625338"/>
                  <a:gd name="connsiteY35" fmla="*/ 370129 h 374757"/>
                  <a:gd name="connsiteX36" fmla="*/ 11831 w 625338"/>
                  <a:gd name="connsiteY36" fmla="*/ 370129 h 374757"/>
                  <a:gd name="connsiteX37" fmla="*/ 53688 w 625338"/>
                  <a:gd name="connsiteY37" fmla="*/ 169431 h 374757"/>
                  <a:gd name="connsiteX38" fmla="*/ 124522 w 625338"/>
                  <a:gd name="connsiteY38" fmla="*/ 91850 h 374757"/>
                  <a:gd name="connsiteX39" fmla="*/ 173892 w 625338"/>
                  <a:gd name="connsiteY39" fmla="*/ 70845 h 374757"/>
                  <a:gd name="connsiteX40" fmla="*/ 224335 w 625338"/>
                  <a:gd name="connsiteY40" fmla="*/ 59039 h 374757"/>
                  <a:gd name="connsiteX41" fmla="*/ 301686 w 625338"/>
                  <a:gd name="connsiteY41" fmla="*/ 15419 h 374757"/>
                  <a:gd name="connsiteX42" fmla="*/ 409164 w 625338"/>
                  <a:gd name="connsiteY42" fmla="*/ 23009 h 374757"/>
                  <a:gd name="connsiteX43" fmla="*/ 556813 w 625338"/>
                  <a:gd name="connsiteY43" fmla="*/ 140223 h 374757"/>
                  <a:gd name="connsiteX44" fmla="*/ 602656 w 625338"/>
                  <a:gd name="connsiteY44" fmla="*/ 237276 h 374757"/>
                  <a:gd name="connsiteX45" fmla="*/ 612621 w 625338"/>
                  <a:gd name="connsiteY45" fmla="*/ 295078 h 374757"/>
                  <a:gd name="connsiteX46" fmla="*/ 615688 w 625338"/>
                  <a:gd name="connsiteY46" fmla="*/ 340538 h 374757"/>
                  <a:gd name="connsiteX47" fmla="*/ 624427 w 625338"/>
                  <a:gd name="connsiteY47" fmla="*/ 336858 h 374757"/>
                  <a:gd name="connsiteX48" fmla="*/ 546386 w 625338"/>
                  <a:gd name="connsiteY48" fmla="*/ 222403 h 374757"/>
                  <a:gd name="connsiteX49" fmla="*/ 502997 w 625338"/>
                  <a:gd name="connsiteY49" fmla="*/ 186986 h 374757"/>
                  <a:gd name="connsiteX50" fmla="*/ 469113 w 625338"/>
                  <a:gd name="connsiteY50" fmla="*/ 183920 h 374757"/>
                  <a:gd name="connsiteX51" fmla="*/ 473942 w 625338"/>
                  <a:gd name="connsiteY51" fmla="*/ 192199 h 374757"/>
                  <a:gd name="connsiteX52" fmla="*/ 473942 w 625338"/>
                  <a:gd name="connsiteY52" fmla="*/ 192199 h 374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25338" h="374757">
                    <a:moveTo>
                      <a:pt x="474096" y="192276"/>
                    </a:moveTo>
                    <a:cubicBezTo>
                      <a:pt x="484138" y="186219"/>
                      <a:pt x="497324" y="194269"/>
                      <a:pt x="505757" y="199788"/>
                    </a:cubicBezTo>
                    <a:cubicBezTo>
                      <a:pt x="521012" y="209754"/>
                      <a:pt x="534274" y="223017"/>
                      <a:pt x="546463" y="236509"/>
                    </a:cubicBezTo>
                    <a:cubicBezTo>
                      <a:pt x="574598" y="267557"/>
                      <a:pt x="599436" y="303357"/>
                      <a:pt x="616301" y="341841"/>
                    </a:cubicBezTo>
                    <a:cubicBezTo>
                      <a:pt x="618448" y="346747"/>
                      <a:pt x="627034" y="343221"/>
                      <a:pt x="625040" y="338161"/>
                    </a:cubicBezTo>
                    <a:cubicBezTo>
                      <a:pt x="619751" y="324439"/>
                      <a:pt x="622357" y="308340"/>
                      <a:pt x="622281" y="294005"/>
                    </a:cubicBezTo>
                    <a:cubicBezTo>
                      <a:pt x="622204" y="276449"/>
                      <a:pt x="618065" y="258587"/>
                      <a:pt x="613771" y="241645"/>
                    </a:cubicBezTo>
                    <a:cubicBezTo>
                      <a:pt x="605492" y="209218"/>
                      <a:pt x="592459" y="178170"/>
                      <a:pt x="574675" y="149806"/>
                    </a:cubicBezTo>
                    <a:cubicBezTo>
                      <a:pt x="540407" y="95070"/>
                      <a:pt x="490041" y="50836"/>
                      <a:pt x="432085" y="22702"/>
                    </a:cubicBezTo>
                    <a:cubicBezTo>
                      <a:pt x="399351" y="6833"/>
                      <a:pt x="362707" y="-2903"/>
                      <a:pt x="326141" y="777"/>
                    </a:cubicBezTo>
                    <a:cubicBezTo>
                      <a:pt x="309735" y="2387"/>
                      <a:pt x="294863" y="6910"/>
                      <a:pt x="280604" y="15112"/>
                    </a:cubicBezTo>
                    <a:cubicBezTo>
                      <a:pt x="266345" y="23315"/>
                      <a:pt x="254539" y="32974"/>
                      <a:pt x="240970" y="40870"/>
                    </a:cubicBezTo>
                    <a:cubicBezTo>
                      <a:pt x="209309" y="59422"/>
                      <a:pt x="170672" y="57276"/>
                      <a:pt x="137862" y="72991"/>
                    </a:cubicBezTo>
                    <a:cubicBezTo>
                      <a:pt x="107121" y="87710"/>
                      <a:pt x="81209" y="113852"/>
                      <a:pt x="61201" y="140990"/>
                    </a:cubicBezTo>
                    <a:cubicBezTo>
                      <a:pt x="13364" y="205845"/>
                      <a:pt x="-7487" y="290401"/>
                      <a:pt x="2402" y="370129"/>
                    </a:cubicBezTo>
                    <a:cubicBezTo>
                      <a:pt x="3169" y="376185"/>
                      <a:pt x="11524" y="376415"/>
                      <a:pt x="11984" y="370129"/>
                    </a:cubicBezTo>
                    <a:cubicBezTo>
                      <a:pt x="12368" y="364992"/>
                      <a:pt x="18654" y="357940"/>
                      <a:pt x="21030" y="353493"/>
                    </a:cubicBezTo>
                    <a:cubicBezTo>
                      <a:pt x="25860" y="344447"/>
                      <a:pt x="30920" y="335478"/>
                      <a:pt x="36286" y="326739"/>
                    </a:cubicBezTo>
                    <a:cubicBezTo>
                      <a:pt x="46635" y="310103"/>
                      <a:pt x="58134" y="294235"/>
                      <a:pt x="71856" y="280206"/>
                    </a:cubicBezTo>
                    <a:cubicBezTo>
                      <a:pt x="85579" y="266177"/>
                      <a:pt x="100987" y="255521"/>
                      <a:pt x="116627" y="244022"/>
                    </a:cubicBezTo>
                    <a:cubicBezTo>
                      <a:pt x="123526" y="238962"/>
                      <a:pt x="129429" y="234822"/>
                      <a:pt x="138168" y="233289"/>
                    </a:cubicBezTo>
                    <a:cubicBezTo>
                      <a:pt x="148977" y="231373"/>
                      <a:pt x="160247" y="231603"/>
                      <a:pt x="171055" y="232983"/>
                    </a:cubicBezTo>
                    <a:cubicBezTo>
                      <a:pt x="211916" y="238119"/>
                      <a:pt x="248330" y="259814"/>
                      <a:pt x="288730" y="266867"/>
                    </a:cubicBezTo>
                    <a:cubicBezTo>
                      <a:pt x="320161" y="272386"/>
                      <a:pt x="349599" y="264260"/>
                      <a:pt x="378040" y="250921"/>
                    </a:cubicBezTo>
                    <a:cubicBezTo>
                      <a:pt x="412154" y="234899"/>
                      <a:pt x="442895" y="212897"/>
                      <a:pt x="474172" y="192276"/>
                    </a:cubicBezTo>
                    <a:cubicBezTo>
                      <a:pt x="479308" y="188903"/>
                      <a:pt x="474478" y="180623"/>
                      <a:pt x="469343" y="183996"/>
                    </a:cubicBezTo>
                    <a:cubicBezTo>
                      <a:pt x="440442" y="203008"/>
                      <a:pt x="412154" y="223170"/>
                      <a:pt x="381183" y="238732"/>
                    </a:cubicBezTo>
                    <a:cubicBezTo>
                      <a:pt x="365467" y="246705"/>
                      <a:pt x="348909" y="253528"/>
                      <a:pt x="331583" y="257131"/>
                    </a:cubicBezTo>
                    <a:cubicBezTo>
                      <a:pt x="312725" y="261040"/>
                      <a:pt x="294326" y="259047"/>
                      <a:pt x="275774" y="254218"/>
                    </a:cubicBezTo>
                    <a:cubicBezTo>
                      <a:pt x="236217" y="243868"/>
                      <a:pt x="198960" y="223093"/>
                      <a:pt x="157257" y="222327"/>
                    </a:cubicBezTo>
                    <a:cubicBezTo>
                      <a:pt x="148057" y="222173"/>
                      <a:pt x="138015" y="222633"/>
                      <a:pt x="129122" y="225393"/>
                    </a:cubicBezTo>
                    <a:cubicBezTo>
                      <a:pt x="121533" y="227770"/>
                      <a:pt x="115783" y="232829"/>
                      <a:pt x="109420" y="237352"/>
                    </a:cubicBezTo>
                    <a:cubicBezTo>
                      <a:pt x="94165" y="248161"/>
                      <a:pt x="79293" y="258817"/>
                      <a:pt x="66107" y="272233"/>
                    </a:cubicBezTo>
                    <a:cubicBezTo>
                      <a:pt x="51005" y="287565"/>
                      <a:pt x="38279" y="305044"/>
                      <a:pt x="27010" y="323366"/>
                    </a:cubicBezTo>
                    <a:cubicBezTo>
                      <a:pt x="20954" y="333255"/>
                      <a:pt x="15741" y="343681"/>
                      <a:pt x="9915" y="353723"/>
                    </a:cubicBezTo>
                    <a:cubicBezTo>
                      <a:pt x="6925" y="358936"/>
                      <a:pt x="2709" y="363843"/>
                      <a:pt x="2249" y="370129"/>
                    </a:cubicBezTo>
                    <a:lnTo>
                      <a:pt x="11831" y="370129"/>
                    </a:lnTo>
                    <a:cubicBezTo>
                      <a:pt x="3245" y="300981"/>
                      <a:pt x="17964" y="229379"/>
                      <a:pt x="53688" y="169431"/>
                    </a:cubicBezTo>
                    <a:cubicBezTo>
                      <a:pt x="71703" y="139226"/>
                      <a:pt x="95238" y="111705"/>
                      <a:pt x="124522" y="91850"/>
                    </a:cubicBezTo>
                    <a:cubicBezTo>
                      <a:pt x="139778" y="81501"/>
                      <a:pt x="156030" y="75061"/>
                      <a:pt x="173892" y="70845"/>
                    </a:cubicBezTo>
                    <a:cubicBezTo>
                      <a:pt x="190604" y="66859"/>
                      <a:pt x="208006" y="64635"/>
                      <a:pt x="224335" y="59039"/>
                    </a:cubicBezTo>
                    <a:cubicBezTo>
                      <a:pt x="252776" y="49303"/>
                      <a:pt x="273628" y="25692"/>
                      <a:pt x="301686" y="15419"/>
                    </a:cubicBezTo>
                    <a:cubicBezTo>
                      <a:pt x="335646" y="3000"/>
                      <a:pt x="376353" y="10283"/>
                      <a:pt x="409164" y="23009"/>
                    </a:cubicBezTo>
                    <a:cubicBezTo>
                      <a:pt x="467962" y="45700"/>
                      <a:pt x="520705" y="88860"/>
                      <a:pt x="556813" y="140223"/>
                    </a:cubicBezTo>
                    <a:cubicBezTo>
                      <a:pt x="577588" y="169737"/>
                      <a:pt x="593073" y="202548"/>
                      <a:pt x="602656" y="237276"/>
                    </a:cubicBezTo>
                    <a:cubicBezTo>
                      <a:pt x="607792" y="255904"/>
                      <a:pt x="612621" y="275683"/>
                      <a:pt x="612621" y="295078"/>
                    </a:cubicBezTo>
                    <a:cubicBezTo>
                      <a:pt x="612621" y="309950"/>
                      <a:pt x="610245" y="326279"/>
                      <a:pt x="615688" y="340538"/>
                    </a:cubicBezTo>
                    <a:lnTo>
                      <a:pt x="624427" y="336858"/>
                    </a:lnTo>
                    <a:cubicBezTo>
                      <a:pt x="605952" y="294771"/>
                      <a:pt x="578124" y="255444"/>
                      <a:pt x="546386" y="222403"/>
                    </a:cubicBezTo>
                    <a:cubicBezTo>
                      <a:pt x="533661" y="209064"/>
                      <a:pt x="519479" y="195649"/>
                      <a:pt x="502997" y="186986"/>
                    </a:cubicBezTo>
                    <a:cubicBezTo>
                      <a:pt x="492724" y="181543"/>
                      <a:pt x="479922" y="177403"/>
                      <a:pt x="469113" y="183920"/>
                    </a:cubicBezTo>
                    <a:cubicBezTo>
                      <a:pt x="463823" y="187139"/>
                      <a:pt x="468653" y="195419"/>
                      <a:pt x="473942" y="192199"/>
                    </a:cubicBezTo>
                    <a:lnTo>
                      <a:pt x="473942" y="192199"/>
                    </a:lnTo>
                    <a:close/>
                  </a:path>
                </a:pathLst>
              </a:custGeom>
              <a:solidFill>
                <a:srgbClr val="1D1D1B"/>
              </a:solidFill>
              <a:ln w="7663" cap="flat">
                <a:noFill/>
                <a:prstDash val="solid"/>
                <a:miter/>
              </a:ln>
            </p:spPr>
            <p:txBody>
              <a:bodyPr rtlCol="0" anchor="ctr"/>
              <a:lstStyle/>
              <a:p>
                <a:endParaRPr lang="en-GB"/>
              </a:p>
            </p:txBody>
          </p:sp>
        </p:grpSp>
        <p:sp>
          <p:nvSpPr>
            <p:cNvPr id="615" name="Freeform: Shape 731">
              <a:extLst>
                <a:ext uri="{FF2B5EF4-FFF2-40B4-BE49-F238E27FC236}">
                  <a16:creationId xmlns:a16="http://schemas.microsoft.com/office/drawing/2014/main" id="{CFA0AC4A-91DB-A85A-48FB-8487E4008907}"/>
                </a:ext>
              </a:extLst>
            </p:cNvPr>
            <p:cNvSpPr/>
            <p:nvPr/>
          </p:nvSpPr>
          <p:spPr>
            <a:xfrm>
              <a:off x="8335841" y="4771009"/>
              <a:ext cx="1938" cy="2655"/>
            </a:xfrm>
            <a:custGeom>
              <a:avLst/>
              <a:gdLst>
                <a:gd name="connsiteX0" fmla="*/ 1939 w 1938"/>
                <a:gd name="connsiteY0" fmla="*/ 2656 h 2655"/>
                <a:gd name="connsiteX1" fmla="*/ 1939 w 1938"/>
                <a:gd name="connsiteY1" fmla="*/ 2656 h 2655"/>
                <a:gd name="connsiteX2" fmla="*/ 1939 w 1938"/>
                <a:gd name="connsiteY2" fmla="*/ 2656 h 2655"/>
              </a:gdLst>
              <a:ahLst/>
              <a:cxnLst>
                <a:cxn ang="0">
                  <a:pos x="connsiteX0" y="connsiteY0"/>
                </a:cxn>
                <a:cxn ang="0">
                  <a:pos x="connsiteX1" y="connsiteY1"/>
                </a:cxn>
                <a:cxn ang="0">
                  <a:pos x="connsiteX2" y="connsiteY2"/>
                </a:cxn>
              </a:cxnLst>
              <a:rect l="l" t="t" r="r" b="b"/>
              <a:pathLst>
                <a:path w="1938" h="2655">
                  <a:moveTo>
                    <a:pt x="1939" y="2656"/>
                  </a:moveTo>
                  <a:cubicBezTo>
                    <a:pt x="176" y="-1330"/>
                    <a:pt x="-1357" y="-410"/>
                    <a:pt x="1939" y="2656"/>
                  </a:cubicBezTo>
                  <a:lnTo>
                    <a:pt x="1939" y="2656"/>
                  </a:lnTo>
                  <a:close/>
                </a:path>
              </a:pathLst>
            </a:custGeom>
            <a:solidFill>
              <a:srgbClr val="AD8971"/>
            </a:solidFill>
            <a:ln w="7663" cap="flat">
              <a:solidFill>
                <a:srgbClr val="1D1D1B"/>
              </a:solidFill>
              <a:prstDash val="solid"/>
              <a:round/>
            </a:ln>
          </p:spPr>
          <p:txBody>
            <a:bodyPr rtlCol="0" anchor="ctr"/>
            <a:lstStyle/>
            <a:p>
              <a:endParaRPr lang="en-GB"/>
            </a:p>
          </p:txBody>
        </p:sp>
        <p:sp>
          <p:nvSpPr>
            <p:cNvPr id="616" name="Freeform: Shape 732">
              <a:extLst>
                <a:ext uri="{FF2B5EF4-FFF2-40B4-BE49-F238E27FC236}">
                  <a16:creationId xmlns:a16="http://schemas.microsoft.com/office/drawing/2014/main" id="{CE06411F-194E-B9FD-E706-68D1593A1EC4}"/>
                </a:ext>
              </a:extLst>
            </p:cNvPr>
            <p:cNvSpPr/>
            <p:nvPr/>
          </p:nvSpPr>
          <p:spPr>
            <a:xfrm>
              <a:off x="8233358" y="4128119"/>
              <a:ext cx="114505" cy="28688"/>
            </a:xfrm>
            <a:custGeom>
              <a:avLst/>
              <a:gdLst>
                <a:gd name="connsiteX0" fmla="*/ 114158 w 114505"/>
                <a:gd name="connsiteY0" fmla="*/ 25283 h 28688"/>
                <a:gd name="connsiteX1" fmla="*/ 469 w 114505"/>
                <a:gd name="connsiteY1" fmla="*/ 25590 h 28688"/>
                <a:gd name="connsiteX2" fmla="*/ 2923 w 114505"/>
                <a:gd name="connsiteY2" fmla="*/ 28503 h 28688"/>
                <a:gd name="connsiteX3" fmla="*/ 111551 w 114505"/>
                <a:gd name="connsiteY3" fmla="*/ 28120 h 28688"/>
                <a:gd name="connsiteX4" fmla="*/ 114158 w 114505"/>
                <a:gd name="connsiteY4" fmla="*/ 25283 h 28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505" h="28688">
                  <a:moveTo>
                    <a:pt x="114158" y="25283"/>
                  </a:moveTo>
                  <a:cubicBezTo>
                    <a:pt x="86790" y="-10364"/>
                    <a:pt x="29524" y="-6531"/>
                    <a:pt x="469" y="25590"/>
                  </a:cubicBezTo>
                  <a:cubicBezTo>
                    <a:pt x="-910" y="27123"/>
                    <a:pt x="1006" y="29346"/>
                    <a:pt x="2923" y="28503"/>
                  </a:cubicBezTo>
                  <a:cubicBezTo>
                    <a:pt x="41943" y="11408"/>
                    <a:pt x="77897" y="12481"/>
                    <a:pt x="111551" y="28120"/>
                  </a:cubicBezTo>
                  <a:cubicBezTo>
                    <a:pt x="113391" y="28963"/>
                    <a:pt x="115308" y="26893"/>
                    <a:pt x="114158" y="25283"/>
                  </a:cubicBezTo>
                  <a:close/>
                </a:path>
              </a:pathLst>
            </a:custGeom>
            <a:solidFill>
              <a:srgbClr val="B75D35"/>
            </a:solidFill>
            <a:ln w="3601" cap="flat">
              <a:solidFill>
                <a:srgbClr val="1D1D1B"/>
              </a:solidFill>
              <a:prstDash val="solid"/>
              <a:miter/>
            </a:ln>
          </p:spPr>
          <p:txBody>
            <a:bodyPr rtlCol="0" anchor="ctr"/>
            <a:lstStyle/>
            <a:p>
              <a:endParaRPr lang="en-GB"/>
            </a:p>
          </p:txBody>
        </p:sp>
        <p:sp>
          <p:nvSpPr>
            <p:cNvPr id="617" name="Freeform: Shape 733">
              <a:extLst>
                <a:ext uri="{FF2B5EF4-FFF2-40B4-BE49-F238E27FC236}">
                  <a16:creationId xmlns:a16="http://schemas.microsoft.com/office/drawing/2014/main" id="{36DA46D0-CB7F-4A4A-7359-1BC6F50E9088}"/>
                </a:ext>
              </a:extLst>
            </p:cNvPr>
            <p:cNvSpPr/>
            <p:nvPr/>
          </p:nvSpPr>
          <p:spPr>
            <a:xfrm>
              <a:off x="7982953" y="4128119"/>
              <a:ext cx="114505" cy="28688"/>
            </a:xfrm>
            <a:custGeom>
              <a:avLst/>
              <a:gdLst>
                <a:gd name="connsiteX0" fmla="*/ 348 w 114505"/>
                <a:gd name="connsiteY0" fmla="*/ 25283 h 28688"/>
                <a:gd name="connsiteX1" fmla="*/ 114036 w 114505"/>
                <a:gd name="connsiteY1" fmla="*/ 25590 h 28688"/>
                <a:gd name="connsiteX2" fmla="*/ 111583 w 114505"/>
                <a:gd name="connsiteY2" fmla="*/ 28503 h 28688"/>
                <a:gd name="connsiteX3" fmla="*/ 2954 w 114505"/>
                <a:gd name="connsiteY3" fmla="*/ 28120 h 28688"/>
                <a:gd name="connsiteX4" fmla="*/ 348 w 114505"/>
                <a:gd name="connsiteY4" fmla="*/ 25283 h 28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505" h="28688">
                  <a:moveTo>
                    <a:pt x="348" y="25283"/>
                  </a:moveTo>
                  <a:cubicBezTo>
                    <a:pt x="27716" y="-10364"/>
                    <a:pt x="84982" y="-6531"/>
                    <a:pt x="114036" y="25590"/>
                  </a:cubicBezTo>
                  <a:cubicBezTo>
                    <a:pt x="115416" y="27123"/>
                    <a:pt x="113499" y="29346"/>
                    <a:pt x="111583" y="28503"/>
                  </a:cubicBezTo>
                  <a:cubicBezTo>
                    <a:pt x="72562" y="11408"/>
                    <a:pt x="36608" y="12481"/>
                    <a:pt x="2954" y="28120"/>
                  </a:cubicBezTo>
                  <a:cubicBezTo>
                    <a:pt x="1115" y="28963"/>
                    <a:pt x="-802" y="26893"/>
                    <a:pt x="348" y="25283"/>
                  </a:cubicBezTo>
                  <a:close/>
                </a:path>
              </a:pathLst>
            </a:custGeom>
            <a:solidFill>
              <a:srgbClr val="B75D35"/>
            </a:solidFill>
            <a:ln w="3601" cap="flat">
              <a:solidFill>
                <a:srgbClr val="1D1D1B"/>
              </a:solidFill>
              <a:prstDash val="solid"/>
              <a:miter/>
            </a:ln>
          </p:spPr>
          <p:txBody>
            <a:bodyPr rtlCol="0" anchor="ctr"/>
            <a:lstStyle/>
            <a:p>
              <a:endParaRPr lang="en-GB"/>
            </a:p>
          </p:txBody>
        </p:sp>
        <p:sp>
          <p:nvSpPr>
            <p:cNvPr id="618" name="Freeform: Shape 734">
              <a:extLst>
                <a:ext uri="{FF2B5EF4-FFF2-40B4-BE49-F238E27FC236}">
                  <a16:creationId xmlns:a16="http://schemas.microsoft.com/office/drawing/2014/main" id="{A090E843-2028-C6D8-6C0F-6BF19FACA2E9}"/>
                </a:ext>
              </a:extLst>
            </p:cNvPr>
            <p:cNvSpPr/>
            <p:nvPr/>
          </p:nvSpPr>
          <p:spPr>
            <a:xfrm>
              <a:off x="8141551" y="4218718"/>
              <a:ext cx="39917" cy="89678"/>
            </a:xfrm>
            <a:custGeom>
              <a:avLst/>
              <a:gdLst>
                <a:gd name="connsiteX0" fmla="*/ 39918 w 39917"/>
                <a:gd name="connsiteY0" fmla="*/ 89540 h 89678"/>
                <a:gd name="connsiteX1" fmla="*/ 17149 w 39917"/>
                <a:gd name="connsiteY1" fmla="*/ 87700 h 89678"/>
                <a:gd name="connsiteX2" fmla="*/ 821 w 39917"/>
                <a:gd name="connsiteY2" fmla="*/ 72828 h 89678"/>
                <a:gd name="connsiteX3" fmla="*/ 821 w 39917"/>
                <a:gd name="connsiteY3" fmla="*/ 58569 h 89678"/>
                <a:gd name="connsiteX4" fmla="*/ 18529 w 39917"/>
                <a:gd name="connsiteY4" fmla="*/ 0 h 89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917" h="89678">
                  <a:moveTo>
                    <a:pt x="39918" y="89540"/>
                  </a:moveTo>
                  <a:cubicBezTo>
                    <a:pt x="32252" y="89770"/>
                    <a:pt x="24432" y="90000"/>
                    <a:pt x="17149" y="87700"/>
                  </a:cubicBezTo>
                  <a:cubicBezTo>
                    <a:pt x="9867" y="85400"/>
                    <a:pt x="2967" y="80187"/>
                    <a:pt x="821" y="72828"/>
                  </a:cubicBezTo>
                  <a:cubicBezTo>
                    <a:pt x="-559" y="68228"/>
                    <a:pt x="54" y="63322"/>
                    <a:pt x="821" y="58569"/>
                  </a:cubicBezTo>
                  <a:cubicBezTo>
                    <a:pt x="4117" y="38407"/>
                    <a:pt x="10020" y="18629"/>
                    <a:pt x="18529" y="0"/>
                  </a:cubicBezTo>
                </a:path>
              </a:pathLst>
            </a:custGeom>
            <a:noFill/>
            <a:ln w="3601" cap="flat">
              <a:solidFill>
                <a:srgbClr val="1D1D1B"/>
              </a:solidFill>
              <a:prstDash val="solid"/>
              <a:miter/>
            </a:ln>
          </p:spPr>
          <p:txBody>
            <a:bodyPr rtlCol="0" anchor="ctr"/>
            <a:lstStyle/>
            <a:p>
              <a:endParaRPr lang="en-GB"/>
            </a:p>
          </p:txBody>
        </p:sp>
        <p:sp>
          <p:nvSpPr>
            <p:cNvPr id="619" name="Freeform: Shape 735">
              <a:extLst>
                <a:ext uri="{FF2B5EF4-FFF2-40B4-BE49-F238E27FC236}">
                  <a16:creationId xmlns:a16="http://schemas.microsoft.com/office/drawing/2014/main" id="{468FDABF-29B0-993F-30D2-0E19B2E2901C}"/>
                </a:ext>
              </a:extLst>
            </p:cNvPr>
            <p:cNvSpPr/>
            <p:nvPr/>
          </p:nvSpPr>
          <p:spPr>
            <a:xfrm>
              <a:off x="7984757" y="4165451"/>
              <a:ext cx="110851" cy="35788"/>
            </a:xfrm>
            <a:custGeom>
              <a:avLst/>
              <a:gdLst>
                <a:gd name="connsiteX0" fmla="*/ 0 w 110851"/>
                <a:gd name="connsiteY0" fmla="*/ 35098 h 35788"/>
                <a:gd name="connsiteX1" fmla="*/ 110852 w 110851"/>
                <a:gd name="connsiteY1" fmla="*/ 35788 h 35788"/>
              </a:gdLst>
              <a:ahLst/>
              <a:cxnLst>
                <a:cxn ang="0">
                  <a:pos x="connsiteX0" y="connsiteY0"/>
                </a:cxn>
                <a:cxn ang="0">
                  <a:pos x="connsiteX1" y="connsiteY1"/>
                </a:cxn>
              </a:cxnLst>
              <a:rect l="l" t="t" r="r" b="b"/>
              <a:pathLst>
                <a:path w="110851" h="35788">
                  <a:moveTo>
                    <a:pt x="0" y="35098"/>
                  </a:moveTo>
                  <a:cubicBezTo>
                    <a:pt x="28134" y="-16648"/>
                    <a:pt x="94293" y="-6682"/>
                    <a:pt x="110852" y="35788"/>
                  </a:cubicBezTo>
                </a:path>
              </a:pathLst>
            </a:custGeom>
            <a:solidFill>
              <a:srgbClr val="000000"/>
            </a:solidFill>
            <a:ln w="3601" cap="flat">
              <a:solidFill>
                <a:srgbClr val="1D1D1B"/>
              </a:solidFill>
              <a:prstDash val="solid"/>
              <a:miter/>
            </a:ln>
          </p:spPr>
          <p:txBody>
            <a:bodyPr rtlCol="0" anchor="ctr"/>
            <a:lstStyle/>
            <a:p>
              <a:endParaRPr lang="en-GB"/>
            </a:p>
          </p:txBody>
        </p:sp>
        <p:sp>
          <p:nvSpPr>
            <p:cNvPr id="620" name="Freeform: Shape 736">
              <a:extLst>
                <a:ext uri="{FF2B5EF4-FFF2-40B4-BE49-F238E27FC236}">
                  <a16:creationId xmlns:a16="http://schemas.microsoft.com/office/drawing/2014/main" id="{59CDF681-3860-D5BE-9BBB-77D7D2E5C300}"/>
                </a:ext>
              </a:extLst>
            </p:cNvPr>
            <p:cNvSpPr/>
            <p:nvPr/>
          </p:nvSpPr>
          <p:spPr>
            <a:xfrm>
              <a:off x="7984441" y="4170685"/>
              <a:ext cx="111887" cy="59709"/>
            </a:xfrm>
            <a:custGeom>
              <a:avLst/>
              <a:gdLst>
                <a:gd name="connsiteX0" fmla="*/ 1006 w 111887"/>
                <a:gd name="connsiteY0" fmla="*/ 28791 h 59709"/>
                <a:gd name="connsiteX1" fmla="*/ 110708 w 111887"/>
                <a:gd name="connsiteY1" fmla="*/ 29787 h 59709"/>
                <a:gd name="connsiteX2" fmla="*/ 109481 w 111887"/>
                <a:gd name="connsiteY2" fmla="*/ 38297 h 59709"/>
                <a:gd name="connsiteX3" fmla="*/ 1159 w 111887"/>
                <a:gd name="connsiteY3" fmla="*/ 34540 h 59709"/>
                <a:gd name="connsiteX4" fmla="*/ 1083 w 111887"/>
                <a:gd name="connsiteY4" fmla="*/ 28791 h 59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887" h="59709">
                  <a:moveTo>
                    <a:pt x="1006" y="28791"/>
                  </a:moveTo>
                  <a:cubicBezTo>
                    <a:pt x="39797" y="-13909"/>
                    <a:pt x="83953" y="-5323"/>
                    <a:pt x="110708" y="29787"/>
                  </a:cubicBezTo>
                  <a:cubicBezTo>
                    <a:pt x="112701" y="32394"/>
                    <a:pt x="112088" y="36380"/>
                    <a:pt x="109481" y="38297"/>
                  </a:cubicBezTo>
                  <a:cubicBezTo>
                    <a:pt x="68161" y="68731"/>
                    <a:pt x="32284" y="66048"/>
                    <a:pt x="1159" y="34540"/>
                  </a:cubicBezTo>
                  <a:cubicBezTo>
                    <a:pt x="-373" y="33007"/>
                    <a:pt x="-373" y="30324"/>
                    <a:pt x="1083" y="28791"/>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621" name="Freeform: Shape 737">
              <a:extLst>
                <a:ext uri="{FF2B5EF4-FFF2-40B4-BE49-F238E27FC236}">
                  <a16:creationId xmlns:a16="http://schemas.microsoft.com/office/drawing/2014/main" id="{22F80B38-197C-BF41-A162-7076354CCF5C}"/>
                </a:ext>
              </a:extLst>
            </p:cNvPr>
            <p:cNvSpPr/>
            <p:nvPr/>
          </p:nvSpPr>
          <p:spPr>
            <a:xfrm>
              <a:off x="8010285" y="4170707"/>
              <a:ext cx="60025" cy="57209"/>
            </a:xfrm>
            <a:custGeom>
              <a:avLst/>
              <a:gdLst>
                <a:gd name="connsiteX0" fmla="*/ 60026 w 60025"/>
                <a:gd name="connsiteY0" fmla="*/ 27926 h 57209"/>
                <a:gd name="connsiteX1" fmla="*/ 42087 w 60025"/>
                <a:gd name="connsiteY1" fmla="*/ 1094 h 57209"/>
                <a:gd name="connsiteX2" fmla="*/ 15946 w 60025"/>
                <a:gd name="connsiteY2" fmla="*/ 2014 h 57209"/>
                <a:gd name="connsiteX3" fmla="*/ 0 w 60025"/>
                <a:gd name="connsiteY3" fmla="*/ 27926 h 57209"/>
                <a:gd name="connsiteX4" fmla="*/ 29974 w 60025"/>
                <a:gd name="connsiteY4" fmla="*/ 57210 h 57209"/>
                <a:gd name="connsiteX5" fmla="*/ 59949 w 60025"/>
                <a:gd name="connsiteY5" fmla="*/ 27926 h 57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025" h="57209">
                  <a:moveTo>
                    <a:pt x="60026" y="27926"/>
                  </a:moveTo>
                  <a:cubicBezTo>
                    <a:pt x="60026" y="15966"/>
                    <a:pt x="52666" y="5694"/>
                    <a:pt x="42087" y="1094"/>
                  </a:cubicBezTo>
                  <a:cubicBezTo>
                    <a:pt x="33654" y="-592"/>
                    <a:pt x="24838" y="-362"/>
                    <a:pt x="15946" y="2014"/>
                  </a:cubicBezTo>
                  <a:cubicBezTo>
                    <a:pt x="6439" y="6920"/>
                    <a:pt x="0" y="16656"/>
                    <a:pt x="0" y="27926"/>
                  </a:cubicBezTo>
                  <a:cubicBezTo>
                    <a:pt x="0" y="44101"/>
                    <a:pt x="13416" y="57210"/>
                    <a:pt x="29974" y="57210"/>
                  </a:cubicBezTo>
                  <a:cubicBezTo>
                    <a:pt x="46533" y="57210"/>
                    <a:pt x="59949" y="44101"/>
                    <a:pt x="59949" y="27926"/>
                  </a:cubicBezTo>
                  <a:close/>
                </a:path>
              </a:pathLst>
            </a:custGeom>
            <a:solidFill>
              <a:srgbClr val="3666AF"/>
            </a:solidFill>
            <a:ln w="3601" cap="flat">
              <a:solidFill>
                <a:srgbClr val="1D1D1B"/>
              </a:solidFill>
              <a:prstDash val="solid"/>
              <a:miter/>
            </a:ln>
          </p:spPr>
          <p:txBody>
            <a:bodyPr rtlCol="0" anchor="ctr"/>
            <a:lstStyle/>
            <a:p>
              <a:endParaRPr lang="en-GB"/>
            </a:p>
          </p:txBody>
        </p:sp>
        <p:sp>
          <p:nvSpPr>
            <p:cNvPr id="622" name="Freeform: Shape 738">
              <a:extLst>
                <a:ext uri="{FF2B5EF4-FFF2-40B4-BE49-F238E27FC236}">
                  <a16:creationId xmlns:a16="http://schemas.microsoft.com/office/drawing/2014/main" id="{E408C23C-1264-52A9-9A73-7A104DA3EA15}"/>
                </a:ext>
              </a:extLst>
            </p:cNvPr>
            <p:cNvSpPr/>
            <p:nvPr/>
          </p:nvSpPr>
          <p:spPr>
            <a:xfrm>
              <a:off x="8024161" y="4182611"/>
              <a:ext cx="32350" cy="30970"/>
            </a:xfrm>
            <a:custGeom>
              <a:avLst/>
              <a:gdLst>
                <a:gd name="connsiteX0" fmla="*/ 32351 w 32350"/>
                <a:gd name="connsiteY0" fmla="*/ 15485 h 30970"/>
                <a:gd name="connsiteX1" fmla="*/ 16175 w 32350"/>
                <a:gd name="connsiteY1" fmla="*/ 30971 h 30970"/>
                <a:gd name="connsiteX2" fmla="*/ 0 w 32350"/>
                <a:gd name="connsiteY2" fmla="*/ 15485 h 30970"/>
                <a:gd name="connsiteX3" fmla="*/ 16175 w 32350"/>
                <a:gd name="connsiteY3" fmla="*/ 0 h 30970"/>
                <a:gd name="connsiteX4" fmla="*/ 32351 w 32350"/>
                <a:gd name="connsiteY4" fmla="*/ 15485 h 309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50" h="30970">
                  <a:moveTo>
                    <a:pt x="32351" y="15485"/>
                  </a:moveTo>
                  <a:cubicBezTo>
                    <a:pt x="32351" y="24038"/>
                    <a:pt x="25109" y="30971"/>
                    <a:pt x="16175" y="30971"/>
                  </a:cubicBezTo>
                  <a:cubicBezTo>
                    <a:pt x="7242" y="30971"/>
                    <a:pt x="0" y="24038"/>
                    <a:pt x="0" y="15485"/>
                  </a:cubicBezTo>
                  <a:cubicBezTo>
                    <a:pt x="0" y="6933"/>
                    <a:pt x="7242" y="0"/>
                    <a:pt x="16175" y="0"/>
                  </a:cubicBezTo>
                  <a:cubicBezTo>
                    <a:pt x="25109" y="0"/>
                    <a:pt x="32351" y="6933"/>
                    <a:pt x="32351" y="15485"/>
                  </a:cubicBezTo>
                  <a:close/>
                </a:path>
              </a:pathLst>
            </a:custGeom>
            <a:solidFill>
              <a:srgbClr val="000000"/>
            </a:solidFill>
            <a:ln w="3601" cap="flat">
              <a:solidFill>
                <a:srgbClr val="1D1D1B"/>
              </a:solidFill>
              <a:prstDash val="solid"/>
              <a:miter/>
            </a:ln>
          </p:spPr>
          <p:txBody>
            <a:bodyPr rtlCol="0" anchor="ctr"/>
            <a:lstStyle/>
            <a:p>
              <a:endParaRPr lang="en-GB"/>
            </a:p>
          </p:txBody>
        </p:sp>
        <p:sp>
          <p:nvSpPr>
            <p:cNvPr id="623" name="Freeform: Shape 739">
              <a:extLst>
                <a:ext uri="{FF2B5EF4-FFF2-40B4-BE49-F238E27FC236}">
                  <a16:creationId xmlns:a16="http://schemas.microsoft.com/office/drawing/2014/main" id="{F2011853-D8F0-86DF-6DFA-B22AEC34C280}"/>
                </a:ext>
              </a:extLst>
            </p:cNvPr>
            <p:cNvSpPr/>
            <p:nvPr/>
          </p:nvSpPr>
          <p:spPr>
            <a:xfrm>
              <a:off x="8042483" y="4178394"/>
              <a:ext cx="15485" cy="14872"/>
            </a:xfrm>
            <a:custGeom>
              <a:avLst/>
              <a:gdLst>
                <a:gd name="connsiteX0" fmla="*/ 15485 w 15485"/>
                <a:gd name="connsiteY0" fmla="*/ 7436 h 14872"/>
                <a:gd name="connsiteX1" fmla="*/ 7743 w 15485"/>
                <a:gd name="connsiteY1" fmla="*/ 14872 h 14872"/>
                <a:gd name="connsiteX2" fmla="*/ 0 w 15485"/>
                <a:gd name="connsiteY2" fmla="*/ 7436 h 14872"/>
                <a:gd name="connsiteX3" fmla="*/ 7743 w 15485"/>
                <a:gd name="connsiteY3" fmla="*/ 0 h 14872"/>
                <a:gd name="connsiteX4" fmla="*/ 15485 w 15485"/>
                <a:gd name="connsiteY4" fmla="*/ 7436 h 14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85" h="14872">
                  <a:moveTo>
                    <a:pt x="15485" y="7436"/>
                  </a:moveTo>
                  <a:cubicBezTo>
                    <a:pt x="15485" y="11543"/>
                    <a:pt x="12019" y="14872"/>
                    <a:pt x="7743" y="14872"/>
                  </a:cubicBezTo>
                  <a:cubicBezTo>
                    <a:pt x="3466" y="14872"/>
                    <a:pt x="0" y="11543"/>
                    <a:pt x="0" y="7436"/>
                  </a:cubicBezTo>
                  <a:cubicBezTo>
                    <a:pt x="0" y="3329"/>
                    <a:pt x="3466" y="0"/>
                    <a:pt x="7743" y="0"/>
                  </a:cubicBezTo>
                  <a:cubicBezTo>
                    <a:pt x="12019" y="0"/>
                    <a:pt x="15485" y="3329"/>
                    <a:pt x="15485" y="7436"/>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624" name="Freeform: Shape 740">
              <a:extLst>
                <a:ext uri="{FF2B5EF4-FFF2-40B4-BE49-F238E27FC236}">
                  <a16:creationId xmlns:a16="http://schemas.microsoft.com/office/drawing/2014/main" id="{0A42585B-2796-C2B7-6335-418DB6FCDCDE}"/>
                </a:ext>
              </a:extLst>
            </p:cNvPr>
            <p:cNvSpPr/>
            <p:nvPr/>
          </p:nvSpPr>
          <p:spPr>
            <a:xfrm>
              <a:off x="8235208" y="4165604"/>
              <a:ext cx="110852" cy="35788"/>
            </a:xfrm>
            <a:custGeom>
              <a:avLst/>
              <a:gdLst>
                <a:gd name="connsiteX0" fmla="*/ 0 w 110852"/>
                <a:gd name="connsiteY0" fmla="*/ 35098 h 35788"/>
                <a:gd name="connsiteX1" fmla="*/ 110852 w 110852"/>
                <a:gd name="connsiteY1" fmla="*/ 35788 h 35788"/>
              </a:gdLst>
              <a:ahLst/>
              <a:cxnLst>
                <a:cxn ang="0">
                  <a:pos x="connsiteX0" y="connsiteY0"/>
                </a:cxn>
                <a:cxn ang="0">
                  <a:pos x="connsiteX1" y="connsiteY1"/>
                </a:cxn>
              </a:cxnLst>
              <a:rect l="l" t="t" r="r" b="b"/>
              <a:pathLst>
                <a:path w="110852" h="35788">
                  <a:moveTo>
                    <a:pt x="0" y="35098"/>
                  </a:moveTo>
                  <a:cubicBezTo>
                    <a:pt x="28135" y="-16648"/>
                    <a:pt x="94293" y="-6682"/>
                    <a:pt x="110852" y="35788"/>
                  </a:cubicBezTo>
                </a:path>
              </a:pathLst>
            </a:custGeom>
            <a:solidFill>
              <a:srgbClr val="000000"/>
            </a:solidFill>
            <a:ln w="3601" cap="flat">
              <a:solidFill>
                <a:srgbClr val="1D1D1B"/>
              </a:solidFill>
              <a:prstDash val="solid"/>
              <a:miter/>
            </a:ln>
          </p:spPr>
          <p:txBody>
            <a:bodyPr rtlCol="0" anchor="ctr"/>
            <a:lstStyle/>
            <a:p>
              <a:endParaRPr lang="en-GB"/>
            </a:p>
          </p:txBody>
        </p:sp>
        <p:sp>
          <p:nvSpPr>
            <p:cNvPr id="625" name="Freeform: Shape 741">
              <a:extLst>
                <a:ext uri="{FF2B5EF4-FFF2-40B4-BE49-F238E27FC236}">
                  <a16:creationId xmlns:a16="http://schemas.microsoft.com/office/drawing/2014/main" id="{C57D7DD0-F5D9-1E1C-A555-5F1B7A55A0F5}"/>
                </a:ext>
              </a:extLst>
            </p:cNvPr>
            <p:cNvSpPr/>
            <p:nvPr/>
          </p:nvSpPr>
          <p:spPr>
            <a:xfrm>
              <a:off x="8234891" y="4170839"/>
              <a:ext cx="111887" cy="59709"/>
            </a:xfrm>
            <a:custGeom>
              <a:avLst/>
              <a:gdLst>
                <a:gd name="connsiteX0" fmla="*/ 1006 w 111887"/>
                <a:gd name="connsiteY0" fmla="*/ 28791 h 59709"/>
                <a:gd name="connsiteX1" fmla="*/ 110708 w 111887"/>
                <a:gd name="connsiteY1" fmla="*/ 29787 h 59709"/>
                <a:gd name="connsiteX2" fmla="*/ 109481 w 111887"/>
                <a:gd name="connsiteY2" fmla="*/ 38297 h 59709"/>
                <a:gd name="connsiteX3" fmla="*/ 1160 w 111887"/>
                <a:gd name="connsiteY3" fmla="*/ 34540 h 59709"/>
                <a:gd name="connsiteX4" fmla="*/ 1083 w 111887"/>
                <a:gd name="connsiteY4" fmla="*/ 28791 h 59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887" h="59709">
                  <a:moveTo>
                    <a:pt x="1006" y="28791"/>
                  </a:moveTo>
                  <a:cubicBezTo>
                    <a:pt x="39797" y="-13909"/>
                    <a:pt x="83953" y="-5323"/>
                    <a:pt x="110708" y="29787"/>
                  </a:cubicBezTo>
                  <a:cubicBezTo>
                    <a:pt x="112701" y="32394"/>
                    <a:pt x="112088" y="36380"/>
                    <a:pt x="109481" y="38297"/>
                  </a:cubicBezTo>
                  <a:cubicBezTo>
                    <a:pt x="68161" y="68731"/>
                    <a:pt x="32284" y="66048"/>
                    <a:pt x="1160" y="34540"/>
                  </a:cubicBezTo>
                  <a:cubicBezTo>
                    <a:pt x="-374" y="33007"/>
                    <a:pt x="-374" y="30324"/>
                    <a:pt x="1083" y="28791"/>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626" name="Freeform: Shape 742">
              <a:extLst>
                <a:ext uri="{FF2B5EF4-FFF2-40B4-BE49-F238E27FC236}">
                  <a16:creationId xmlns:a16="http://schemas.microsoft.com/office/drawing/2014/main" id="{BB671B21-74AE-0789-3D80-1AE37B8B5CD1}"/>
                </a:ext>
              </a:extLst>
            </p:cNvPr>
            <p:cNvSpPr/>
            <p:nvPr/>
          </p:nvSpPr>
          <p:spPr>
            <a:xfrm>
              <a:off x="8260736" y="4170860"/>
              <a:ext cx="60025" cy="57209"/>
            </a:xfrm>
            <a:custGeom>
              <a:avLst/>
              <a:gdLst>
                <a:gd name="connsiteX0" fmla="*/ 60026 w 60025"/>
                <a:gd name="connsiteY0" fmla="*/ 27926 h 57209"/>
                <a:gd name="connsiteX1" fmla="*/ 42087 w 60025"/>
                <a:gd name="connsiteY1" fmla="*/ 1094 h 57209"/>
                <a:gd name="connsiteX2" fmla="*/ 15946 w 60025"/>
                <a:gd name="connsiteY2" fmla="*/ 2014 h 57209"/>
                <a:gd name="connsiteX3" fmla="*/ 0 w 60025"/>
                <a:gd name="connsiteY3" fmla="*/ 27926 h 57209"/>
                <a:gd name="connsiteX4" fmla="*/ 29975 w 60025"/>
                <a:gd name="connsiteY4" fmla="*/ 57210 h 57209"/>
                <a:gd name="connsiteX5" fmla="*/ 59949 w 60025"/>
                <a:gd name="connsiteY5" fmla="*/ 27926 h 57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025" h="57209">
                  <a:moveTo>
                    <a:pt x="60026" y="27926"/>
                  </a:moveTo>
                  <a:cubicBezTo>
                    <a:pt x="60026" y="15966"/>
                    <a:pt x="52666" y="5694"/>
                    <a:pt x="42087" y="1094"/>
                  </a:cubicBezTo>
                  <a:cubicBezTo>
                    <a:pt x="33654" y="-592"/>
                    <a:pt x="24838" y="-362"/>
                    <a:pt x="15946" y="2014"/>
                  </a:cubicBezTo>
                  <a:cubicBezTo>
                    <a:pt x="6440" y="6920"/>
                    <a:pt x="0" y="16656"/>
                    <a:pt x="0" y="27926"/>
                  </a:cubicBezTo>
                  <a:cubicBezTo>
                    <a:pt x="0" y="44101"/>
                    <a:pt x="13416" y="57210"/>
                    <a:pt x="29975" y="57210"/>
                  </a:cubicBezTo>
                  <a:cubicBezTo>
                    <a:pt x="46533" y="57210"/>
                    <a:pt x="59949" y="44101"/>
                    <a:pt x="59949" y="27926"/>
                  </a:cubicBezTo>
                  <a:close/>
                </a:path>
              </a:pathLst>
            </a:custGeom>
            <a:solidFill>
              <a:srgbClr val="3666AF"/>
            </a:solidFill>
            <a:ln w="3601" cap="flat">
              <a:solidFill>
                <a:srgbClr val="1D1D1B"/>
              </a:solidFill>
              <a:prstDash val="solid"/>
              <a:miter/>
            </a:ln>
          </p:spPr>
          <p:txBody>
            <a:bodyPr rtlCol="0" anchor="ctr"/>
            <a:lstStyle/>
            <a:p>
              <a:endParaRPr lang="en-GB"/>
            </a:p>
          </p:txBody>
        </p:sp>
        <p:sp>
          <p:nvSpPr>
            <p:cNvPr id="627" name="Freeform: Shape 743">
              <a:extLst>
                <a:ext uri="{FF2B5EF4-FFF2-40B4-BE49-F238E27FC236}">
                  <a16:creationId xmlns:a16="http://schemas.microsoft.com/office/drawing/2014/main" id="{D37E2922-C9F7-88F9-4E96-B9874EF9AC07}"/>
                </a:ext>
              </a:extLst>
            </p:cNvPr>
            <p:cNvSpPr/>
            <p:nvPr/>
          </p:nvSpPr>
          <p:spPr>
            <a:xfrm>
              <a:off x="8274611" y="4182764"/>
              <a:ext cx="32350" cy="30970"/>
            </a:xfrm>
            <a:custGeom>
              <a:avLst/>
              <a:gdLst>
                <a:gd name="connsiteX0" fmla="*/ 32351 w 32350"/>
                <a:gd name="connsiteY0" fmla="*/ 15485 h 30970"/>
                <a:gd name="connsiteX1" fmla="*/ 16175 w 32350"/>
                <a:gd name="connsiteY1" fmla="*/ 30971 h 30970"/>
                <a:gd name="connsiteX2" fmla="*/ 0 w 32350"/>
                <a:gd name="connsiteY2" fmla="*/ 15485 h 30970"/>
                <a:gd name="connsiteX3" fmla="*/ 16175 w 32350"/>
                <a:gd name="connsiteY3" fmla="*/ 0 h 30970"/>
                <a:gd name="connsiteX4" fmla="*/ 32351 w 32350"/>
                <a:gd name="connsiteY4" fmla="*/ 15485 h 309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50" h="30970">
                  <a:moveTo>
                    <a:pt x="32351" y="15485"/>
                  </a:moveTo>
                  <a:cubicBezTo>
                    <a:pt x="32351" y="24038"/>
                    <a:pt x="25108" y="30971"/>
                    <a:pt x="16175" y="30971"/>
                  </a:cubicBezTo>
                  <a:cubicBezTo>
                    <a:pt x="7242" y="30971"/>
                    <a:pt x="0" y="24038"/>
                    <a:pt x="0" y="15485"/>
                  </a:cubicBezTo>
                  <a:cubicBezTo>
                    <a:pt x="0" y="6933"/>
                    <a:pt x="7242" y="0"/>
                    <a:pt x="16175" y="0"/>
                  </a:cubicBezTo>
                  <a:cubicBezTo>
                    <a:pt x="25109" y="0"/>
                    <a:pt x="32351" y="6933"/>
                    <a:pt x="32351" y="15485"/>
                  </a:cubicBezTo>
                  <a:close/>
                </a:path>
              </a:pathLst>
            </a:custGeom>
            <a:solidFill>
              <a:srgbClr val="000000"/>
            </a:solidFill>
            <a:ln w="3601" cap="flat">
              <a:solidFill>
                <a:srgbClr val="1D1D1B"/>
              </a:solidFill>
              <a:prstDash val="solid"/>
              <a:miter/>
            </a:ln>
          </p:spPr>
          <p:txBody>
            <a:bodyPr rtlCol="0" anchor="ctr"/>
            <a:lstStyle/>
            <a:p>
              <a:endParaRPr lang="en-GB"/>
            </a:p>
          </p:txBody>
        </p:sp>
        <p:sp>
          <p:nvSpPr>
            <p:cNvPr id="628" name="Freeform: Shape 744">
              <a:extLst>
                <a:ext uri="{FF2B5EF4-FFF2-40B4-BE49-F238E27FC236}">
                  <a16:creationId xmlns:a16="http://schemas.microsoft.com/office/drawing/2014/main" id="{E0187989-6077-3B81-D080-C00FFC2E4BD9}"/>
                </a:ext>
              </a:extLst>
            </p:cNvPr>
            <p:cNvSpPr/>
            <p:nvPr/>
          </p:nvSpPr>
          <p:spPr>
            <a:xfrm>
              <a:off x="8292933" y="4178547"/>
              <a:ext cx="15485" cy="14872"/>
            </a:xfrm>
            <a:custGeom>
              <a:avLst/>
              <a:gdLst>
                <a:gd name="connsiteX0" fmla="*/ 15486 w 15485"/>
                <a:gd name="connsiteY0" fmla="*/ 7436 h 14872"/>
                <a:gd name="connsiteX1" fmla="*/ 7743 w 15485"/>
                <a:gd name="connsiteY1" fmla="*/ 14872 h 14872"/>
                <a:gd name="connsiteX2" fmla="*/ 0 w 15485"/>
                <a:gd name="connsiteY2" fmla="*/ 7436 h 14872"/>
                <a:gd name="connsiteX3" fmla="*/ 7743 w 15485"/>
                <a:gd name="connsiteY3" fmla="*/ 0 h 14872"/>
                <a:gd name="connsiteX4" fmla="*/ 15486 w 15485"/>
                <a:gd name="connsiteY4" fmla="*/ 7436 h 14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85" h="14872">
                  <a:moveTo>
                    <a:pt x="15486" y="7436"/>
                  </a:moveTo>
                  <a:cubicBezTo>
                    <a:pt x="15486" y="11543"/>
                    <a:pt x="12019" y="14872"/>
                    <a:pt x="7743" y="14872"/>
                  </a:cubicBezTo>
                  <a:cubicBezTo>
                    <a:pt x="3467" y="14872"/>
                    <a:pt x="0" y="11543"/>
                    <a:pt x="0" y="7436"/>
                  </a:cubicBezTo>
                  <a:cubicBezTo>
                    <a:pt x="0" y="3329"/>
                    <a:pt x="3467" y="0"/>
                    <a:pt x="7743" y="0"/>
                  </a:cubicBezTo>
                  <a:cubicBezTo>
                    <a:pt x="12019" y="0"/>
                    <a:pt x="15486" y="3329"/>
                    <a:pt x="15486" y="7436"/>
                  </a:cubicBezTo>
                  <a:close/>
                </a:path>
              </a:pathLst>
            </a:custGeom>
            <a:solidFill>
              <a:srgbClr val="FFFFFF"/>
            </a:solidFill>
            <a:ln w="3601" cap="flat">
              <a:solidFill>
                <a:srgbClr val="1D1D1B"/>
              </a:solidFill>
              <a:prstDash val="solid"/>
              <a:miter/>
            </a:ln>
          </p:spPr>
          <p:txBody>
            <a:bodyPr rtlCol="0" anchor="ctr"/>
            <a:lstStyle/>
            <a:p>
              <a:endParaRPr lang="en-GB" dirty="0"/>
            </a:p>
          </p:txBody>
        </p:sp>
        <p:sp>
          <p:nvSpPr>
            <p:cNvPr id="629" name="Freeform: Shape 745">
              <a:extLst>
                <a:ext uri="{FF2B5EF4-FFF2-40B4-BE49-F238E27FC236}">
                  <a16:creationId xmlns:a16="http://schemas.microsoft.com/office/drawing/2014/main" id="{2F29E922-891A-AD11-24FA-C3293CA8F8FE}"/>
                </a:ext>
              </a:extLst>
            </p:cNvPr>
            <p:cNvSpPr/>
            <p:nvPr/>
          </p:nvSpPr>
          <p:spPr>
            <a:xfrm>
              <a:off x="8079125" y="4350125"/>
              <a:ext cx="184369" cy="77870"/>
            </a:xfrm>
            <a:custGeom>
              <a:avLst/>
              <a:gdLst>
                <a:gd name="connsiteX0" fmla="*/ 10197 w 184369"/>
                <a:gd name="connsiteY0" fmla="*/ 526 h 77870"/>
                <a:gd name="connsiteX1" fmla="*/ 174251 w 184369"/>
                <a:gd name="connsiteY1" fmla="*/ 373 h 77870"/>
                <a:gd name="connsiteX2" fmla="*/ 184141 w 184369"/>
                <a:gd name="connsiteY2" fmla="*/ 8039 h 77870"/>
                <a:gd name="connsiteX3" fmla="*/ 137837 w 184369"/>
                <a:gd name="connsiteY3" fmla="*/ 65918 h 77870"/>
                <a:gd name="connsiteX4" fmla="*/ 45691 w 184369"/>
                <a:gd name="connsiteY4" fmla="*/ 67604 h 77870"/>
                <a:gd name="connsiteX5" fmla="*/ 231 w 184369"/>
                <a:gd name="connsiteY5" fmla="*/ 8346 h 77870"/>
                <a:gd name="connsiteX6" fmla="*/ 10121 w 184369"/>
                <a:gd name="connsiteY6" fmla="*/ 526 h 77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4369" h="77870">
                  <a:moveTo>
                    <a:pt x="10197" y="526"/>
                  </a:moveTo>
                  <a:cubicBezTo>
                    <a:pt x="64856" y="16855"/>
                    <a:pt x="119592" y="16778"/>
                    <a:pt x="174251" y="373"/>
                  </a:cubicBezTo>
                  <a:cubicBezTo>
                    <a:pt x="179848" y="-1314"/>
                    <a:pt x="185597" y="2979"/>
                    <a:pt x="184141" y="8039"/>
                  </a:cubicBezTo>
                  <a:cubicBezTo>
                    <a:pt x="177011" y="33797"/>
                    <a:pt x="160222" y="53576"/>
                    <a:pt x="137837" y="65918"/>
                  </a:cubicBezTo>
                  <a:cubicBezTo>
                    <a:pt x="109856" y="81403"/>
                    <a:pt x="74669" y="81710"/>
                    <a:pt x="45691" y="67604"/>
                  </a:cubicBezTo>
                  <a:cubicBezTo>
                    <a:pt x="19320" y="54802"/>
                    <a:pt x="7667" y="34257"/>
                    <a:pt x="231" y="8346"/>
                  </a:cubicBezTo>
                  <a:cubicBezTo>
                    <a:pt x="-1225" y="3286"/>
                    <a:pt x="4448" y="-1160"/>
                    <a:pt x="10121" y="526"/>
                  </a:cubicBezTo>
                  <a:close/>
                </a:path>
              </a:pathLst>
            </a:custGeom>
            <a:solidFill>
              <a:srgbClr val="1C0D0D"/>
            </a:solidFill>
            <a:ln w="3601" cap="flat">
              <a:solidFill>
                <a:srgbClr val="1D1D1B"/>
              </a:solidFill>
              <a:prstDash val="solid"/>
              <a:miter/>
            </a:ln>
          </p:spPr>
          <p:txBody>
            <a:bodyPr rtlCol="0" anchor="ctr"/>
            <a:lstStyle/>
            <a:p>
              <a:endParaRPr lang="en-GB"/>
            </a:p>
          </p:txBody>
        </p:sp>
        <p:sp>
          <p:nvSpPr>
            <p:cNvPr id="630" name="Freeform: Shape 746">
              <a:extLst>
                <a:ext uri="{FF2B5EF4-FFF2-40B4-BE49-F238E27FC236}">
                  <a16:creationId xmlns:a16="http://schemas.microsoft.com/office/drawing/2014/main" id="{9310CE22-AC9A-6304-DFCC-652553577B88}"/>
                </a:ext>
              </a:extLst>
            </p:cNvPr>
            <p:cNvSpPr/>
            <p:nvPr/>
          </p:nvSpPr>
          <p:spPr>
            <a:xfrm>
              <a:off x="8089476" y="4350804"/>
              <a:ext cx="162213" cy="30875"/>
            </a:xfrm>
            <a:custGeom>
              <a:avLst/>
              <a:gdLst>
                <a:gd name="connsiteX0" fmla="*/ 0 w 162213"/>
                <a:gd name="connsiteY0" fmla="*/ 0 h 30875"/>
                <a:gd name="connsiteX1" fmla="*/ 3603 w 162213"/>
                <a:gd name="connsiteY1" fmla="*/ 7436 h 30875"/>
                <a:gd name="connsiteX2" fmla="*/ 27981 w 162213"/>
                <a:gd name="connsiteY2" fmla="*/ 25911 h 30875"/>
                <a:gd name="connsiteX3" fmla="*/ 134156 w 162213"/>
                <a:gd name="connsiteY3" fmla="*/ 25835 h 30875"/>
                <a:gd name="connsiteX4" fmla="*/ 157308 w 162213"/>
                <a:gd name="connsiteY4" fmla="*/ 9199 h 30875"/>
                <a:gd name="connsiteX5" fmla="*/ 162214 w 162213"/>
                <a:gd name="connsiteY5" fmla="*/ 460 h 30875"/>
                <a:gd name="connsiteX6" fmla="*/ 0 w 162213"/>
                <a:gd name="connsiteY6" fmla="*/ 77 h 30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2213" h="30875">
                  <a:moveTo>
                    <a:pt x="0" y="0"/>
                  </a:moveTo>
                  <a:lnTo>
                    <a:pt x="3603" y="7436"/>
                  </a:lnTo>
                  <a:cubicBezTo>
                    <a:pt x="8279" y="17019"/>
                    <a:pt x="17325" y="23995"/>
                    <a:pt x="27981" y="25911"/>
                  </a:cubicBezTo>
                  <a:cubicBezTo>
                    <a:pt x="64702" y="32504"/>
                    <a:pt x="98662" y="32581"/>
                    <a:pt x="134156" y="25835"/>
                  </a:cubicBezTo>
                  <a:cubicBezTo>
                    <a:pt x="143969" y="23918"/>
                    <a:pt x="152401" y="17785"/>
                    <a:pt x="157308" y="9199"/>
                  </a:cubicBezTo>
                  <a:lnTo>
                    <a:pt x="162214" y="460"/>
                  </a:lnTo>
                  <a:cubicBezTo>
                    <a:pt x="109011" y="16099"/>
                    <a:pt x="53203" y="15715"/>
                    <a:pt x="0" y="77"/>
                  </a:cubicBezTo>
                  <a:close/>
                </a:path>
              </a:pathLst>
            </a:custGeom>
            <a:solidFill>
              <a:srgbClr val="FFFFFF"/>
            </a:solidFill>
            <a:ln w="3601" cap="flat">
              <a:solidFill>
                <a:srgbClr val="1D1D1B"/>
              </a:solidFill>
              <a:prstDash val="solid"/>
              <a:miter/>
            </a:ln>
          </p:spPr>
          <p:txBody>
            <a:bodyPr rtlCol="0" anchor="ctr"/>
            <a:lstStyle/>
            <a:p>
              <a:endParaRPr lang="en-GB"/>
            </a:p>
          </p:txBody>
        </p:sp>
        <p:sp>
          <p:nvSpPr>
            <p:cNvPr id="631" name="Freeform: Shape 747">
              <a:extLst>
                <a:ext uri="{FF2B5EF4-FFF2-40B4-BE49-F238E27FC236}">
                  <a16:creationId xmlns:a16="http://schemas.microsoft.com/office/drawing/2014/main" id="{06F8BF99-0359-190F-93A7-28BB9D4C37F1}"/>
                </a:ext>
              </a:extLst>
            </p:cNvPr>
            <p:cNvSpPr/>
            <p:nvPr/>
          </p:nvSpPr>
          <p:spPr>
            <a:xfrm>
              <a:off x="8116154" y="4392335"/>
              <a:ext cx="101269" cy="35660"/>
            </a:xfrm>
            <a:custGeom>
              <a:avLst/>
              <a:gdLst>
                <a:gd name="connsiteX0" fmla="*/ 0 w 101269"/>
                <a:gd name="connsiteY0" fmla="*/ 20412 h 35660"/>
                <a:gd name="connsiteX1" fmla="*/ 8892 w 101269"/>
                <a:gd name="connsiteY1" fmla="*/ 25395 h 35660"/>
                <a:gd name="connsiteX2" fmla="*/ 101039 w 101269"/>
                <a:gd name="connsiteY2" fmla="*/ 23708 h 35660"/>
                <a:gd name="connsiteX3" fmla="*/ 101269 w 101269"/>
                <a:gd name="connsiteY3" fmla="*/ 23555 h 35660"/>
                <a:gd name="connsiteX4" fmla="*/ 0 w 101269"/>
                <a:gd name="connsiteY4" fmla="*/ 20412 h 35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269" h="35660">
                  <a:moveTo>
                    <a:pt x="0" y="20412"/>
                  </a:moveTo>
                  <a:cubicBezTo>
                    <a:pt x="2760" y="22175"/>
                    <a:pt x="5750" y="23861"/>
                    <a:pt x="8892" y="25395"/>
                  </a:cubicBezTo>
                  <a:cubicBezTo>
                    <a:pt x="37870" y="39500"/>
                    <a:pt x="72981" y="39194"/>
                    <a:pt x="101039" y="23708"/>
                  </a:cubicBezTo>
                  <a:cubicBezTo>
                    <a:pt x="101039" y="23708"/>
                    <a:pt x="101192" y="23631"/>
                    <a:pt x="101269" y="23555"/>
                  </a:cubicBezTo>
                  <a:cubicBezTo>
                    <a:pt x="78347" y="-7110"/>
                    <a:pt x="28211" y="-7493"/>
                    <a:pt x="0" y="20412"/>
                  </a:cubicBezTo>
                  <a:close/>
                </a:path>
              </a:pathLst>
            </a:custGeom>
            <a:solidFill>
              <a:srgbClr val="A96565"/>
            </a:solidFill>
            <a:ln w="3601" cap="flat">
              <a:solidFill>
                <a:srgbClr val="1D1D1B"/>
              </a:solidFill>
              <a:prstDash val="solid"/>
              <a:miter/>
            </a:ln>
          </p:spPr>
          <p:txBody>
            <a:bodyPr rtlCol="0" anchor="ctr"/>
            <a:lstStyle/>
            <a:p>
              <a:endParaRPr lang="en-GB"/>
            </a:p>
          </p:txBody>
        </p:sp>
        <p:grpSp>
          <p:nvGrpSpPr>
            <p:cNvPr id="632" name="Graphic 725">
              <a:extLst>
                <a:ext uri="{FF2B5EF4-FFF2-40B4-BE49-F238E27FC236}">
                  <a16:creationId xmlns:a16="http://schemas.microsoft.com/office/drawing/2014/main" id="{21151605-2FDB-D493-078F-AB3B4D802FDB}"/>
                </a:ext>
              </a:extLst>
            </p:cNvPr>
            <p:cNvGrpSpPr/>
            <p:nvPr/>
          </p:nvGrpSpPr>
          <p:grpSpPr>
            <a:xfrm>
              <a:off x="7703259" y="4532950"/>
              <a:ext cx="849784" cy="334317"/>
              <a:chOff x="7703259" y="4532950"/>
              <a:chExt cx="849784" cy="334317"/>
            </a:xfrm>
          </p:grpSpPr>
          <p:sp>
            <p:nvSpPr>
              <p:cNvPr id="633" name="Freeform: Shape 749">
                <a:extLst>
                  <a:ext uri="{FF2B5EF4-FFF2-40B4-BE49-F238E27FC236}">
                    <a16:creationId xmlns:a16="http://schemas.microsoft.com/office/drawing/2014/main" id="{2A398411-1969-1923-7D84-CDBFBC7534F2}"/>
                  </a:ext>
                </a:extLst>
              </p:cNvPr>
              <p:cNvSpPr/>
              <p:nvPr/>
            </p:nvSpPr>
            <p:spPr>
              <a:xfrm>
                <a:off x="8335841" y="4762500"/>
                <a:ext cx="1938" cy="2655"/>
              </a:xfrm>
              <a:custGeom>
                <a:avLst/>
                <a:gdLst>
                  <a:gd name="connsiteX0" fmla="*/ 1939 w 1938"/>
                  <a:gd name="connsiteY0" fmla="*/ 2656 h 2655"/>
                  <a:gd name="connsiteX1" fmla="*/ 1939 w 1938"/>
                  <a:gd name="connsiteY1" fmla="*/ 2656 h 2655"/>
                  <a:gd name="connsiteX2" fmla="*/ 1939 w 1938"/>
                  <a:gd name="connsiteY2" fmla="*/ 2656 h 2655"/>
                </a:gdLst>
                <a:ahLst/>
                <a:cxnLst>
                  <a:cxn ang="0">
                    <a:pos x="connsiteX0" y="connsiteY0"/>
                  </a:cxn>
                  <a:cxn ang="0">
                    <a:pos x="connsiteX1" y="connsiteY1"/>
                  </a:cxn>
                  <a:cxn ang="0">
                    <a:pos x="connsiteX2" y="connsiteY2"/>
                  </a:cxn>
                </a:cxnLst>
                <a:rect l="l" t="t" r="r" b="b"/>
                <a:pathLst>
                  <a:path w="1938" h="2655">
                    <a:moveTo>
                      <a:pt x="1939" y="2656"/>
                    </a:moveTo>
                    <a:cubicBezTo>
                      <a:pt x="176" y="-1330"/>
                      <a:pt x="-1357" y="-410"/>
                      <a:pt x="1939" y="2656"/>
                    </a:cubicBezTo>
                    <a:lnTo>
                      <a:pt x="1939" y="2656"/>
                    </a:lnTo>
                    <a:close/>
                  </a:path>
                </a:pathLst>
              </a:custGeom>
              <a:solidFill>
                <a:srgbClr val="AD8971"/>
              </a:solidFill>
              <a:ln w="7663" cap="flat">
                <a:solidFill>
                  <a:srgbClr val="1D1D1B"/>
                </a:solidFill>
                <a:prstDash val="solid"/>
                <a:round/>
              </a:ln>
            </p:spPr>
            <p:txBody>
              <a:bodyPr rtlCol="0" anchor="ctr"/>
              <a:lstStyle/>
              <a:p>
                <a:endParaRPr lang="en-GB"/>
              </a:p>
            </p:txBody>
          </p:sp>
          <p:sp>
            <p:nvSpPr>
              <p:cNvPr id="634" name="Freeform: Shape 750">
                <a:extLst>
                  <a:ext uri="{FF2B5EF4-FFF2-40B4-BE49-F238E27FC236}">
                    <a16:creationId xmlns:a16="http://schemas.microsoft.com/office/drawing/2014/main" id="{476D17CA-2D2A-768E-28F9-4E120BC55B12}"/>
                  </a:ext>
                </a:extLst>
              </p:cNvPr>
              <p:cNvSpPr/>
              <p:nvPr/>
            </p:nvSpPr>
            <p:spPr>
              <a:xfrm>
                <a:off x="7703259" y="4547668"/>
                <a:ext cx="849784" cy="278724"/>
              </a:xfrm>
              <a:custGeom>
                <a:avLst/>
                <a:gdLst>
                  <a:gd name="connsiteX0" fmla="*/ 812527 w 849784"/>
                  <a:gd name="connsiteY0" fmla="*/ 200621 h 320601"/>
                  <a:gd name="connsiteX1" fmla="*/ 752886 w 849784"/>
                  <a:gd name="connsiteY1" fmla="*/ 126030 h 320601"/>
                  <a:gd name="connsiteX2" fmla="*/ 714018 w 849784"/>
                  <a:gd name="connsiteY2" fmla="*/ 96593 h 320601"/>
                  <a:gd name="connsiteX3" fmla="*/ 543984 w 849784"/>
                  <a:gd name="connsiteY3" fmla="*/ 0 h 320601"/>
                  <a:gd name="connsiteX4" fmla="*/ 463031 w 849784"/>
                  <a:gd name="connsiteY4" fmla="*/ 102342 h 320601"/>
                  <a:gd name="connsiteX5" fmla="*/ 377707 w 849784"/>
                  <a:gd name="connsiteY5" fmla="*/ 0 h 320601"/>
                  <a:gd name="connsiteX6" fmla="*/ 169420 w 849784"/>
                  <a:gd name="connsiteY6" fmla="*/ 74284 h 320601"/>
                  <a:gd name="connsiteX7" fmla="*/ 126643 w 849784"/>
                  <a:gd name="connsiteY7" fmla="*/ 104949 h 320601"/>
                  <a:gd name="connsiteX8" fmla="*/ 67921 w 849784"/>
                  <a:gd name="connsiteY8" fmla="*/ 195332 h 320601"/>
                  <a:gd name="connsiteX9" fmla="*/ 0 w 849784"/>
                  <a:gd name="connsiteY9" fmla="*/ 320366 h 320601"/>
                  <a:gd name="connsiteX10" fmla="*/ 849785 w 849784"/>
                  <a:gd name="connsiteY10" fmla="*/ 319522 h 320601"/>
                  <a:gd name="connsiteX11" fmla="*/ 812680 w 849784"/>
                  <a:gd name="connsiteY11" fmla="*/ 200621 h 320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9784" h="320601">
                    <a:moveTo>
                      <a:pt x="812527" y="200621"/>
                    </a:moveTo>
                    <a:cubicBezTo>
                      <a:pt x="804708" y="175553"/>
                      <a:pt x="773814" y="141823"/>
                      <a:pt x="752886" y="126030"/>
                    </a:cubicBezTo>
                    <a:lnTo>
                      <a:pt x="714018" y="96593"/>
                    </a:lnTo>
                    <a:lnTo>
                      <a:pt x="543984" y="0"/>
                    </a:lnTo>
                    <a:lnTo>
                      <a:pt x="463031" y="102342"/>
                    </a:lnTo>
                    <a:lnTo>
                      <a:pt x="377707" y="0"/>
                    </a:lnTo>
                    <a:cubicBezTo>
                      <a:pt x="375638" y="767"/>
                      <a:pt x="169420" y="74284"/>
                      <a:pt x="169420" y="74284"/>
                    </a:cubicBezTo>
                    <a:cubicBezTo>
                      <a:pt x="152555" y="80264"/>
                      <a:pt x="137759" y="90920"/>
                      <a:pt x="126643" y="104949"/>
                    </a:cubicBezTo>
                    <a:cubicBezTo>
                      <a:pt x="104258" y="133160"/>
                      <a:pt x="84557" y="163441"/>
                      <a:pt x="67921" y="195332"/>
                    </a:cubicBezTo>
                    <a:lnTo>
                      <a:pt x="0" y="320366"/>
                    </a:lnTo>
                    <a:cubicBezTo>
                      <a:pt x="22921" y="321209"/>
                      <a:pt x="849785" y="319522"/>
                      <a:pt x="849785" y="319522"/>
                    </a:cubicBezTo>
                    <a:lnTo>
                      <a:pt x="812680" y="200621"/>
                    </a:lnTo>
                    <a:close/>
                  </a:path>
                </a:pathLst>
              </a:custGeom>
              <a:solidFill>
                <a:srgbClr val="ABD0D8"/>
              </a:solidFill>
              <a:ln w="7663" cap="flat">
                <a:solidFill>
                  <a:srgbClr val="1D1D1B"/>
                </a:solidFill>
                <a:prstDash val="solid"/>
                <a:round/>
              </a:ln>
            </p:spPr>
            <p:txBody>
              <a:bodyPr rtlCol="0" anchor="ctr"/>
              <a:lstStyle/>
              <a:p>
                <a:endParaRPr lang="en-GB"/>
              </a:p>
            </p:txBody>
          </p:sp>
          <p:sp>
            <p:nvSpPr>
              <p:cNvPr id="635" name="Freeform: Shape 751">
                <a:extLst>
                  <a:ext uri="{FF2B5EF4-FFF2-40B4-BE49-F238E27FC236}">
                    <a16:creationId xmlns:a16="http://schemas.microsoft.com/office/drawing/2014/main" id="{5360F426-48B0-2D10-A8BA-CB58C04555D0}"/>
                  </a:ext>
                </a:extLst>
              </p:cNvPr>
              <p:cNvSpPr/>
              <p:nvPr/>
            </p:nvSpPr>
            <p:spPr>
              <a:xfrm>
                <a:off x="8037116" y="4532950"/>
                <a:ext cx="130629" cy="139829"/>
              </a:xfrm>
              <a:custGeom>
                <a:avLst/>
                <a:gdLst>
                  <a:gd name="connsiteX0" fmla="*/ 130630 w 130629"/>
                  <a:gd name="connsiteY0" fmla="*/ 112768 h 139829"/>
                  <a:gd name="connsiteX1" fmla="*/ 64548 w 130629"/>
                  <a:gd name="connsiteY1" fmla="*/ 139829 h 139829"/>
                  <a:gd name="connsiteX2" fmla="*/ 0 w 130629"/>
                  <a:gd name="connsiteY2" fmla="*/ 12112 h 139829"/>
                  <a:gd name="connsiteX3" fmla="*/ 30051 w 130629"/>
                  <a:gd name="connsiteY3" fmla="*/ 0 h 139829"/>
                  <a:gd name="connsiteX4" fmla="*/ 130630 w 130629"/>
                  <a:gd name="connsiteY4" fmla="*/ 112768 h 139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9" h="139829">
                    <a:moveTo>
                      <a:pt x="130630" y="112768"/>
                    </a:moveTo>
                    <a:lnTo>
                      <a:pt x="64548" y="139829"/>
                    </a:lnTo>
                    <a:lnTo>
                      <a:pt x="0" y="12112"/>
                    </a:lnTo>
                    <a:lnTo>
                      <a:pt x="30051" y="0"/>
                    </a:lnTo>
                    <a:lnTo>
                      <a:pt x="130630" y="112768"/>
                    </a:lnTo>
                    <a:close/>
                  </a:path>
                </a:pathLst>
              </a:custGeom>
              <a:solidFill>
                <a:srgbClr val="FFFFFF"/>
              </a:solidFill>
              <a:ln w="7663" cap="flat">
                <a:solidFill>
                  <a:srgbClr val="1D1D1B"/>
                </a:solidFill>
                <a:prstDash val="solid"/>
                <a:round/>
              </a:ln>
            </p:spPr>
            <p:txBody>
              <a:bodyPr rtlCol="0" anchor="ctr"/>
              <a:lstStyle/>
              <a:p>
                <a:endParaRPr lang="en-GB"/>
              </a:p>
            </p:txBody>
          </p:sp>
          <p:sp>
            <p:nvSpPr>
              <p:cNvPr id="636" name="Freeform: Shape 752">
                <a:extLst>
                  <a:ext uri="{FF2B5EF4-FFF2-40B4-BE49-F238E27FC236}">
                    <a16:creationId xmlns:a16="http://schemas.microsoft.com/office/drawing/2014/main" id="{EAAAE24C-7F61-AA3F-B4B6-ED41B97A6252}"/>
                  </a:ext>
                </a:extLst>
              </p:cNvPr>
              <p:cNvSpPr/>
              <p:nvPr/>
            </p:nvSpPr>
            <p:spPr>
              <a:xfrm>
                <a:off x="8165830" y="4532950"/>
                <a:ext cx="124956" cy="139829"/>
              </a:xfrm>
              <a:custGeom>
                <a:avLst/>
                <a:gdLst>
                  <a:gd name="connsiteX0" fmla="*/ 0 w 124956"/>
                  <a:gd name="connsiteY0" fmla="*/ 112768 h 139829"/>
                  <a:gd name="connsiteX1" fmla="*/ 60409 w 124956"/>
                  <a:gd name="connsiteY1" fmla="*/ 139829 h 139829"/>
                  <a:gd name="connsiteX2" fmla="*/ 124957 w 124956"/>
                  <a:gd name="connsiteY2" fmla="*/ 12112 h 139829"/>
                  <a:gd name="connsiteX3" fmla="*/ 94829 w 124956"/>
                  <a:gd name="connsiteY3" fmla="*/ 0 h 139829"/>
                  <a:gd name="connsiteX4" fmla="*/ 0 w 124956"/>
                  <a:gd name="connsiteY4" fmla="*/ 112768 h 139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956" h="139829">
                    <a:moveTo>
                      <a:pt x="0" y="112768"/>
                    </a:moveTo>
                    <a:lnTo>
                      <a:pt x="60409" y="139829"/>
                    </a:lnTo>
                    <a:lnTo>
                      <a:pt x="124957" y="12112"/>
                    </a:lnTo>
                    <a:lnTo>
                      <a:pt x="94829" y="0"/>
                    </a:lnTo>
                    <a:lnTo>
                      <a:pt x="0" y="112768"/>
                    </a:lnTo>
                    <a:close/>
                  </a:path>
                </a:pathLst>
              </a:custGeom>
              <a:solidFill>
                <a:srgbClr val="FFFFFF"/>
              </a:solidFill>
              <a:ln w="7663" cap="flat">
                <a:solidFill>
                  <a:srgbClr val="1D1D1B"/>
                </a:solidFill>
                <a:prstDash val="solid"/>
                <a:round/>
              </a:ln>
            </p:spPr>
            <p:txBody>
              <a:bodyPr rtlCol="0" anchor="ctr"/>
              <a:lstStyle/>
              <a:p>
                <a:endParaRPr lang="en-GB"/>
              </a:p>
            </p:txBody>
          </p:sp>
          <p:sp>
            <p:nvSpPr>
              <p:cNvPr id="637" name="Freeform: Shape 753">
                <a:extLst>
                  <a:ext uri="{FF2B5EF4-FFF2-40B4-BE49-F238E27FC236}">
                    <a16:creationId xmlns:a16="http://schemas.microsoft.com/office/drawing/2014/main" id="{0EC2B928-965F-737F-75B8-DDD1C795B25E}"/>
                  </a:ext>
                </a:extLst>
              </p:cNvPr>
              <p:cNvSpPr/>
              <p:nvPr/>
            </p:nvSpPr>
            <p:spPr>
              <a:xfrm>
                <a:off x="8128342" y="4645948"/>
                <a:ext cx="74437" cy="221319"/>
              </a:xfrm>
              <a:custGeom>
                <a:avLst/>
                <a:gdLst>
                  <a:gd name="connsiteX0" fmla="*/ 0 w 74437"/>
                  <a:gd name="connsiteY0" fmla="*/ 17172 h 221319"/>
                  <a:gd name="connsiteX1" fmla="*/ 37564 w 74437"/>
                  <a:gd name="connsiteY1" fmla="*/ 0 h 221319"/>
                  <a:gd name="connsiteX2" fmla="*/ 70681 w 74437"/>
                  <a:gd name="connsiteY2" fmla="*/ 17172 h 221319"/>
                  <a:gd name="connsiteX3" fmla="*/ 49753 w 74437"/>
                  <a:gd name="connsiteY3" fmla="*/ 52666 h 221319"/>
                  <a:gd name="connsiteX4" fmla="*/ 74438 w 74437"/>
                  <a:gd name="connsiteY4" fmla="*/ 221320 h 221319"/>
                  <a:gd name="connsiteX5" fmla="*/ 1304 w 74437"/>
                  <a:gd name="connsiteY5" fmla="*/ 221320 h 221319"/>
                  <a:gd name="connsiteX6" fmla="*/ 19242 w 74437"/>
                  <a:gd name="connsiteY6" fmla="*/ 51286 h 221319"/>
                  <a:gd name="connsiteX7" fmla="*/ 0 w 74437"/>
                  <a:gd name="connsiteY7" fmla="*/ 17172 h 22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437" h="221319">
                    <a:moveTo>
                      <a:pt x="0" y="17172"/>
                    </a:moveTo>
                    <a:lnTo>
                      <a:pt x="37564" y="0"/>
                    </a:lnTo>
                    <a:lnTo>
                      <a:pt x="70681" y="17172"/>
                    </a:lnTo>
                    <a:lnTo>
                      <a:pt x="49753" y="52666"/>
                    </a:lnTo>
                    <a:lnTo>
                      <a:pt x="74438" y="221320"/>
                    </a:lnTo>
                    <a:lnTo>
                      <a:pt x="1304" y="221320"/>
                    </a:lnTo>
                    <a:lnTo>
                      <a:pt x="19242" y="51286"/>
                    </a:lnTo>
                    <a:lnTo>
                      <a:pt x="0" y="17172"/>
                    </a:lnTo>
                    <a:close/>
                  </a:path>
                </a:pathLst>
              </a:custGeom>
              <a:solidFill>
                <a:srgbClr val="34708E"/>
              </a:solidFill>
              <a:ln w="7663" cap="flat">
                <a:solidFill>
                  <a:srgbClr val="1D1D1B"/>
                </a:solidFill>
                <a:prstDash val="solid"/>
                <a:round/>
              </a:ln>
            </p:spPr>
            <p:txBody>
              <a:bodyPr rtlCol="0" anchor="ctr"/>
              <a:lstStyle/>
              <a:p>
                <a:endParaRPr lang="en-GB"/>
              </a:p>
            </p:txBody>
          </p:sp>
        </p:grpSp>
      </p:grpSp>
      <p:sp>
        <p:nvSpPr>
          <p:cNvPr id="642" name="TextBox 641">
            <a:extLst>
              <a:ext uri="{FF2B5EF4-FFF2-40B4-BE49-F238E27FC236}">
                <a16:creationId xmlns:a16="http://schemas.microsoft.com/office/drawing/2014/main" id="{48532DD5-7B0A-9937-9332-171832094564}"/>
              </a:ext>
            </a:extLst>
          </p:cNvPr>
          <p:cNvSpPr txBox="1"/>
          <p:nvPr/>
        </p:nvSpPr>
        <p:spPr>
          <a:xfrm>
            <a:off x="227629" y="4361935"/>
            <a:ext cx="4559643" cy="923330"/>
          </a:xfrm>
          <a:prstGeom prst="rect">
            <a:avLst/>
          </a:prstGeom>
          <a:noFill/>
        </p:spPr>
        <p:txBody>
          <a:bodyPr wrap="square" rtlCol="0">
            <a:spAutoFit/>
          </a:bodyPr>
          <a:lstStyle/>
          <a:p>
            <a:r>
              <a:rPr lang="en-GB" dirty="0"/>
              <a:t>We will be learning all about FAMILY TREEs and how there are generations of people in our families!</a:t>
            </a:r>
          </a:p>
        </p:txBody>
      </p:sp>
      <p:sp>
        <p:nvSpPr>
          <p:cNvPr id="643" name="TextBox 642">
            <a:extLst>
              <a:ext uri="{FF2B5EF4-FFF2-40B4-BE49-F238E27FC236}">
                <a16:creationId xmlns:a16="http://schemas.microsoft.com/office/drawing/2014/main" id="{45FFF466-5A72-E959-E718-9934BD807929}"/>
              </a:ext>
            </a:extLst>
          </p:cNvPr>
          <p:cNvSpPr txBox="1"/>
          <p:nvPr/>
        </p:nvSpPr>
        <p:spPr>
          <a:xfrm>
            <a:off x="5424617" y="2916194"/>
            <a:ext cx="3558746" cy="3416320"/>
          </a:xfrm>
          <a:prstGeom prst="rect">
            <a:avLst/>
          </a:prstGeom>
          <a:noFill/>
        </p:spPr>
        <p:txBody>
          <a:bodyPr wrap="square" rtlCol="0">
            <a:spAutoFit/>
          </a:bodyPr>
          <a:lstStyle/>
          <a:p>
            <a:r>
              <a:rPr lang="en-GB" b="1" u="sng" dirty="0"/>
              <a:t>Sources:</a:t>
            </a:r>
          </a:p>
          <a:p>
            <a:endParaRPr lang="en-GB" b="1" u="sng" dirty="0"/>
          </a:p>
          <a:p>
            <a:r>
              <a:rPr lang="en-GB" dirty="0"/>
              <a:t>We will learn that a source is something that can tell us about the past.</a:t>
            </a:r>
          </a:p>
          <a:p>
            <a:endParaRPr lang="en-GB" dirty="0"/>
          </a:p>
          <a:p>
            <a:r>
              <a:rPr lang="en-GB" dirty="0"/>
              <a:t>-diaries</a:t>
            </a:r>
          </a:p>
          <a:p>
            <a:r>
              <a:rPr lang="en-GB" dirty="0"/>
              <a:t>-books</a:t>
            </a:r>
          </a:p>
          <a:p>
            <a:r>
              <a:rPr lang="en-GB" dirty="0"/>
              <a:t>-people</a:t>
            </a:r>
          </a:p>
          <a:p>
            <a:r>
              <a:rPr lang="en-GB" dirty="0"/>
              <a:t>-objects (artefacts)</a:t>
            </a:r>
          </a:p>
          <a:p>
            <a:r>
              <a:rPr lang="en-GB" dirty="0"/>
              <a:t>-pictures/photographs</a:t>
            </a:r>
          </a:p>
          <a:p>
            <a:endParaRPr lang="en-GB" dirty="0"/>
          </a:p>
        </p:txBody>
      </p:sp>
    </p:spTree>
    <p:extLst>
      <p:ext uri="{BB962C8B-B14F-4D97-AF65-F5344CB8AC3E}">
        <p14:creationId xmlns:p14="http://schemas.microsoft.com/office/powerpoint/2010/main" val="1613691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CA25ABC-4AA1-4349-C169-A3204F692575}"/>
              </a:ext>
            </a:extLst>
          </p:cNvPr>
          <p:cNvSpPr txBox="1">
            <a:spLocks/>
          </p:cNvSpPr>
          <p:nvPr/>
        </p:nvSpPr>
        <p:spPr>
          <a:xfrm>
            <a:off x="239842" y="137089"/>
            <a:ext cx="8596668" cy="13208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Science</a:t>
            </a:r>
            <a:br>
              <a:rPr lang="en-GB" dirty="0"/>
            </a:br>
            <a:endParaRPr lang="en-GB" dirty="0"/>
          </a:p>
        </p:txBody>
      </p:sp>
      <p:pic>
        <p:nvPicPr>
          <p:cNvPr id="3" name="Picture 2" descr="nature, bird, wing, beak, colorful, feather, fauna, material, peacock, poultry, close up, vertebrate, beautiful, bill, peafowl, pride, peacock feathers, wildpark poing, fashion accessory">
            <a:extLst>
              <a:ext uri="{FF2B5EF4-FFF2-40B4-BE49-F238E27FC236}">
                <a16:creationId xmlns:a16="http://schemas.microsoft.com/office/drawing/2014/main" id="{14F1CC62-6AE0-A70A-8E9F-7ABB7D1B92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0951" y="1648963"/>
            <a:ext cx="1321294" cy="877475"/>
          </a:xfrm>
          <a:prstGeom prst="rect">
            <a:avLst/>
          </a:prstGeom>
          <a:noFill/>
          <a:ln w="19050">
            <a:solidFill>
              <a:sysClr val="windowText" lastClr="000000"/>
            </a:solidFill>
          </a:ln>
          <a:extLst>
            <a:ext uri="{909E8E84-426E-40DD-AFC4-6F175D3DCCD1}">
              <a14:hiddenFill xmlns:a14="http://schemas.microsoft.com/office/drawing/2010/main">
                <a:solidFill>
                  <a:srgbClr val="FFFFFF"/>
                </a:solidFill>
              </a14:hiddenFill>
            </a:ext>
          </a:extLst>
        </p:spPr>
      </p:pic>
      <p:sp>
        <p:nvSpPr>
          <p:cNvPr id="5" name="Text Placeholder 2">
            <a:extLst>
              <a:ext uri="{FF2B5EF4-FFF2-40B4-BE49-F238E27FC236}">
                <a16:creationId xmlns:a16="http://schemas.microsoft.com/office/drawing/2014/main" id="{6ACD3337-F90F-068F-D653-C6054D62B44B}"/>
              </a:ext>
            </a:extLst>
          </p:cNvPr>
          <p:cNvSpPr txBox="1">
            <a:spLocks/>
          </p:cNvSpPr>
          <p:nvPr/>
        </p:nvSpPr>
        <p:spPr>
          <a:xfrm>
            <a:off x="1814076" y="1002809"/>
            <a:ext cx="8005033" cy="386106"/>
          </a:xfrm>
          <a:prstGeom prst="rect">
            <a:avLst/>
          </a:prstGeom>
        </p:spPr>
        <p:txBody>
          <a:bodyPr anchor="ctr"/>
          <a:lstStyle>
            <a:lvl1pPr marL="0" indent="0" algn="l" defTabSz="914400" rtl="0" eaLnBrk="1" latinLnBrk="0" hangingPunct="1">
              <a:lnSpc>
                <a:spcPts val="2000"/>
              </a:lnSpc>
              <a:spcBef>
                <a:spcPts val="0"/>
              </a:spcBef>
              <a:spcAft>
                <a:spcPts val="600"/>
              </a:spcAft>
              <a:buFont typeface="Arial" panose="020B0604020202020204" pitchFamily="34" charset="0"/>
              <a:buNone/>
              <a:defRPr sz="1400" b="0" kern="1200" spc="0" baseline="0">
                <a:solidFill>
                  <a:schemeClr val="tx1"/>
                </a:solidFill>
                <a:latin typeface="United Curriculum"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2800"/>
              </a:lnSpc>
              <a:spcBef>
                <a:spcPts val="0"/>
              </a:spcBef>
              <a:spcAft>
                <a:spcPts val="0"/>
              </a:spcAft>
              <a:buClrTx/>
              <a:buSzTx/>
              <a:buFont typeface="Arial" panose="020B0604020202020204" pitchFamily="34" charset="0"/>
              <a:buNone/>
              <a:tabLst/>
              <a:defRPr/>
            </a:pPr>
            <a:r>
              <a:rPr kumimoji="0" lang="en-US" sz="1400" b="0" i="0" u="none" strike="noStrike" kern="1200" cap="none" spc="0" normalizeH="0" baseline="0" noProof="0">
                <a:ln>
                  <a:noFill/>
                </a:ln>
                <a:solidFill>
                  <a:sysClr val="windowText" lastClr="000000"/>
                </a:solidFill>
                <a:effectLst/>
                <a:uLnTx/>
                <a:uFillTx/>
                <a:latin typeface="United Curriculum" pitchFamily="2" charset="0"/>
                <a:ea typeface="+mn-ea"/>
                <a:cs typeface="+mn-cs"/>
              </a:rPr>
              <a:t>Animals have many different features. Some have wings and feathers, others have paws and claws, some have fur, and some have scales and fins.</a:t>
            </a:r>
            <a:endParaRPr kumimoji="0" lang="en-GB" sz="1400" b="0" i="0" u="none" strike="noStrike" kern="1200" cap="none" spc="0" normalizeH="0" baseline="0" noProof="0" dirty="0">
              <a:ln>
                <a:noFill/>
              </a:ln>
              <a:solidFill>
                <a:sysClr val="windowText" lastClr="000000"/>
              </a:solidFill>
              <a:effectLst/>
              <a:uLnTx/>
              <a:uFillTx/>
              <a:latin typeface="United Curriculum" pitchFamily="2" charset="0"/>
              <a:ea typeface="+mn-ea"/>
              <a:cs typeface="+mn-cs"/>
            </a:endParaRPr>
          </a:p>
        </p:txBody>
      </p:sp>
      <p:sp>
        <p:nvSpPr>
          <p:cNvPr id="6" name="Rectangle 11">
            <a:extLst>
              <a:ext uri="{FF2B5EF4-FFF2-40B4-BE49-F238E27FC236}">
                <a16:creationId xmlns:a16="http://schemas.microsoft.com/office/drawing/2014/main" id="{A4875F77-46CF-4E93-31DD-E01383BCFACE}"/>
              </a:ext>
            </a:extLst>
          </p:cNvPr>
          <p:cNvSpPr/>
          <p:nvPr/>
        </p:nvSpPr>
        <p:spPr>
          <a:xfrm>
            <a:off x="50425" y="939554"/>
            <a:ext cx="1430068" cy="386106"/>
          </a:xfrm>
          <a:custGeom>
            <a:avLst/>
            <a:gdLst>
              <a:gd name="connsiteX0" fmla="*/ 0 w 3253740"/>
              <a:gd name="connsiteY0" fmla="*/ 0 h 342900"/>
              <a:gd name="connsiteX1" fmla="*/ 325374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218729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7960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98135 w 3253740"/>
              <a:gd name="connsiteY1" fmla="*/ 0 h 342900"/>
              <a:gd name="connsiteX2" fmla="*/ 3253740 w 3253740"/>
              <a:gd name="connsiteY2" fmla="*/ 342900 h 342900"/>
              <a:gd name="connsiteX3" fmla="*/ 0 w 3253740"/>
              <a:gd name="connsiteY3" fmla="*/ 342900 h 342900"/>
              <a:gd name="connsiteX4" fmla="*/ 0 w 3253740"/>
              <a:gd name="connsiteY4" fmla="*/ 0 h 34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3740" h="342900">
                <a:moveTo>
                  <a:pt x="0" y="0"/>
                </a:moveTo>
                <a:lnTo>
                  <a:pt x="3198135" y="0"/>
                </a:lnTo>
                <a:lnTo>
                  <a:pt x="3253740" y="342900"/>
                </a:lnTo>
                <a:lnTo>
                  <a:pt x="0" y="342900"/>
                </a:lnTo>
                <a:lnTo>
                  <a:pt x="0" y="0"/>
                </a:lnTo>
                <a:close/>
              </a:path>
            </a:pathLst>
          </a:custGeom>
          <a:solidFill>
            <a:srgbClr val="E7E6E6">
              <a:lumMod val="25000"/>
            </a:srgbClr>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144145" marR="0" lvl="0" indent="0" defTabSz="914400" eaLnBrk="1" fontAlgn="auto" latinLnBrk="0" hangingPunct="1">
              <a:lnSpc>
                <a:spcPts val="1800"/>
              </a:lnSpc>
              <a:spcBef>
                <a:spcPts val="0"/>
              </a:spcBef>
              <a:spcAft>
                <a:spcPts val="800"/>
              </a:spcAft>
              <a:buClrTx/>
              <a:buSzTx/>
              <a:buFontTx/>
              <a:buNone/>
              <a:tabLst/>
              <a:defRPr/>
            </a:pPr>
            <a:r>
              <a:rPr kumimoji="0" lang="en-US" sz="1600" b="1" i="0" u="none" strike="noStrike" kern="0" cap="none" spc="0" normalizeH="0" baseline="0" noProof="0" dirty="0">
                <a:ln>
                  <a:noFill/>
                </a:ln>
                <a:solidFill>
                  <a:prstClr val="white"/>
                </a:solidFill>
                <a:effectLst/>
                <a:uLnTx/>
                <a:uFillTx/>
                <a:latin typeface="United Curriculum" pitchFamily="2" charset="0"/>
                <a:ea typeface="Calibri" panose="020F0502020204030204" pitchFamily="34" charset="0"/>
                <a:cs typeface="Times New Roman" panose="02020603050405020304" pitchFamily="18" charset="0"/>
              </a:rPr>
              <a:t>Features</a:t>
            </a:r>
            <a:endParaRPr kumimoji="0" lang="en-GB" sz="1050" b="0" i="0" u="none" strike="noStrike" kern="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ADDD261B-E1F1-548B-8E01-04136BD27F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67863" y="1645187"/>
            <a:ext cx="932393" cy="951422"/>
          </a:xfrm>
          <a:prstGeom prst="rect">
            <a:avLst/>
          </a:prstGeom>
          <a:noFill/>
          <a:ln w="19050">
            <a:solidFill>
              <a:sysClr val="windowText" lastClr="000000"/>
            </a:solidFill>
          </a:ln>
          <a:extLst>
            <a:ext uri="{909E8E84-426E-40DD-AFC4-6F175D3DCCD1}">
              <a14:hiddenFill xmlns:a14="http://schemas.microsoft.com/office/drawing/2010/main">
                <a:solidFill>
                  <a:srgbClr val="FFFFFF"/>
                </a:solidFill>
              </a14:hiddenFill>
            </a:ext>
          </a:extLst>
        </p:spPr>
      </p:pic>
      <p:pic>
        <p:nvPicPr>
          <p:cNvPr id="8" name="Picture 10">
            <a:extLst>
              <a:ext uri="{FF2B5EF4-FFF2-40B4-BE49-F238E27FC236}">
                <a16:creationId xmlns:a16="http://schemas.microsoft.com/office/drawing/2014/main" id="{0E31880E-86B2-5592-A0DE-BF889CCA47C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6698" t="10668" r="13991" b="27020"/>
          <a:stretch/>
        </p:blipFill>
        <p:spPr bwMode="auto">
          <a:xfrm>
            <a:off x="3792070" y="1681495"/>
            <a:ext cx="1245655" cy="872470"/>
          </a:xfrm>
          <a:prstGeom prst="rect">
            <a:avLst/>
          </a:prstGeom>
          <a:noFill/>
          <a:ln w="19050">
            <a:solidFill>
              <a:sysClr val="windowText" lastClr="000000"/>
            </a:solidFill>
          </a:ln>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77D4DC15-F364-8803-4E0D-26B4A097005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144" t="3666" r="17571" b="42021"/>
          <a:stretch/>
        </p:blipFill>
        <p:spPr bwMode="auto">
          <a:xfrm>
            <a:off x="5528561" y="1638102"/>
            <a:ext cx="934739" cy="973786"/>
          </a:xfrm>
          <a:prstGeom prst="rect">
            <a:avLst/>
          </a:prstGeom>
          <a:noFill/>
          <a:ln w="19050">
            <a:solidFill>
              <a:sysClr val="windowText" lastClr="000000"/>
            </a:solidFill>
          </a:ln>
          <a:extLst>
            <a:ext uri="{909E8E84-426E-40DD-AFC4-6F175D3DCCD1}">
              <a14:hiddenFill xmlns:a14="http://schemas.microsoft.com/office/drawing/2010/main">
                <a:solidFill>
                  <a:srgbClr val="FFFFFF"/>
                </a:solidFill>
              </a14:hiddenFill>
            </a:ext>
          </a:extLst>
        </p:spPr>
      </p:pic>
      <p:pic>
        <p:nvPicPr>
          <p:cNvPr id="10" name="Picture 4" descr="Flying, Birds, London, animals, bird, urban Scene, city, big Ben, famous  Place, london - England | Pxfuel">
            <a:extLst>
              <a:ext uri="{FF2B5EF4-FFF2-40B4-BE49-F238E27FC236}">
                <a16:creationId xmlns:a16="http://schemas.microsoft.com/office/drawing/2014/main" id="{7EB04DB0-EEBF-9F91-FC08-1C92463C6F7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2889" y="1681495"/>
            <a:ext cx="1439953" cy="824412"/>
          </a:xfrm>
          <a:prstGeom prst="rect">
            <a:avLst/>
          </a:prstGeom>
          <a:noFill/>
          <a:ln w="19050">
            <a:solidFill>
              <a:sysClr val="windowText" lastClr="000000"/>
            </a:solidFill>
          </a:ln>
          <a:extLst>
            <a:ext uri="{909E8E84-426E-40DD-AFC4-6F175D3DCCD1}">
              <a14:hiddenFill xmlns:a14="http://schemas.microsoft.com/office/drawing/2010/main">
                <a:solidFill>
                  <a:srgbClr val="FFFFFF"/>
                </a:solidFill>
              </a14:hiddenFill>
            </a:ext>
          </a:extLst>
        </p:spPr>
      </p:pic>
      <p:pic>
        <p:nvPicPr>
          <p:cNvPr id="11" name="Picture 6">
            <a:extLst>
              <a:ext uri="{FF2B5EF4-FFF2-40B4-BE49-F238E27FC236}">
                <a16:creationId xmlns:a16="http://schemas.microsoft.com/office/drawing/2014/main" id="{2B0726F1-AC0D-E9D9-4970-5C81B5BA6FE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p:blipFill>
        <p:spPr bwMode="auto">
          <a:xfrm>
            <a:off x="6829438" y="1681495"/>
            <a:ext cx="1187199" cy="863687"/>
          </a:xfrm>
          <a:prstGeom prst="rect">
            <a:avLst/>
          </a:prstGeom>
          <a:noFill/>
          <a:ln w="19050">
            <a:solidFill>
              <a:sysClr val="windowText" lastClr="000000"/>
            </a:solidFill>
          </a:ln>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3EECA82A-A37A-3194-60F1-50F280315474}"/>
              </a:ext>
            </a:extLst>
          </p:cNvPr>
          <p:cNvSpPr txBox="1"/>
          <p:nvPr/>
        </p:nvSpPr>
        <p:spPr>
          <a:xfrm>
            <a:off x="361906" y="2582072"/>
            <a:ext cx="1118586" cy="307777"/>
          </a:xfrm>
          <a:prstGeom prst="rect">
            <a:avLst/>
          </a:prstGeom>
          <a:noFill/>
        </p:spPr>
        <p:txBody>
          <a:bodyPr wrap="square" rtlCol="0">
            <a:spAutoFit/>
          </a:bodyPr>
          <a:lstStyle/>
          <a:p>
            <a:pPr algn="ctr"/>
            <a:r>
              <a:rPr lang="en-US" sz="1400" dirty="0">
                <a:solidFill>
                  <a:prstClr val="black"/>
                </a:solidFill>
                <a:latin typeface="United Curriculum" pitchFamily="2" charset="0"/>
              </a:rPr>
              <a:t>wings</a:t>
            </a:r>
            <a:endParaRPr lang="en-GB" sz="1400" dirty="0">
              <a:solidFill>
                <a:prstClr val="black"/>
              </a:solidFill>
              <a:latin typeface="United Curriculum" pitchFamily="2" charset="0"/>
            </a:endParaRPr>
          </a:p>
        </p:txBody>
      </p:sp>
      <p:sp>
        <p:nvSpPr>
          <p:cNvPr id="13" name="TextBox 12">
            <a:extLst>
              <a:ext uri="{FF2B5EF4-FFF2-40B4-BE49-F238E27FC236}">
                <a16:creationId xmlns:a16="http://schemas.microsoft.com/office/drawing/2014/main" id="{39A13B10-0419-1346-07E0-EE41D5CDE1D0}"/>
              </a:ext>
            </a:extLst>
          </p:cNvPr>
          <p:cNvSpPr txBox="1"/>
          <p:nvPr/>
        </p:nvSpPr>
        <p:spPr>
          <a:xfrm>
            <a:off x="2127314" y="2582072"/>
            <a:ext cx="1118586" cy="307777"/>
          </a:xfrm>
          <a:prstGeom prst="rect">
            <a:avLst/>
          </a:prstGeom>
          <a:noFill/>
        </p:spPr>
        <p:txBody>
          <a:bodyPr wrap="square" rtlCol="0">
            <a:spAutoFit/>
          </a:bodyPr>
          <a:lstStyle/>
          <a:p>
            <a:pPr algn="ctr"/>
            <a:r>
              <a:rPr lang="en-US" sz="1400" dirty="0">
                <a:solidFill>
                  <a:prstClr val="black"/>
                </a:solidFill>
                <a:latin typeface="United Curriculum" pitchFamily="2" charset="0"/>
              </a:rPr>
              <a:t>feathers</a:t>
            </a:r>
            <a:endParaRPr lang="en-GB" sz="1400" dirty="0">
              <a:solidFill>
                <a:prstClr val="black"/>
              </a:solidFill>
              <a:latin typeface="United Curriculum" pitchFamily="2" charset="0"/>
            </a:endParaRPr>
          </a:p>
        </p:txBody>
      </p:sp>
      <p:sp>
        <p:nvSpPr>
          <p:cNvPr id="14" name="TextBox 13">
            <a:extLst>
              <a:ext uri="{FF2B5EF4-FFF2-40B4-BE49-F238E27FC236}">
                <a16:creationId xmlns:a16="http://schemas.microsoft.com/office/drawing/2014/main" id="{45C641B0-335F-2EA1-128F-50B76F982C68}"/>
              </a:ext>
            </a:extLst>
          </p:cNvPr>
          <p:cNvSpPr txBox="1"/>
          <p:nvPr/>
        </p:nvSpPr>
        <p:spPr>
          <a:xfrm>
            <a:off x="2051200" y="3848200"/>
            <a:ext cx="1118586" cy="307777"/>
          </a:xfrm>
          <a:prstGeom prst="rect">
            <a:avLst/>
          </a:prstGeom>
          <a:noFill/>
        </p:spPr>
        <p:txBody>
          <a:bodyPr wrap="square" rtlCol="0">
            <a:spAutoFit/>
          </a:bodyPr>
          <a:lstStyle/>
          <a:p>
            <a:r>
              <a:rPr lang="en-US" sz="1400" dirty="0">
                <a:solidFill>
                  <a:prstClr val="black"/>
                </a:solidFill>
                <a:latin typeface="United Curriculum" pitchFamily="2" charset="0"/>
              </a:rPr>
              <a:t>bird</a:t>
            </a:r>
            <a:endParaRPr lang="en-GB" sz="1400" dirty="0">
              <a:solidFill>
                <a:prstClr val="black"/>
              </a:solidFill>
              <a:latin typeface="United Curriculum" pitchFamily="2" charset="0"/>
            </a:endParaRPr>
          </a:p>
        </p:txBody>
      </p:sp>
      <p:sp>
        <p:nvSpPr>
          <p:cNvPr id="15" name="TextBox 14">
            <a:extLst>
              <a:ext uri="{FF2B5EF4-FFF2-40B4-BE49-F238E27FC236}">
                <a16:creationId xmlns:a16="http://schemas.microsoft.com/office/drawing/2014/main" id="{A1005026-AF1A-2E9C-3EBA-5386B535C47C}"/>
              </a:ext>
            </a:extLst>
          </p:cNvPr>
          <p:cNvSpPr txBox="1"/>
          <p:nvPr/>
        </p:nvSpPr>
        <p:spPr>
          <a:xfrm>
            <a:off x="5465026" y="2582072"/>
            <a:ext cx="1118586" cy="307777"/>
          </a:xfrm>
          <a:prstGeom prst="rect">
            <a:avLst/>
          </a:prstGeom>
          <a:noFill/>
        </p:spPr>
        <p:txBody>
          <a:bodyPr wrap="square" rtlCol="0">
            <a:spAutoFit/>
          </a:bodyPr>
          <a:lstStyle/>
          <a:p>
            <a:pPr algn="ctr"/>
            <a:r>
              <a:rPr lang="en-US" sz="1400" dirty="0">
                <a:solidFill>
                  <a:prstClr val="black"/>
                </a:solidFill>
                <a:latin typeface="United Curriculum" pitchFamily="2" charset="0"/>
              </a:rPr>
              <a:t>hair</a:t>
            </a:r>
            <a:endParaRPr lang="en-GB" sz="1400" dirty="0">
              <a:solidFill>
                <a:prstClr val="black"/>
              </a:solidFill>
              <a:latin typeface="United Curriculum" pitchFamily="2" charset="0"/>
            </a:endParaRPr>
          </a:p>
        </p:txBody>
      </p:sp>
      <p:sp>
        <p:nvSpPr>
          <p:cNvPr id="16" name="TextBox 15">
            <a:extLst>
              <a:ext uri="{FF2B5EF4-FFF2-40B4-BE49-F238E27FC236}">
                <a16:creationId xmlns:a16="http://schemas.microsoft.com/office/drawing/2014/main" id="{2A5F2BCD-3CFB-0D5F-EFB6-24FD754B8520}"/>
              </a:ext>
            </a:extLst>
          </p:cNvPr>
          <p:cNvSpPr txBox="1"/>
          <p:nvPr/>
        </p:nvSpPr>
        <p:spPr>
          <a:xfrm>
            <a:off x="6881154" y="2582072"/>
            <a:ext cx="1118586" cy="307777"/>
          </a:xfrm>
          <a:prstGeom prst="rect">
            <a:avLst/>
          </a:prstGeom>
          <a:noFill/>
        </p:spPr>
        <p:txBody>
          <a:bodyPr wrap="square" rtlCol="0">
            <a:spAutoFit/>
          </a:bodyPr>
          <a:lstStyle/>
          <a:p>
            <a:pPr algn="ctr"/>
            <a:r>
              <a:rPr lang="en-US" sz="1400" dirty="0">
                <a:solidFill>
                  <a:prstClr val="black"/>
                </a:solidFill>
                <a:latin typeface="United Curriculum" pitchFamily="2" charset="0"/>
              </a:rPr>
              <a:t>scales</a:t>
            </a:r>
            <a:endParaRPr lang="en-GB" sz="1400" dirty="0">
              <a:solidFill>
                <a:prstClr val="black"/>
              </a:solidFill>
              <a:latin typeface="United Curriculum" pitchFamily="2" charset="0"/>
            </a:endParaRPr>
          </a:p>
        </p:txBody>
      </p:sp>
      <p:sp>
        <p:nvSpPr>
          <p:cNvPr id="17" name="TextBox 16">
            <a:extLst>
              <a:ext uri="{FF2B5EF4-FFF2-40B4-BE49-F238E27FC236}">
                <a16:creationId xmlns:a16="http://schemas.microsoft.com/office/drawing/2014/main" id="{7C561F79-133F-EEFD-701B-DF604D3B208F}"/>
              </a:ext>
            </a:extLst>
          </p:cNvPr>
          <p:cNvSpPr txBox="1"/>
          <p:nvPr/>
        </p:nvSpPr>
        <p:spPr>
          <a:xfrm>
            <a:off x="8309884" y="2582072"/>
            <a:ext cx="1118586" cy="307777"/>
          </a:xfrm>
          <a:prstGeom prst="rect">
            <a:avLst/>
          </a:prstGeom>
          <a:noFill/>
        </p:spPr>
        <p:txBody>
          <a:bodyPr wrap="square" rtlCol="0">
            <a:spAutoFit/>
          </a:bodyPr>
          <a:lstStyle/>
          <a:p>
            <a:pPr algn="ctr"/>
            <a:r>
              <a:rPr lang="en-US" sz="1400" dirty="0">
                <a:solidFill>
                  <a:prstClr val="black"/>
                </a:solidFill>
                <a:latin typeface="United Curriculum" pitchFamily="2" charset="0"/>
              </a:rPr>
              <a:t>fins</a:t>
            </a:r>
            <a:endParaRPr lang="en-GB" sz="1400" dirty="0">
              <a:solidFill>
                <a:prstClr val="black"/>
              </a:solidFill>
              <a:latin typeface="United Curriculum" pitchFamily="2" charset="0"/>
            </a:endParaRPr>
          </a:p>
        </p:txBody>
      </p:sp>
      <p:sp>
        <p:nvSpPr>
          <p:cNvPr id="18" name="Rectangle 11">
            <a:extLst>
              <a:ext uri="{FF2B5EF4-FFF2-40B4-BE49-F238E27FC236}">
                <a16:creationId xmlns:a16="http://schemas.microsoft.com/office/drawing/2014/main" id="{9C59098D-D8B0-87B3-720F-DEEFC04E9709}"/>
              </a:ext>
            </a:extLst>
          </p:cNvPr>
          <p:cNvSpPr/>
          <p:nvPr/>
        </p:nvSpPr>
        <p:spPr>
          <a:xfrm>
            <a:off x="0" y="3050143"/>
            <a:ext cx="1439953" cy="386106"/>
          </a:xfrm>
          <a:custGeom>
            <a:avLst/>
            <a:gdLst>
              <a:gd name="connsiteX0" fmla="*/ 0 w 3253740"/>
              <a:gd name="connsiteY0" fmla="*/ 0 h 342900"/>
              <a:gd name="connsiteX1" fmla="*/ 325374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218729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7960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98135 w 3253740"/>
              <a:gd name="connsiteY1" fmla="*/ 0 h 342900"/>
              <a:gd name="connsiteX2" fmla="*/ 3253740 w 3253740"/>
              <a:gd name="connsiteY2" fmla="*/ 342900 h 342900"/>
              <a:gd name="connsiteX3" fmla="*/ 0 w 3253740"/>
              <a:gd name="connsiteY3" fmla="*/ 342900 h 342900"/>
              <a:gd name="connsiteX4" fmla="*/ 0 w 3253740"/>
              <a:gd name="connsiteY4" fmla="*/ 0 h 34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3740" h="342900">
                <a:moveTo>
                  <a:pt x="0" y="0"/>
                </a:moveTo>
                <a:lnTo>
                  <a:pt x="3198135" y="0"/>
                </a:lnTo>
                <a:lnTo>
                  <a:pt x="3253740" y="342900"/>
                </a:lnTo>
                <a:lnTo>
                  <a:pt x="0" y="342900"/>
                </a:lnTo>
                <a:lnTo>
                  <a:pt x="0" y="0"/>
                </a:lnTo>
                <a:close/>
              </a:path>
            </a:pathLst>
          </a:custGeom>
          <a:solidFill>
            <a:srgbClr val="E7E6E6">
              <a:lumMod val="25000"/>
            </a:srgbClr>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144145" marR="0" lvl="0" indent="0" defTabSz="914400" eaLnBrk="1" fontAlgn="auto" latinLnBrk="0" hangingPunct="1">
              <a:lnSpc>
                <a:spcPts val="1800"/>
              </a:lnSpc>
              <a:spcBef>
                <a:spcPts val="0"/>
              </a:spcBef>
              <a:spcAft>
                <a:spcPts val="800"/>
              </a:spcAft>
              <a:buClrTx/>
              <a:buSzTx/>
              <a:buFontTx/>
              <a:buNone/>
              <a:tabLst/>
              <a:defRPr/>
            </a:pPr>
            <a:r>
              <a:rPr kumimoji="0" lang="en-US" sz="1600" b="1" i="0" u="none" strike="noStrike" kern="0" cap="none" spc="0" normalizeH="0" baseline="0" noProof="0" dirty="0">
                <a:ln>
                  <a:noFill/>
                </a:ln>
                <a:solidFill>
                  <a:prstClr val="white"/>
                </a:solidFill>
                <a:effectLst/>
                <a:uLnTx/>
                <a:uFillTx/>
                <a:latin typeface="United Curriculum" pitchFamily="2" charset="0"/>
                <a:ea typeface="Calibri" panose="020F0502020204030204" pitchFamily="34" charset="0"/>
                <a:cs typeface="Times New Roman" panose="02020603050405020304" pitchFamily="18" charset="0"/>
              </a:rPr>
              <a:t>Groups</a:t>
            </a:r>
            <a:endParaRPr kumimoji="0" lang="en-GB" sz="1050" b="0" i="0" u="none" strike="noStrike" kern="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endParaRPr>
          </a:p>
        </p:txBody>
      </p:sp>
      <p:sp>
        <p:nvSpPr>
          <p:cNvPr id="19" name="Text Placeholder 2">
            <a:extLst>
              <a:ext uri="{FF2B5EF4-FFF2-40B4-BE49-F238E27FC236}">
                <a16:creationId xmlns:a16="http://schemas.microsoft.com/office/drawing/2014/main" id="{C57A6EED-E034-6304-1340-13DDEE8DD474}"/>
              </a:ext>
            </a:extLst>
          </p:cNvPr>
          <p:cNvSpPr txBox="1">
            <a:spLocks/>
          </p:cNvSpPr>
          <p:nvPr/>
        </p:nvSpPr>
        <p:spPr>
          <a:xfrm>
            <a:off x="1459715" y="3044230"/>
            <a:ext cx="8327182" cy="386106"/>
          </a:xfrm>
          <a:prstGeom prst="rect">
            <a:avLst/>
          </a:prstGeom>
        </p:spPr>
        <p:txBody>
          <a:bodyPr anchor="ctr"/>
          <a:lstStyle>
            <a:lvl1pPr marL="0" indent="0" algn="l" defTabSz="914400" rtl="0" eaLnBrk="1" latinLnBrk="0" hangingPunct="1">
              <a:lnSpc>
                <a:spcPts val="2000"/>
              </a:lnSpc>
              <a:spcBef>
                <a:spcPts val="0"/>
              </a:spcBef>
              <a:spcAft>
                <a:spcPts val="600"/>
              </a:spcAft>
              <a:buFont typeface="Arial" panose="020B0604020202020204" pitchFamily="34" charset="0"/>
              <a:buNone/>
              <a:defRPr sz="1400" b="0" kern="1200" spc="0" baseline="0">
                <a:solidFill>
                  <a:schemeClr val="tx1"/>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800"/>
              </a:lnSpc>
              <a:spcAft>
                <a:spcPts val="0"/>
              </a:spcAft>
            </a:pPr>
            <a:r>
              <a:rPr lang="en-US" dirty="0">
                <a:solidFill>
                  <a:prstClr val="black"/>
                </a:solidFill>
                <a:latin typeface="United Curriculum" pitchFamily="2" charset="0"/>
              </a:rPr>
              <a:t>Animals belong to one of 5 different groups: mammals, birds, fish, reptiles and amphibians.</a:t>
            </a:r>
            <a:endParaRPr lang="en-GB" dirty="0">
              <a:solidFill>
                <a:prstClr val="black"/>
              </a:solidFill>
              <a:latin typeface="United Curriculum" pitchFamily="2" charset="0"/>
            </a:endParaRPr>
          </a:p>
        </p:txBody>
      </p:sp>
      <p:pic>
        <p:nvPicPr>
          <p:cNvPr id="20" name="Picture 4">
            <a:extLst>
              <a:ext uri="{FF2B5EF4-FFF2-40B4-BE49-F238E27FC236}">
                <a16:creationId xmlns:a16="http://schemas.microsoft.com/office/drawing/2014/main" id="{D2A5D8AE-CB59-DE1B-F6BD-19089373E50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p:blipFill>
        <p:spPr bwMode="auto">
          <a:xfrm>
            <a:off x="2505959" y="3550810"/>
            <a:ext cx="1251472" cy="824140"/>
          </a:xfrm>
          <a:prstGeom prst="rect">
            <a:avLst/>
          </a:prstGeom>
          <a:noFill/>
          <a:ln w="19050">
            <a:solidFill>
              <a:sysClr val="windowText" lastClr="000000"/>
            </a:solidFill>
          </a:ln>
          <a:extLst>
            <a:ext uri="{909E8E84-426E-40DD-AFC4-6F175D3DCCD1}">
              <a14:hiddenFill xmlns:a14="http://schemas.microsoft.com/office/drawing/2010/main">
                <a:solidFill>
                  <a:srgbClr val="FFFFFF"/>
                </a:solidFill>
              </a14:hiddenFill>
            </a:ext>
          </a:extLst>
        </p:spPr>
      </p:pic>
      <p:pic>
        <p:nvPicPr>
          <p:cNvPr id="21" name="Picture 2">
            <a:extLst>
              <a:ext uri="{FF2B5EF4-FFF2-40B4-BE49-F238E27FC236}">
                <a16:creationId xmlns:a16="http://schemas.microsoft.com/office/drawing/2014/main" id="{73677D89-85CA-D5FE-9419-EB481E600F5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p:blipFill>
        <p:spPr bwMode="auto">
          <a:xfrm>
            <a:off x="4473523" y="3629044"/>
            <a:ext cx="1008795" cy="746088"/>
          </a:xfrm>
          <a:prstGeom prst="rect">
            <a:avLst/>
          </a:prstGeom>
          <a:noFill/>
          <a:ln w="19050">
            <a:solidFill>
              <a:sysClr val="windowText" lastClr="000000"/>
            </a:solidFill>
          </a:ln>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496660B9-D85B-B70D-DAEB-96157BB9CF2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p:blipFill>
        <p:spPr bwMode="auto">
          <a:xfrm>
            <a:off x="6350517" y="3629226"/>
            <a:ext cx="1118586" cy="745724"/>
          </a:xfrm>
          <a:prstGeom prst="rect">
            <a:avLst/>
          </a:prstGeom>
          <a:noFill/>
          <a:ln w="19050">
            <a:solidFill>
              <a:sysClr val="windowText" lastClr="000000"/>
            </a:solidFill>
          </a:ln>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1FEF7236-4EE7-808E-E74F-64C00A946A1B}"/>
              </a:ext>
            </a:extLst>
          </p:cNvPr>
          <p:cNvSpPr txBox="1"/>
          <p:nvPr/>
        </p:nvSpPr>
        <p:spPr>
          <a:xfrm>
            <a:off x="144837" y="3808992"/>
            <a:ext cx="1118586" cy="307777"/>
          </a:xfrm>
          <a:prstGeom prst="rect">
            <a:avLst/>
          </a:prstGeom>
          <a:noFill/>
        </p:spPr>
        <p:txBody>
          <a:bodyPr wrap="square" rtlCol="0">
            <a:spAutoFit/>
          </a:bodyPr>
          <a:lstStyle/>
          <a:p>
            <a:r>
              <a:rPr lang="en-US" sz="1400" dirty="0">
                <a:solidFill>
                  <a:prstClr val="black"/>
                </a:solidFill>
                <a:latin typeface="United Curriculum" pitchFamily="2" charset="0"/>
              </a:rPr>
              <a:t>mammal</a:t>
            </a:r>
            <a:endParaRPr lang="en-GB" sz="1400" dirty="0">
              <a:solidFill>
                <a:prstClr val="black"/>
              </a:solidFill>
              <a:latin typeface="United Curriculum" pitchFamily="2" charset="0"/>
            </a:endParaRPr>
          </a:p>
        </p:txBody>
      </p:sp>
      <p:sp>
        <p:nvSpPr>
          <p:cNvPr id="24" name="TextBox 23">
            <a:extLst>
              <a:ext uri="{FF2B5EF4-FFF2-40B4-BE49-F238E27FC236}">
                <a16:creationId xmlns:a16="http://schemas.microsoft.com/office/drawing/2014/main" id="{7E909D21-17D7-7904-AB60-6F050AD2A355}"/>
              </a:ext>
            </a:extLst>
          </p:cNvPr>
          <p:cNvSpPr txBox="1"/>
          <p:nvPr/>
        </p:nvSpPr>
        <p:spPr>
          <a:xfrm>
            <a:off x="4035421" y="3848200"/>
            <a:ext cx="1118586" cy="307777"/>
          </a:xfrm>
          <a:prstGeom prst="rect">
            <a:avLst/>
          </a:prstGeom>
          <a:noFill/>
        </p:spPr>
        <p:txBody>
          <a:bodyPr wrap="square" rtlCol="0">
            <a:spAutoFit/>
          </a:bodyPr>
          <a:lstStyle/>
          <a:p>
            <a:r>
              <a:rPr lang="en-US" sz="1400" dirty="0">
                <a:solidFill>
                  <a:prstClr val="black"/>
                </a:solidFill>
                <a:latin typeface="United Curriculum" pitchFamily="2" charset="0"/>
              </a:rPr>
              <a:t>fish</a:t>
            </a:r>
            <a:endParaRPr lang="en-GB" sz="1400" dirty="0">
              <a:solidFill>
                <a:prstClr val="black"/>
              </a:solidFill>
              <a:latin typeface="United Curriculum" pitchFamily="2" charset="0"/>
            </a:endParaRPr>
          </a:p>
        </p:txBody>
      </p:sp>
      <p:sp>
        <p:nvSpPr>
          <p:cNvPr id="25" name="TextBox 24">
            <a:extLst>
              <a:ext uri="{FF2B5EF4-FFF2-40B4-BE49-F238E27FC236}">
                <a16:creationId xmlns:a16="http://schemas.microsoft.com/office/drawing/2014/main" id="{724D3A88-9430-FFE6-905F-74D9C176166E}"/>
              </a:ext>
            </a:extLst>
          </p:cNvPr>
          <p:cNvSpPr txBox="1"/>
          <p:nvPr/>
        </p:nvSpPr>
        <p:spPr>
          <a:xfrm>
            <a:off x="3855604" y="2582072"/>
            <a:ext cx="1118586" cy="307777"/>
          </a:xfrm>
          <a:prstGeom prst="rect">
            <a:avLst/>
          </a:prstGeom>
          <a:noFill/>
        </p:spPr>
        <p:txBody>
          <a:bodyPr wrap="square" rtlCol="0">
            <a:spAutoFit/>
          </a:bodyPr>
          <a:lstStyle/>
          <a:p>
            <a:pPr algn="ctr"/>
            <a:r>
              <a:rPr lang="en-US" sz="1400" dirty="0">
                <a:solidFill>
                  <a:prstClr val="black"/>
                </a:solidFill>
                <a:latin typeface="United Curriculum" pitchFamily="2" charset="0"/>
              </a:rPr>
              <a:t>claws</a:t>
            </a:r>
            <a:endParaRPr lang="en-GB" sz="1400" dirty="0">
              <a:solidFill>
                <a:prstClr val="black"/>
              </a:solidFill>
              <a:latin typeface="United Curriculum" pitchFamily="2" charset="0"/>
            </a:endParaRPr>
          </a:p>
        </p:txBody>
      </p:sp>
      <p:sp>
        <p:nvSpPr>
          <p:cNvPr id="26" name="TextBox 25">
            <a:extLst>
              <a:ext uri="{FF2B5EF4-FFF2-40B4-BE49-F238E27FC236}">
                <a16:creationId xmlns:a16="http://schemas.microsoft.com/office/drawing/2014/main" id="{E0620C74-A5A6-7CB6-9E40-E22B24E22DE7}"/>
              </a:ext>
            </a:extLst>
          </p:cNvPr>
          <p:cNvSpPr txBox="1"/>
          <p:nvPr/>
        </p:nvSpPr>
        <p:spPr>
          <a:xfrm>
            <a:off x="5679844" y="3848200"/>
            <a:ext cx="1118586" cy="307777"/>
          </a:xfrm>
          <a:prstGeom prst="rect">
            <a:avLst/>
          </a:prstGeom>
          <a:noFill/>
        </p:spPr>
        <p:txBody>
          <a:bodyPr wrap="square" rtlCol="0">
            <a:spAutoFit/>
          </a:bodyPr>
          <a:lstStyle/>
          <a:p>
            <a:r>
              <a:rPr lang="en-US" sz="1400" dirty="0">
                <a:solidFill>
                  <a:prstClr val="black"/>
                </a:solidFill>
                <a:latin typeface="United Curriculum" pitchFamily="2" charset="0"/>
              </a:rPr>
              <a:t>reptile</a:t>
            </a:r>
            <a:endParaRPr lang="en-GB" sz="1400" dirty="0">
              <a:solidFill>
                <a:prstClr val="black"/>
              </a:solidFill>
              <a:latin typeface="United Curriculum" pitchFamily="2" charset="0"/>
            </a:endParaRPr>
          </a:p>
        </p:txBody>
      </p:sp>
      <p:sp>
        <p:nvSpPr>
          <p:cNvPr id="27" name="TextBox 26">
            <a:extLst>
              <a:ext uri="{FF2B5EF4-FFF2-40B4-BE49-F238E27FC236}">
                <a16:creationId xmlns:a16="http://schemas.microsoft.com/office/drawing/2014/main" id="{404B861A-4E38-74A8-C9BA-EE450CA021B6}"/>
              </a:ext>
            </a:extLst>
          </p:cNvPr>
          <p:cNvSpPr txBox="1"/>
          <p:nvPr/>
        </p:nvSpPr>
        <p:spPr>
          <a:xfrm>
            <a:off x="7672474" y="3848200"/>
            <a:ext cx="1118586" cy="307777"/>
          </a:xfrm>
          <a:prstGeom prst="rect">
            <a:avLst/>
          </a:prstGeom>
          <a:noFill/>
        </p:spPr>
        <p:txBody>
          <a:bodyPr wrap="square" rtlCol="0">
            <a:spAutoFit/>
          </a:bodyPr>
          <a:lstStyle/>
          <a:p>
            <a:r>
              <a:rPr lang="en-US" sz="1400" dirty="0">
                <a:solidFill>
                  <a:prstClr val="black"/>
                </a:solidFill>
                <a:latin typeface="United Curriculum" pitchFamily="2" charset="0"/>
              </a:rPr>
              <a:t>amphibian</a:t>
            </a:r>
            <a:endParaRPr lang="en-GB" sz="1400" dirty="0">
              <a:solidFill>
                <a:prstClr val="black"/>
              </a:solidFill>
              <a:latin typeface="United Curriculum" pitchFamily="2" charset="0"/>
            </a:endParaRPr>
          </a:p>
        </p:txBody>
      </p:sp>
      <p:sp>
        <p:nvSpPr>
          <p:cNvPr id="28" name="Rectangle 11">
            <a:extLst>
              <a:ext uri="{FF2B5EF4-FFF2-40B4-BE49-F238E27FC236}">
                <a16:creationId xmlns:a16="http://schemas.microsoft.com/office/drawing/2014/main" id="{B2DF1070-CBFE-869B-5838-44250977B352}"/>
              </a:ext>
            </a:extLst>
          </p:cNvPr>
          <p:cNvSpPr/>
          <p:nvPr/>
        </p:nvSpPr>
        <p:spPr>
          <a:xfrm>
            <a:off x="146011" y="4842859"/>
            <a:ext cx="1439953" cy="386106"/>
          </a:xfrm>
          <a:custGeom>
            <a:avLst/>
            <a:gdLst>
              <a:gd name="connsiteX0" fmla="*/ 0 w 3253740"/>
              <a:gd name="connsiteY0" fmla="*/ 0 h 342900"/>
              <a:gd name="connsiteX1" fmla="*/ 325374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218729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7960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98135 w 3253740"/>
              <a:gd name="connsiteY1" fmla="*/ 0 h 342900"/>
              <a:gd name="connsiteX2" fmla="*/ 3253740 w 3253740"/>
              <a:gd name="connsiteY2" fmla="*/ 342900 h 342900"/>
              <a:gd name="connsiteX3" fmla="*/ 0 w 3253740"/>
              <a:gd name="connsiteY3" fmla="*/ 342900 h 342900"/>
              <a:gd name="connsiteX4" fmla="*/ 0 w 3253740"/>
              <a:gd name="connsiteY4" fmla="*/ 0 h 34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3740" h="342900">
                <a:moveTo>
                  <a:pt x="0" y="0"/>
                </a:moveTo>
                <a:lnTo>
                  <a:pt x="3198135" y="0"/>
                </a:lnTo>
                <a:lnTo>
                  <a:pt x="3253740" y="342900"/>
                </a:lnTo>
                <a:lnTo>
                  <a:pt x="0" y="342900"/>
                </a:lnTo>
                <a:lnTo>
                  <a:pt x="0" y="0"/>
                </a:lnTo>
                <a:close/>
              </a:path>
            </a:pathLst>
          </a:custGeom>
          <a:solidFill>
            <a:srgbClr val="E7E6E6">
              <a:lumMod val="25000"/>
            </a:srgbClr>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144145" marR="0" lvl="0" indent="0" defTabSz="914400" eaLnBrk="1" fontAlgn="auto" latinLnBrk="0" hangingPunct="1">
              <a:lnSpc>
                <a:spcPts val="1800"/>
              </a:lnSpc>
              <a:spcBef>
                <a:spcPts val="0"/>
              </a:spcBef>
              <a:spcAft>
                <a:spcPts val="800"/>
              </a:spcAft>
              <a:buClrTx/>
              <a:buSzTx/>
              <a:buFontTx/>
              <a:buNone/>
              <a:tabLst/>
              <a:defRPr/>
            </a:pPr>
            <a:r>
              <a:rPr kumimoji="0" lang="en-US" sz="1600" b="1" i="0" u="none" strike="noStrike" kern="0" cap="none" spc="0" normalizeH="0" baseline="0" noProof="0" dirty="0">
                <a:ln>
                  <a:noFill/>
                </a:ln>
                <a:solidFill>
                  <a:prstClr val="white"/>
                </a:solidFill>
                <a:effectLst/>
                <a:uLnTx/>
                <a:uFillTx/>
                <a:latin typeface="United Curriculum" pitchFamily="2" charset="0"/>
                <a:ea typeface="Calibri" panose="020F0502020204030204" pitchFamily="34" charset="0"/>
                <a:cs typeface="Times New Roman" panose="02020603050405020304" pitchFamily="18" charset="0"/>
              </a:rPr>
              <a:t>Food</a:t>
            </a:r>
            <a:endParaRPr kumimoji="0" lang="en-GB" sz="1050" b="0" i="0" u="none" strike="noStrike" kern="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endParaRPr>
          </a:p>
        </p:txBody>
      </p:sp>
      <p:sp>
        <p:nvSpPr>
          <p:cNvPr id="29" name="Text Placeholder 2">
            <a:extLst>
              <a:ext uri="{FF2B5EF4-FFF2-40B4-BE49-F238E27FC236}">
                <a16:creationId xmlns:a16="http://schemas.microsoft.com/office/drawing/2014/main" id="{0A0360D4-FB43-64E5-82FC-D1D0AEB371C2}"/>
              </a:ext>
            </a:extLst>
          </p:cNvPr>
          <p:cNvSpPr txBox="1">
            <a:spLocks/>
          </p:cNvSpPr>
          <p:nvPr/>
        </p:nvSpPr>
        <p:spPr>
          <a:xfrm>
            <a:off x="1651533" y="4703286"/>
            <a:ext cx="8123474" cy="1551672"/>
          </a:xfrm>
          <a:prstGeom prst="rect">
            <a:avLst/>
          </a:prstGeom>
        </p:spPr>
        <p:txBody>
          <a:bodyPr anchor="ctr"/>
          <a:lstStyle>
            <a:lvl1pPr marL="0" indent="0" algn="l" defTabSz="914400" rtl="0" eaLnBrk="1" latinLnBrk="0" hangingPunct="1">
              <a:lnSpc>
                <a:spcPts val="2000"/>
              </a:lnSpc>
              <a:spcBef>
                <a:spcPts val="0"/>
              </a:spcBef>
              <a:spcAft>
                <a:spcPts val="600"/>
              </a:spcAft>
              <a:buFont typeface="Arial" panose="020B0604020202020204" pitchFamily="34" charset="0"/>
              <a:buNone/>
              <a:defRPr sz="1400" b="0" kern="1200" spc="0" baseline="0">
                <a:solidFill>
                  <a:schemeClr val="tx1"/>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800"/>
              </a:lnSpc>
              <a:spcAft>
                <a:spcPts val="0"/>
              </a:spcAft>
            </a:pPr>
            <a:r>
              <a:rPr lang="en-US" dirty="0">
                <a:solidFill>
                  <a:prstClr val="black"/>
                </a:solidFill>
                <a:latin typeface="United Curriculum" pitchFamily="2" charset="0"/>
              </a:rPr>
              <a:t>Animals eat different foods.  </a:t>
            </a:r>
          </a:p>
          <a:p>
            <a:pPr marL="285750" indent="-285750">
              <a:lnSpc>
                <a:spcPts val="2800"/>
              </a:lnSpc>
              <a:spcAft>
                <a:spcPts val="0"/>
              </a:spcAft>
              <a:buFont typeface="Arial" panose="020B0604020202020204" pitchFamily="34" charset="0"/>
              <a:buChar char="•"/>
            </a:pPr>
            <a:r>
              <a:rPr lang="en-US" dirty="0">
                <a:solidFill>
                  <a:prstClr val="black"/>
                </a:solidFill>
                <a:latin typeface="United Curriculum" pitchFamily="2" charset="0"/>
              </a:rPr>
              <a:t>Some animals only eat plants. They are called </a:t>
            </a:r>
            <a:r>
              <a:rPr lang="en-US" b="1" dirty="0">
                <a:solidFill>
                  <a:prstClr val="black"/>
                </a:solidFill>
                <a:latin typeface="United Curriculum" pitchFamily="2" charset="0"/>
              </a:rPr>
              <a:t>herbivores</a:t>
            </a:r>
            <a:r>
              <a:rPr lang="en-US" dirty="0">
                <a:solidFill>
                  <a:prstClr val="black"/>
                </a:solidFill>
                <a:latin typeface="United Curriculum" pitchFamily="2" charset="0"/>
              </a:rPr>
              <a:t>.  </a:t>
            </a:r>
          </a:p>
          <a:p>
            <a:pPr marL="285750" indent="-285750">
              <a:lnSpc>
                <a:spcPts val="2800"/>
              </a:lnSpc>
              <a:spcAft>
                <a:spcPts val="0"/>
              </a:spcAft>
              <a:buFont typeface="Arial" panose="020B0604020202020204" pitchFamily="34" charset="0"/>
              <a:buChar char="•"/>
            </a:pPr>
            <a:r>
              <a:rPr lang="en-US" dirty="0">
                <a:solidFill>
                  <a:prstClr val="black"/>
                </a:solidFill>
                <a:latin typeface="United Curriculum" pitchFamily="2" charset="0"/>
              </a:rPr>
              <a:t>Some animals only eat other animals. They are called </a:t>
            </a:r>
            <a:r>
              <a:rPr lang="en-US" b="1" dirty="0">
                <a:solidFill>
                  <a:prstClr val="black"/>
                </a:solidFill>
                <a:latin typeface="United Curriculum" pitchFamily="2" charset="0"/>
              </a:rPr>
              <a:t>carnivores</a:t>
            </a:r>
            <a:r>
              <a:rPr lang="en-US" dirty="0">
                <a:solidFill>
                  <a:prstClr val="black"/>
                </a:solidFill>
                <a:latin typeface="United Curriculum" pitchFamily="2" charset="0"/>
              </a:rPr>
              <a:t>.  </a:t>
            </a:r>
          </a:p>
          <a:p>
            <a:pPr marL="285750" indent="-285750">
              <a:lnSpc>
                <a:spcPts val="2800"/>
              </a:lnSpc>
              <a:spcAft>
                <a:spcPts val="0"/>
              </a:spcAft>
              <a:buFont typeface="Arial" panose="020B0604020202020204" pitchFamily="34" charset="0"/>
              <a:buChar char="•"/>
            </a:pPr>
            <a:r>
              <a:rPr lang="en-US" dirty="0">
                <a:solidFill>
                  <a:prstClr val="black"/>
                </a:solidFill>
                <a:latin typeface="United Curriculum" pitchFamily="2" charset="0"/>
              </a:rPr>
              <a:t>Some animals eat plants and animals. They are called </a:t>
            </a:r>
            <a:r>
              <a:rPr lang="en-US" b="1" dirty="0">
                <a:solidFill>
                  <a:prstClr val="black"/>
                </a:solidFill>
                <a:latin typeface="United Curriculum" pitchFamily="2" charset="0"/>
              </a:rPr>
              <a:t>omnivores</a:t>
            </a:r>
            <a:r>
              <a:rPr lang="en-US" dirty="0">
                <a:solidFill>
                  <a:prstClr val="black"/>
                </a:solidFill>
                <a:latin typeface="United Curriculum" pitchFamily="2" charset="0"/>
              </a:rPr>
              <a:t>.</a:t>
            </a:r>
            <a:endParaRPr lang="en-GB" dirty="0">
              <a:solidFill>
                <a:prstClr val="black"/>
              </a:solidFill>
              <a:latin typeface="United Curriculum" pitchFamily="2" charset="0"/>
            </a:endParaRPr>
          </a:p>
        </p:txBody>
      </p:sp>
      <p:pic>
        <p:nvPicPr>
          <p:cNvPr id="30" name="Picture 4">
            <a:extLst>
              <a:ext uri="{FF2B5EF4-FFF2-40B4-BE49-F238E27FC236}">
                <a16:creationId xmlns:a16="http://schemas.microsoft.com/office/drawing/2014/main" id="{1BE31E3B-EA9F-2072-0684-63F87A633DC1}"/>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13490" r="25142"/>
          <a:stretch/>
        </p:blipFill>
        <p:spPr bwMode="auto">
          <a:xfrm>
            <a:off x="1034997" y="3535718"/>
            <a:ext cx="865620" cy="940367"/>
          </a:xfrm>
          <a:prstGeom prst="rect">
            <a:avLst/>
          </a:prstGeom>
          <a:noFill/>
          <a:ln w="19050">
            <a:solidFill>
              <a:sysClr val="windowText" lastClr="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4588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42336-75CD-A93C-638A-481CB440F87D}"/>
              </a:ext>
            </a:extLst>
          </p:cNvPr>
          <p:cNvSpPr txBox="1">
            <a:spLocks/>
          </p:cNvSpPr>
          <p:nvPr/>
        </p:nvSpPr>
        <p:spPr>
          <a:xfrm>
            <a:off x="302580" y="0"/>
            <a:ext cx="8596668" cy="13208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Art – Our School </a:t>
            </a:r>
            <a:br>
              <a:rPr lang="en-GB" dirty="0"/>
            </a:br>
            <a:endParaRPr lang="en-GB" dirty="0"/>
          </a:p>
        </p:txBody>
      </p:sp>
      <p:sp>
        <p:nvSpPr>
          <p:cNvPr id="14" name="Rectangle 11">
            <a:extLst>
              <a:ext uri="{FF2B5EF4-FFF2-40B4-BE49-F238E27FC236}">
                <a16:creationId xmlns:a16="http://schemas.microsoft.com/office/drawing/2014/main" id="{04934864-02AC-EF9F-2F0B-EF70B1DC1C67}"/>
              </a:ext>
            </a:extLst>
          </p:cNvPr>
          <p:cNvSpPr/>
          <p:nvPr/>
        </p:nvSpPr>
        <p:spPr>
          <a:xfrm>
            <a:off x="50424" y="1149179"/>
            <a:ext cx="4410365" cy="412286"/>
          </a:xfrm>
          <a:custGeom>
            <a:avLst/>
            <a:gdLst>
              <a:gd name="connsiteX0" fmla="*/ 0 w 3253740"/>
              <a:gd name="connsiteY0" fmla="*/ 0 h 342900"/>
              <a:gd name="connsiteX1" fmla="*/ 325374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218729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7960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98135 w 3253740"/>
              <a:gd name="connsiteY1" fmla="*/ 0 h 342900"/>
              <a:gd name="connsiteX2" fmla="*/ 3253740 w 3253740"/>
              <a:gd name="connsiteY2" fmla="*/ 342900 h 342900"/>
              <a:gd name="connsiteX3" fmla="*/ 0 w 3253740"/>
              <a:gd name="connsiteY3" fmla="*/ 342900 h 342900"/>
              <a:gd name="connsiteX4" fmla="*/ 0 w 3253740"/>
              <a:gd name="connsiteY4" fmla="*/ 0 h 34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3740" h="342900">
                <a:moveTo>
                  <a:pt x="0" y="0"/>
                </a:moveTo>
                <a:lnTo>
                  <a:pt x="3198135" y="0"/>
                </a:lnTo>
                <a:lnTo>
                  <a:pt x="3253740" y="342900"/>
                </a:lnTo>
                <a:lnTo>
                  <a:pt x="0" y="342900"/>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108000" tIns="36000" rIns="108000" bIns="36000" numCol="1" spcCol="0" rtlCol="0" fromWordArt="0" anchor="ctr" anchorCtr="0" forceAA="0" compatLnSpc="1">
            <a:prstTxWarp prst="textNoShape">
              <a:avLst/>
            </a:prstTxWarp>
            <a:noAutofit/>
          </a:bodyPr>
          <a:lstStyle/>
          <a:p>
            <a:r>
              <a:rPr lang="en-US" b="1" dirty="0">
                <a:effectLst/>
                <a:latin typeface="United Curriculum" pitchFamily="50" charset="0"/>
                <a:ea typeface="Calibri" panose="020F0502020204030204" pitchFamily="34" charset="0"/>
                <a:cs typeface="Times New Roman" panose="02020603050405020304" pitchFamily="18" charset="0"/>
              </a:rPr>
              <a:t>Pattern and texture</a:t>
            </a:r>
            <a:endParaRPr lang="en-GB" sz="1100" dirty="0">
              <a:effectLst/>
              <a:latin typeface="United Curriculum" pitchFamily="50" charset="0"/>
              <a:ea typeface="Calibri" panose="020F0502020204030204" pitchFamily="34" charset="0"/>
              <a:cs typeface="Times New Roman" panose="02020603050405020304" pitchFamily="18" charset="0"/>
            </a:endParaRPr>
          </a:p>
        </p:txBody>
      </p:sp>
      <p:sp>
        <p:nvSpPr>
          <p:cNvPr id="15" name="Text Placeholder 2">
            <a:extLst>
              <a:ext uri="{FF2B5EF4-FFF2-40B4-BE49-F238E27FC236}">
                <a16:creationId xmlns:a16="http://schemas.microsoft.com/office/drawing/2014/main" id="{20BA954E-5079-629C-A002-750492F7A0ED}"/>
              </a:ext>
            </a:extLst>
          </p:cNvPr>
          <p:cNvSpPr txBox="1">
            <a:spLocks/>
          </p:cNvSpPr>
          <p:nvPr/>
        </p:nvSpPr>
        <p:spPr>
          <a:xfrm>
            <a:off x="50424" y="1561465"/>
            <a:ext cx="4410365" cy="1058168"/>
          </a:xfrm>
          <a:prstGeom prst="rect">
            <a:avLst/>
          </a:prstGeom>
        </p:spPr>
        <p:txBody>
          <a:bodyPr lIns="108000" tIns="36000" rIns="108000" bIns="36000" anchor="t"/>
          <a:lstStyle>
            <a:lvl1pPr marL="0" indent="0" algn="l" defTabSz="1320704" rtl="0" eaLnBrk="1" latinLnBrk="0" hangingPunct="1">
              <a:lnSpc>
                <a:spcPts val="3200"/>
              </a:lnSpc>
              <a:spcBef>
                <a:spcPts val="0"/>
              </a:spcBef>
              <a:spcAft>
                <a:spcPts val="0"/>
              </a:spcAft>
              <a:buFont typeface="Arial" panose="020B0604020202020204" pitchFamily="34" charset="0"/>
              <a:buNone/>
              <a:defRPr sz="1600" b="0" kern="1200" spc="0" baseline="0">
                <a:solidFill>
                  <a:schemeClr val="tx1"/>
                </a:solidFill>
                <a:latin typeface="ABeeZee" panose="02000000000000000000" pitchFamily="2" charset="0"/>
                <a:ea typeface="+mn-ea"/>
                <a:cs typeface="+mn-cs"/>
              </a:defRPr>
            </a:lvl1pPr>
            <a:lvl2pPr marL="990528" indent="-330177" algn="l" defTabSz="1320704" rtl="0" eaLnBrk="1" latinLnBrk="0" hangingPunct="1">
              <a:lnSpc>
                <a:spcPct val="90000"/>
              </a:lnSpc>
              <a:spcBef>
                <a:spcPts val="722"/>
              </a:spcBef>
              <a:buFont typeface="Arial" panose="020B0604020202020204" pitchFamily="34" charset="0"/>
              <a:buChar char="•"/>
              <a:defRPr sz="3468" kern="1200">
                <a:solidFill>
                  <a:schemeClr val="tx1"/>
                </a:solidFill>
                <a:latin typeface="+mn-lt"/>
                <a:ea typeface="+mn-ea"/>
                <a:cs typeface="+mn-cs"/>
              </a:defRPr>
            </a:lvl2pPr>
            <a:lvl3pPr marL="1650880" indent="-330177" algn="l" defTabSz="1320704" rtl="0" eaLnBrk="1" latinLnBrk="0" hangingPunct="1">
              <a:lnSpc>
                <a:spcPct val="90000"/>
              </a:lnSpc>
              <a:spcBef>
                <a:spcPts val="722"/>
              </a:spcBef>
              <a:buFont typeface="Arial" panose="020B0604020202020204" pitchFamily="34" charset="0"/>
              <a:buChar char="•"/>
              <a:defRPr sz="2889" kern="1200">
                <a:solidFill>
                  <a:schemeClr val="tx1"/>
                </a:solidFill>
                <a:latin typeface="+mn-lt"/>
                <a:ea typeface="+mn-ea"/>
                <a:cs typeface="+mn-cs"/>
              </a:defRPr>
            </a:lvl3pPr>
            <a:lvl4pPr marL="231123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4pPr>
            <a:lvl5pPr marL="2971584"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5pPr>
            <a:lvl6pPr marL="363193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6pPr>
            <a:lvl7pPr marL="429228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7pPr>
            <a:lvl8pPr marL="495264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8pPr>
            <a:lvl9pPr marL="5612992"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9pPr>
          </a:lstStyle>
          <a:p>
            <a:r>
              <a:rPr lang="en-US" sz="1800" b="1" dirty="0">
                <a:latin typeface="United Curriculum" pitchFamily="50" charset="0"/>
              </a:rPr>
              <a:t>Pattern</a:t>
            </a:r>
            <a:r>
              <a:rPr lang="en-US" dirty="0">
                <a:latin typeface="United Curriculum" pitchFamily="50" charset="0"/>
              </a:rPr>
              <a:t> is a repeating design.</a:t>
            </a:r>
          </a:p>
          <a:p>
            <a:endParaRPr lang="en-US" dirty="0">
              <a:latin typeface="United Curriculum" pitchFamily="50" charset="0"/>
            </a:endParaRPr>
          </a:p>
          <a:p>
            <a:endParaRPr lang="en-US" dirty="0">
              <a:latin typeface="United Curriculum" pitchFamily="50" charset="0"/>
            </a:endParaRPr>
          </a:p>
          <a:p>
            <a:endParaRPr lang="en-US" dirty="0">
              <a:latin typeface="United Curriculum" pitchFamily="50" charset="0"/>
            </a:endParaRPr>
          </a:p>
          <a:p>
            <a:endParaRPr lang="en-US" dirty="0">
              <a:latin typeface="United Curriculum" pitchFamily="50" charset="0"/>
            </a:endParaRPr>
          </a:p>
          <a:p>
            <a:endParaRPr lang="en-US" dirty="0">
              <a:latin typeface="United Curriculum" pitchFamily="50" charset="0"/>
            </a:endParaRPr>
          </a:p>
          <a:p>
            <a:r>
              <a:rPr lang="en-US" sz="1800" b="1" dirty="0">
                <a:latin typeface="United Curriculum" pitchFamily="50" charset="0"/>
              </a:rPr>
              <a:t>Texture</a:t>
            </a:r>
            <a:r>
              <a:rPr lang="en-US" dirty="0">
                <a:latin typeface="United Curriculum" pitchFamily="50" charset="0"/>
              </a:rPr>
              <a:t> is how something feels.</a:t>
            </a:r>
            <a:endParaRPr lang="en-GB" dirty="0">
              <a:latin typeface="United Curriculum" pitchFamily="50" charset="0"/>
            </a:endParaRPr>
          </a:p>
        </p:txBody>
      </p:sp>
      <p:sp>
        <p:nvSpPr>
          <p:cNvPr id="16" name="Rectangle 11">
            <a:extLst>
              <a:ext uri="{FF2B5EF4-FFF2-40B4-BE49-F238E27FC236}">
                <a16:creationId xmlns:a16="http://schemas.microsoft.com/office/drawing/2014/main" id="{A17AE56E-7EC4-5BD7-8FF6-7F40F611EE51}"/>
              </a:ext>
            </a:extLst>
          </p:cNvPr>
          <p:cNvSpPr/>
          <p:nvPr/>
        </p:nvSpPr>
        <p:spPr>
          <a:xfrm flipH="1">
            <a:off x="4626926" y="2652979"/>
            <a:ext cx="5225879" cy="412286"/>
          </a:xfrm>
          <a:custGeom>
            <a:avLst/>
            <a:gdLst>
              <a:gd name="connsiteX0" fmla="*/ 0 w 3253740"/>
              <a:gd name="connsiteY0" fmla="*/ 0 h 342900"/>
              <a:gd name="connsiteX1" fmla="*/ 325374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218729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7960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98135 w 3253740"/>
              <a:gd name="connsiteY1" fmla="*/ 0 h 342900"/>
              <a:gd name="connsiteX2" fmla="*/ 3253740 w 3253740"/>
              <a:gd name="connsiteY2" fmla="*/ 342900 h 342900"/>
              <a:gd name="connsiteX3" fmla="*/ 0 w 3253740"/>
              <a:gd name="connsiteY3" fmla="*/ 342900 h 342900"/>
              <a:gd name="connsiteX4" fmla="*/ 0 w 3253740"/>
              <a:gd name="connsiteY4" fmla="*/ 0 h 34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3740" h="342900">
                <a:moveTo>
                  <a:pt x="0" y="0"/>
                </a:moveTo>
                <a:lnTo>
                  <a:pt x="3198135" y="0"/>
                </a:lnTo>
                <a:lnTo>
                  <a:pt x="3253740" y="342900"/>
                </a:lnTo>
                <a:lnTo>
                  <a:pt x="0" y="342900"/>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108000" tIns="36000" rIns="108000" bIns="36000" numCol="1" spcCol="0" rtlCol="0" fromWordArt="0" anchor="ctr" anchorCtr="0" forceAA="0" compatLnSpc="1">
            <a:prstTxWarp prst="textNoShape">
              <a:avLst/>
            </a:prstTxWarp>
            <a:noAutofit/>
          </a:bodyPr>
          <a:lstStyle/>
          <a:p>
            <a:r>
              <a:rPr lang="en-US" b="1" dirty="0">
                <a:effectLst/>
                <a:latin typeface="United Curriculum" pitchFamily="50" charset="0"/>
                <a:ea typeface="Calibri" panose="020F0502020204030204" pitchFamily="34" charset="0"/>
                <a:cs typeface="Times New Roman" panose="02020603050405020304" pitchFamily="18" charset="0"/>
              </a:rPr>
              <a:t>Our school was designed by an architect.</a:t>
            </a:r>
            <a:endParaRPr lang="en-GB" sz="1100" dirty="0">
              <a:effectLst/>
              <a:latin typeface="United Curriculum" pitchFamily="50" charset="0"/>
              <a:ea typeface="Calibri" panose="020F0502020204030204" pitchFamily="34" charset="0"/>
              <a:cs typeface="Times New Roman" panose="02020603050405020304" pitchFamily="18" charset="0"/>
            </a:endParaRPr>
          </a:p>
        </p:txBody>
      </p:sp>
      <p:sp>
        <p:nvSpPr>
          <p:cNvPr id="17" name="Text Placeholder 2">
            <a:extLst>
              <a:ext uri="{FF2B5EF4-FFF2-40B4-BE49-F238E27FC236}">
                <a16:creationId xmlns:a16="http://schemas.microsoft.com/office/drawing/2014/main" id="{9CFB00AD-0787-3ACA-050C-766C5882890D}"/>
              </a:ext>
            </a:extLst>
          </p:cNvPr>
          <p:cNvSpPr txBox="1">
            <a:spLocks/>
          </p:cNvSpPr>
          <p:nvPr/>
        </p:nvSpPr>
        <p:spPr>
          <a:xfrm>
            <a:off x="4580877" y="2999180"/>
            <a:ext cx="3737498" cy="3370173"/>
          </a:xfrm>
          <a:prstGeom prst="rect">
            <a:avLst/>
          </a:prstGeom>
        </p:spPr>
        <p:txBody>
          <a:bodyPr lIns="108000" tIns="36000" rIns="108000" bIns="36000" anchor="t"/>
          <a:lstStyle>
            <a:lvl1pPr marL="0" indent="0" algn="l" defTabSz="1320704" rtl="0" eaLnBrk="1" latinLnBrk="0" hangingPunct="1">
              <a:lnSpc>
                <a:spcPts val="3200"/>
              </a:lnSpc>
              <a:spcBef>
                <a:spcPts val="0"/>
              </a:spcBef>
              <a:spcAft>
                <a:spcPts val="0"/>
              </a:spcAft>
              <a:buFont typeface="Arial" panose="020B0604020202020204" pitchFamily="34" charset="0"/>
              <a:buNone/>
              <a:defRPr sz="1600" b="0" kern="1200" spc="0" baseline="0">
                <a:solidFill>
                  <a:schemeClr val="tx1"/>
                </a:solidFill>
                <a:latin typeface="ABeeZee" panose="02000000000000000000" pitchFamily="2" charset="0"/>
                <a:ea typeface="+mn-ea"/>
                <a:cs typeface="+mn-cs"/>
              </a:defRPr>
            </a:lvl1pPr>
            <a:lvl2pPr marL="990528" indent="-330177" algn="l" defTabSz="1320704" rtl="0" eaLnBrk="1" latinLnBrk="0" hangingPunct="1">
              <a:lnSpc>
                <a:spcPct val="90000"/>
              </a:lnSpc>
              <a:spcBef>
                <a:spcPts val="722"/>
              </a:spcBef>
              <a:buFont typeface="Arial" panose="020B0604020202020204" pitchFamily="34" charset="0"/>
              <a:buChar char="•"/>
              <a:defRPr sz="3468" kern="1200">
                <a:solidFill>
                  <a:schemeClr val="tx1"/>
                </a:solidFill>
                <a:latin typeface="+mn-lt"/>
                <a:ea typeface="+mn-ea"/>
                <a:cs typeface="+mn-cs"/>
              </a:defRPr>
            </a:lvl2pPr>
            <a:lvl3pPr marL="1650880" indent="-330177" algn="l" defTabSz="1320704" rtl="0" eaLnBrk="1" latinLnBrk="0" hangingPunct="1">
              <a:lnSpc>
                <a:spcPct val="90000"/>
              </a:lnSpc>
              <a:spcBef>
                <a:spcPts val="722"/>
              </a:spcBef>
              <a:buFont typeface="Arial" panose="020B0604020202020204" pitchFamily="34" charset="0"/>
              <a:buChar char="•"/>
              <a:defRPr sz="2889" kern="1200">
                <a:solidFill>
                  <a:schemeClr val="tx1"/>
                </a:solidFill>
                <a:latin typeface="+mn-lt"/>
                <a:ea typeface="+mn-ea"/>
                <a:cs typeface="+mn-cs"/>
              </a:defRPr>
            </a:lvl3pPr>
            <a:lvl4pPr marL="231123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4pPr>
            <a:lvl5pPr marL="2971584"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5pPr>
            <a:lvl6pPr marL="363193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6pPr>
            <a:lvl7pPr marL="429228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7pPr>
            <a:lvl8pPr marL="495264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8pPr>
            <a:lvl9pPr marL="5612992"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9pPr>
          </a:lstStyle>
          <a:p>
            <a:r>
              <a:rPr lang="en-US" dirty="0">
                <a:latin typeface="United Curriculum" pitchFamily="50" charset="0"/>
              </a:rPr>
              <a:t>Everything that is man-made has been designed by a specific type of artist. </a:t>
            </a:r>
          </a:p>
          <a:p>
            <a:r>
              <a:rPr lang="en-US" dirty="0">
                <a:latin typeface="United Curriculum" pitchFamily="50" charset="0"/>
              </a:rPr>
              <a:t>An </a:t>
            </a:r>
            <a:r>
              <a:rPr lang="en-US" sz="1800" b="1" dirty="0">
                <a:latin typeface="United Curriculum" pitchFamily="50" charset="0"/>
              </a:rPr>
              <a:t>architect</a:t>
            </a:r>
            <a:r>
              <a:rPr lang="en-US" dirty="0">
                <a:latin typeface="United Curriculum" pitchFamily="50" charset="0"/>
              </a:rPr>
              <a:t> is an artist who designs buildings. Zaha Hadid designed famous buildings that look exciting and unusual. </a:t>
            </a:r>
          </a:p>
        </p:txBody>
      </p:sp>
      <p:pic>
        <p:nvPicPr>
          <p:cNvPr id="18" name="Picture 17">
            <a:extLst>
              <a:ext uri="{FF2B5EF4-FFF2-40B4-BE49-F238E27FC236}">
                <a16:creationId xmlns:a16="http://schemas.microsoft.com/office/drawing/2014/main" id="{9AF5BE90-9978-CF59-9E01-2FC6A1874BD0}"/>
              </a:ext>
            </a:extLst>
          </p:cNvPr>
          <p:cNvPicPr>
            <a:picLocks noChangeAspect="1"/>
          </p:cNvPicPr>
          <p:nvPr/>
        </p:nvPicPr>
        <p:blipFill>
          <a:blip r:embed="rId2"/>
          <a:stretch>
            <a:fillRect/>
          </a:stretch>
        </p:blipFill>
        <p:spPr>
          <a:xfrm>
            <a:off x="8318376" y="3195961"/>
            <a:ext cx="1316354" cy="2669963"/>
          </a:xfrm>
          <a:prstGeom prst="rect">
            <a:avLst/>
          </a:prstGeom>
        </p:spPr>
      </p:pic>
      <p:pic>
        <p:nvPicPr>
          <p:cNvPr id="19" name="Picture 18">
            <a:extLst>
              <a:ext uri="{FF2B5EF4-FFF2-40B4-BE49-F238E27FC236}">
                <a16:creationId xmlns:a16="http://schemas.microsoft.com/office/drawing/2014/main" id="{7B2A2B3F-B612-3FA4-221B-52A1D831F218}"/>
              </a:ext>
            </a:extLst>
          </p:cNvPr>
          <p:cNvPicPr>
            <a:picLocks noChangeAspect="1"/>
          </p:cNvPicPr>
          <p:nvPr/>
        </p:nvPicPr>
        <p:blipFill>
          <a:blip r:embed="rId3"/>
          <a:stretch>
            <a:fillRect/>
          </a:stretch>
        </p:blipFill>
        <p:spPr>
          <a:xfrm>
            <a:off x="168930" y="2014819"/>
            <a:ext cx="1713933" cy="1785346"/>
          </a:xfrm>
          <a:prstGeom prst="rect">
            <a:avLst/>
          </a:prstGeom>
        </p:spPr>
      </p:pic>
      <p:pic>
        <p:nvPicPr>
          <p:cNvPr id="20" name="Picture 19">
            <a:extLst>
              <a:ext uri="{FF2B5EF4-FFF2-40B4-BE49-F238E27FC236}">
                <a16:creationId xmlns:a16="http://schemas.microsoft.com/office/drawing/2014/main" id="{513C0BFE-0556-6C9A-B987-470E68048B5A}"/>
              </a:ext>
            </a:extLst>
          </p:cNvPr>
          <p:cNvPicPr>
            <a:picLocks noChangeAspect="1"/>
          </p:cNvPicPr>
          <p:nvPr/>
        </p:nvPicPr>
        <p:blipFill>
          <a:blip r:embed="rId4"/>
          <a:stretch>
            <a:fillRect/>
          </a:stretch>
        </p:blipFill>
        <p:spPr>
          <a:xfrm>
            <a:off x="1997780" y="2014818"/>
            <a:ext cx="1783042" cy="1785346"/>
          </a:xfrm>
          <a:prstGeom prst="rect">
            <a:avLst/>
          </a:prstGeom>
        </p:spPr>
      </p:pic>
      <p:pic>
        <p:nvPicPr>
          <p:cNvPr id="21" name="Picture 20">
            <a:extLst>
              <a:ext uri="{FF2B5EF4-FFF2-40B4-BE49-F238E27FC236}">
                <a16:creationId xmlns:a16="http://schemas.microsoft.com/office/drawing/2014/main" id="{26C9CF1F-B68A-F43B-5141-8B2253854C88}"/>
              </a:ext>
            </a:extLst>
          </p:cNvPr>
          <p:cNvPicPr>
            <a:picLocks noChangeAspect="1"/>
          </p:cNvPicPr>
          <p:nvPr/>
        </p:nvPicPr>
        <p:blipFill>
          <a:blip r:embed="rId5"/>
          <a:stretch>
            <a:fillRect/>
          </a:stretch>
        </p:blipFill>
        <p:spPr>
          <a:xfrm>
            <a:off x="1997779" y="4424266"/>
            <a:ext cx="1242984" cy="1744538"/>
          </a:xfrm>
          <a:prstGeom prst="rect">
            <a:avLst/>
          </a:prstGeom>
        </p:spPr>
      </p:pic>
      <p:pic>
        <p:nvPicPr>
          <p:cNvPr id="22" name="Picture 21">
            <a:extLst>
              <a:ext uri="{FF2B5EF4-FFF2-40B4-BE49-F238E27FC236}">
                <a16:creationId xmlns:a16="http://schemas.microsoft.com/office/drawing/2014/main" id="{EFA02172-CF17-D3CC-0EC6-7ACB58C270A0}"/>
              </a:ext>
            </a:extLst>
          </p:cNvPr>
          <p:cNvPicPr>
            <a:picLocks noChangeAspect="1"/>
          </p:cNvPicPr>
          <p:nvPr/>
        </p:nvPicPr>
        <p:blipFill rotWithShape="1">
          <a:blip r:embed="rId6"/>
          <a:srcRect l="52587"/>
          <a:stretch/>
        </p:blipFill>
        <p:spPr>
          <a:xfrm>
            <a:off x="168929" y="4424266"/>
            <a:ext cx="1713934" cy="1744538"/>
          </a:xfrm>
          <a:prstGeom prst="rect">
            <a:avLst/>
          </a:prstGeom>
        </p:spPr>
      </p:pic>
    </p:spTree>
    <p:extLst>
      <p:ext uri="{BB962C8B-B14F-4D97-AF65-F5344CB8AC3E}">
        <p14:creationId xmlns:p14="http://schemas.microsoft.com/office/powerpoint/2010/main" val="2457331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AB3D2EF-CFA0-E13B-FE8E-03701EBDB9F4}"/>
              </a:ext>
            </a:extLst>
          </p:cNvPr>
          <p:cNvSpPr txBox="1">
            <a:spLocks/>
          </p:cNvSpPr>
          <p:nvPr/>
        </p:nvSpPr>
        <p:spPr>
          <a:xfrm>
            <a:off x="677334" y="609600"/>
            <a:ext cx="8596668" cy="739515"/>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PSHE – Being Healthy</a:t>
            </a:r>
          </a:p>
        </p:txBody>
      </p:sp>
      <p:sp>
        <p:nvSpPr>
          <p:cNvPr id="7" name="TextBox 6">
            <a:extLst>
              <a:ext uri="{FF2B5EF4-FFF2-40B4-BE49-F238E27FC236}">
                <a16:creationId xmlns:a16="http://schemas.microsoft.com/office/drawing/2014/main" id="{A14B3D51-6D34-A4B4-4F00-A04BBD2249E9}"/>
              </a:ext>
            </a:extLst>
          </p:cNvPr>
          <p:cNvSpPr txBox="1"/>
          <p:nvPr/>
        </p:nvSpPr>
        <p:spPr>
          <a:xfrm>
            <a:off x="284813" y="2521856"/>
            <a:ext cx="5186597" cy="3108543"/>
          </a:xfrm>
          <a:prstGeom prst="rect">
            <a:avLst/>
          </a:prstGeom>
          <a:noFill/>
        </p:spPr>
        <p:txBody>
          <a:bodyPr wrap="square" rtlCol="0">
            <a:spAutoFit/>
          </a:bodyPr>
          <a:lstStyle/>
          <a:p>
            <a:r>
              <a:rPr lang="en-GB" sz="2800" dirty="0"/>
              <a:t>In PSHE this half term we are going to learning all about being healthy. We are going to be talk about all the things that our bodies need to be healthy and how we can look after ourselves!</a:t>
            </a:r>
          </a:p>
        </p:txBody>
      </p:sp>
      <p:pic>
        <p:nvPicPr>
          <p:cNvPr id="2052" name="Picture 4" descr="Maintaining balanced lifestyle key to staying healthy ...">
            <a:extLst>
              <a:ext uri="{FF2B5EF4-FFF2-40B4-BE49-F238E27FC236}">
                <a16:creationId xmlns:a16="http://schemas.microsoft.com/office/drawing/2014/main" id="{FC28C238-9EBA-4C9C-682A-BFC5722066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4283" y="2074888"/>
            <a:ext cx="7002904" cy="3501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7385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97D66-1182-4A21-7E3A-48FF7B095808}"/>
              </a:ext>
            </a:extLst>
          </p:cNvPr>
          <p:cNvSpPr txBox="1">
            <a:spLocks/>
          </p:cNvSpPr>
          <p:nvPr/>
        </p:nvSpPr>
        <p:spPr>
          <a:xfrm>
            <a:off x="677334" y="609600"/>
            <a:ext cx="8596668" cy="739515"/>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Computing</a:t>
            </a:r>
          </a:p>
        </p:txBody>
      </p:sp>
      <p:sp>
        <p:nvSpPr>
          <p:cNvPr id="8" name="TextBox 7">
            <a:extLst>
              <a:ext uri="{FF2B5EF4-FFF2-40B4-BE49-F238E27FC236}">
                <a16:creationId xmlns:a16="http://schemas.microsoft.com/office/drawing/2014/main" id="{A1A642F7-07CC-8C52-3E5F-FE25EC974262}"/>
              </a:ext>
            </a:extLst>
          </p:cNvPr>
          <p:cNvSpPr txBox="1"/>
          <p:nvPr/>
        </p:nvSpPr>
        <p:spPr>
          <a:xfrm>
            <a:off x="5064543" y="1890236"/>
            <a:ext cx="6100996" cy="2677656"/>
          </a:xfrm>
          <a:prstGeom prst="rect">
            <a:avLst/>
          </a:prstGeom>
          <a:noFill/>
        </p:spPr>
        <p:txBody>
          <a:bodyPr wrap="square">
            <a:spAutoFit/>
          </a:bodyPr>
          <a:lstStyle/>
          <a:p>
            <a:r>
              <a:rPr lang="en-GB" sz="2400" b="0" dirty="0">
                <a:solidFill>
                  <a:srgbClr val="434343"/>
                </a:solidFill>
                <a:effectLst/>
              </a:rPr>
              <a:t>In computing we are going to be talking about internet safety and all of the technology that is around us in our world.</a:t>
            </a:r>
          </a:p>
          <a:p>
            <a:endParaRPr lang="en-GB" sz="2400" dirty="0">
              <a:solidFill>
                <a:srgbClr val="434343"/>
              </a:solidFill>
            </a:endParaRPr>
          </a:p>
          <a:p>
            <a:r>
              <a:rPr lang="en-GB" sz="2400" dirty="0">
                <a:solidFill>
                  <a:srgbClr val="434343"/>
                </a:solidFill>
              </a:rPr>
              <a:t>We are going to be learning about what different technology is used for and how it can help us.</a:t>
            </a:r>
            <a:endParaRPr lang="en-GB" sz="2400" dirty="0"/>
          </a:p>
        </p:txBody>
      </p:sp>
      <p:pic>
        <p:nvPicPr>
          <p:cNvPr id="3074" name="Picture 2" descr="Шкільні твори: Technologies in our life">
            <a:extLst>
              <a:ext uri="{FF2B5EF4-FFF2-40B4-BE49-F238E27FC236}">
                <a16:creationId xmlns:a16="http://schemas.microsoft.com/office/drawing/2014/main" id="{816BC1CC-CAE4-3B59-17C7-D68F9AE4F7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843" y="1464039"/>
            <a:ext cx="4951700" cy="39299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87726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0CFA5-E66E-44D7-9293-F40C29C51E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6C0A94-71B4-8679-AE15-452860664435}"/>
              </a:ext>
            </a:extLst>
          </p:cNvPr>
          <p:cNvSpPr txBox="1">
            <a:spLocks/>
          </p:cNvSpPr>
          <p:nvPr/>
        </p:nvSpPr>
        <p:spPr>
          <a:xfrm>
            <a:off x="677334" y="609600"/>
            <a:ext cx="8596668" cy="739515"/>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R.E</a:t>
            </a:r>
          </a:p>
        </p:txBody>
      </p:sp>
      <p:sp>
        <p:nvSpPr>
          <p:cNvPr id="5" name="TextBox 4">
            <a:extLst>
              <a:ext uri="{FF2B5EF4-FFF2-40B4-BE49-F238E27FC236}">
                <a16:creationId xmlns:a16="http://schemas.microsoft.com/office/drawing/2014/main" id="{C8ED5EF7-86DE-82B8-CE62-6881B1A7FC1B}"/>
              </a:ext>
            </a:extLst>
          </p:cNvPr>
          <p:cNvSpPr txBox="1"/>
          <p:nvPr/>
        </p:nvSpPr>
        <p:spPr>
          <a:xfrm>
            <a:off x="197649" y="1892200"/>
            <a:ext cx="6862718" cy="2743059"/>
          </a:xfrm>
          <a:prstGeom prst="rect">
            <a:avLst/>
          </a:prstGeom>
          <a:noFill/>
        </p:spPr>
        <p:txBody>
          <a:bodyPr wrap="square" rtlCol="0">
            <a:spAutoFit/>
          </a:bodyPr>
          <a:lstStyle/>
          <a:p>
            <a:pPr>
              <a:lnSpc>
                <a:spcPct val="107000"/>
              </a:lnSpc>
              <a:spcAft>
                <a:spcPts val="800"/>
              </a:spcAft>
            </a:pPr>
            <a:r>
              <a:rPr lang="en-GB" sz="2400" kern="100" dirty="0">
                <a:solidFill>
                  <a:srgbClr val="000000"/>
                </a:solidFill>
                <a:effectLst/>
                <a:ea typeface="Calibri" panose="020F0502020204030204" pitchFamily="34" charset="0"/>
              </a:rPr>
              <a:t>Our I wonder question for this half term is:</a:t>
            </a:r>
          </a:p>
          <a:p>
            <a:pPr>
              <a:lnSpc>
                <a:spcPct val="107000"/>
              </a:lnSpc>
              <a:spcAft>
                <a:spcPts val="800"/>
              </a:spcAft>
            </a:pPr>
            <a:r>
              <a:rPr lang="en-GB" sz="2400" kern="100" dirty="0">
                <a:solidFill>
                  <a:srgbClr val="000000"/>
                </a:solidFill>
                <a:ea typeface="Calibri" panose="020F0502020204030204" pitchFamily="34" charset="0"/>
              </a:rPr>
              <a:t>‘Who is a Christian and what do they believe?’</a:t>
            </a:r>
          </a:p>
          <a:p>
            <a:pPr>
              <a:lnSpc>
                <a:spcPct val="107000"/>
              </a:lnSpc>
              <a:spcAft>
                <a:spcPts val="800"/>
              </a:spcAft>
            </a:pPr>
            <a:endParaRPr lang="en-GB" sz="2400" kern="100" dirty="0">
              <a:solidFill>
                <a:srgbClr val="000000"/>
              </a:solidFill>
              <a:ea typeface="Calibri" panose="020F0502020204030204" pitchFamily="34" charset="0"/>
            </a:endParaRPr>
          </a:p>
          <a:p>
            <a:pPr>
              <a:lnSpc>
                <a:spcPct val="107000"/>
              </a:lnSpc>
              <a:spcAft>
                <a:spcPts val="800"/>
              </a:spcAft>
            </a:pPr>
            <a:r>
              <a:rPr lang="en-GB" sz="2400" kern="100" dirty="0">
                <a:solidFill>
                  <a:srgbClr val="000000"/>
                </a:solidFill>
                <a:ea typeface="Calibri" panose="020F0502020204030204" pitchFamily="34" charset="0"/>
              </a:rPr>
              <a:t>We are going to explore Christianity, what Christians believe in and how they show their beliefs.</a:t>
            </a:r>
          </a:p>
        </p:txBody>
      </p:sp>
      <p:pic>
        <p:nvPicPr>
          <p:cNvPr id="4102" name="Picture 6" descr="300+] Christian Pictures | Wallpapers.com">
            <a:extLst>
              <a:ext uri="{FF2B5EF4-FFF2-40B4-BE49-F238E27FC236}">
                <a16:creationId xmlns:a16="http://schemas.microsoft.com/office/drawing/2014/main" id="{A7BC9983-325C-C0F9-FFEA-C2D4CBBB19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8369" y="1867995"/>
            <a:ext cx="51435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538485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e50200de-2d25-4d5a-9fe8-c78bb41b9b5d">
      <Terms xmlns="http://schemas.microsoft.com/office/infopath/2007/PartnerControls"/>
    </lcf76f155ced4ddcb4097134ff3c332f>
    <TaxCatchAll xmlns="f2ec572e-b328-4eab-b5a4-efa4443f3f5c"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B6DF544EB77DD4D849727F792E4FD33" ma:contentTypeVersion="14" ma:contentTypeDescription="Create a new document." ma:contentTypeScope="" ma:versionID="e9b85a6d13ba4565166d423cf9345e67">
  <xsd:schema xmlns:xsd="http://www.w3.org/2001/XMLSchema" xmlns:xs="http://www.w3.org/2001/XMLSchema" xmlns:p="http://schemas.microsoft.com/office/2006/metadata/properties" xmlns:ns2="e50200de-2d25-4d5a-9fe8-c78bb41b9b5d" xmlns:ns3="f2ec572e-b328-4eab-b5a4-efa4443f3f5c" targetNamespace="http://schemas.microsoft.com/office/2006/metadata/properties" ma:root="true" ma:fieldsID="2ee6fc99aa5c18c9affb5b21558c812d" ns2:_="" ns3:_="">
    <xsd:import namespace="e50200de-2d25-4d5a-9fe8-c78bb41b9b5d"/>
    <xsd:import namespace="f2ec572e-b328-4eab-b5a4-efa4443f3f5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0200de-2d25-4d5a-9fe8-c78bb41b9b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fbd144ad-ee96-436b-969f-9a61487a1c4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2ec572e-b328-4eab-b5a4-efa4443f3f5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6f397d8d-2824-426c-b2fc-a0f23612c52d}" ma:internalName="TaxCatchAll" ma:showField="CatchAllData" ma:web="f2ec572e-b328-4eab-b5a4-efa4443f3f5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CEEAA61-C11C-41EE-AD03-E40D7FD64BAE}">
  <ds:schemaRefs>
    <ds:schemaRef ds:uri="http://schemas.microsoft.com/office/2006/metadata/properties"/>
    <ds:schemaRef ds:uri="http://schemas.microsoft.com/office/infopath/2007/PartnerControls"/>
    <ds:schemaRef ds:uri="e50200de-2d25-4d5a-9fe8-c78bb41b9b5d"/>
    <ds:schemaRef ds:uri="f2ec572e-b328-4eab-b5a4-efa4443f3f5c"/>
  </ds:schemaRefs>
</ds:datastoreItem>
</file>

<file path=customXml/itemProps2.xml><?xml version="1.0" encoding="utf-8"?>
<ds:datastoreItem xmlns:ds="http://schemas.openxmlformats.org/officeDocument/2006/customXml" ds:itemID="{B4BB2CD4-995F-4DEA-9BD2-F94E7026A623}">
  <ds:schemaRefs>
    <ds:schemaRef ds:uri="http://schemas.microsoft.com/sharepoint/v3/contenttype/forms"/>
  </ds:schemaRefs>
</ds:datastoreItem>
</file>

<file path=customXml/itemProps3.xml><?xml version="1.0" encoding="utf-8"?>
<ds:datastoreItem xmlns:ds="http://schemas.openxmlformats.org/officeDocument/2006/customXml" ds:itemID="{2B5DD0CA-DAF6-4478-9C7A-C964AB2835DA}"/>
</file>

<file path=docProps/app.xml><?xml version="1.0" encoding="utf-8"?>
<Properties xmlns="http://schemas.openxmlformats.org/officeDocument/2006/extended-properties" xmlns:vt="http://schemas.openxmlformats.org/officeDocument/2006/docPropsVTypes">
  <Template/>
  <TotalTime>4736</TotalTime>
  <Words>570</Words>
  <Application>Microsoft Office PowerPoint</Application>
  <PresentationFormat>Widescreen</PresentationFormat>
  <Paragraphs>94</Paragraphs>
  <Slides>11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Aptos</vt:lpstr>
      <vt:lpstr>Arial</vt:lpstr>
      <vt:lpstr>Calibri</vt:lpstr>
      <vt:lpstr>Trebuchet MS</vt:lpstr>
      <vt:lpstr>United Curriculum</vt:lpstr>
      <vt:lpstr>Wingdings 3</vt:lpstr>
      <vt:lpstr>Facet</vt:lpstr>
      <vt:lpstr>Class 1 Essential Knowledge</vt:lpstr>
      <vt:lpstr>English</vt:lpstr>
      <vt:lpstr>RECEPTION MATHS</vt:lpstr>
      <vt:lpstr>Year 1 Maths</vt:lpstr>
      <vt:lpstr>Year 2 - Maths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Kate Williams</dc:creator>
  <cp:lastModifiedBy>Kate Williams</cp:lastModifiedBy>
  <cp:revision>4</cp:revision>
  <dcterms:created xsi:type="dcterms:W3CDTF">2024-12-09T13:06:23Z</dcterms:created>
  <dcterms:modified xsi:type="dcterms:W3CDTF">2025-09-13T14:40:14Z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0x0101001B6DF544EB77DD4D849727F792E4FD33</vt:lpwstr>
  </property>
  <property fmtid="{D5CDD505-2E9C-101B-9397-08002B2CF9AE}" pid="3" name="MediaServiceImageTags">
    <vt:lpwstr/>
  </property>
</Properties>
</file>